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4" r:id="rId3"/>
    <p:sldId id="275" r:id="rId4"/>
    <p:sldId id="257" r:id="rId5"/>
    <p:sldId id="258" r:id="rId6"/>
    <p:sldId id="259" r:id="rId7"/>
    <p:sldId id="262" r:id="rId8"/>
    <p:sldId id="263" r:id="rId9"/>
    <p:sldId id="264" r:id="rId10"/>
    <p:sldId id="266" r:id="rId11"/>
    <p:sldId id="265" r:id="rId12"/>
    <p:sldId id="267" r:id="rId13"/>
    <p:sldId id="268" r:id="rId14"/>
    <p:sldId id="269" r:id="rId15"/>
    <p:sldId id="270" r:id="rId16"/>
    <p:sldId id="271" r:id="rId17"/>
    <p:sldId id="273" r:id="rId18"/>
    <p:sldId id="260" r:id="rId19"/>
    <p:sldId id="26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34F4F16-5A1C-429E-88DF-AE6CF0370856}" type="datetimeFigureOut">
              <a:rPr lang="en-US" smtClean="0"/>
              <a:t>2/24/2016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B6D32FA-D715-4C65-88AA-14DE7B077B4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6D32FA-D715-4C65-88AA-14DE7B077B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6D32FA-D715-4C65-88AA-14DE7B077B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6D32FA-D715-4C65-88AA-14DE7B077B4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6D32FA-D715-4C65-88AA-14DE7B077B4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6D32FA-D715-4C65-88AA-14DE7B077B4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6D32FA-D715-4C65-88AA-14DE7B077B4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6D32FA-D715-4C65-88AA-14DE7B077B4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34F4F16-5A1C-429E-88DF-AE6CF0370856}" type="datetimeFigureOut">
              <a:rPr lang="en-US" smtClean="0"/>
              <a:t>2/24/2016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6D32FA-D715-4C65-88AA-14DE7B077B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34F4F16-5A1C-429E-88DF-AE6CF0370856}" type="datetimeFigureOut">
              <a:rPr lang="en-US" smtClean="0"/>
              <a:t>2/24/2016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6D32FA-D715-4C65-88AA-14DE7B077B4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34F4F16-5A1C-429E-88DF-AE6CF0370856}" type="datetimeFigureOut">
              <a:rPr lang="en-US" smtClean="0"/>
              <a:t>2/24/2016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B6D32FA-D715-4C65-88AA-14DE7B077B4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34F4F16-5A1C-429E-88DF-AE6CF0370856}" type="datetimeFigureOut">
              <a:rPr lang="en-US" smtClean="0"/>
              <a:t>2/24/2016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B6D32FA-D715-4C65-88AA-14DE7B077B4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Statewide Integrative Medicine Collaborative </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Report of Introductory Survey</a:t>
            </a:r>
          </a:p>
          <a:p>
            <a:r>
              <a:rPr lang="en-US" dirty="0" smtClean="0"/>
              <a:t>February 2016</a:t>
            </a:r>
          </a:p>
          <a:p>
            <a:r>
              <a:rPr lang="en-US" dirty="0" smtClean="0"/>
              <a:t>Tracey Sondik, Cheryl Stockford </a:t>
            </a:r>
            <a:endParaRPr lang="en-US" dirty="0"/>
          </a:p>
        </p:txBody>
      </p:sp>
    </p:spTree>
    <p:extLst>
      <p:ext uri="{BB962C8B-B14F-4D97-AF65-F5344CB8AC3E}">
        <p14:creationId xmlns:p14="http://schemas.microsoft.com/office/powerpoint/2010/main" val="1104510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41881008"/>
              </p:ext>
            </p:extLst>
          </p:nvPr>
        </p:nvGraphicFramePr>
        <p:xfrm>
          <a:off x="685800" y="533400"/>
          <a:ext cx="7772399" cy="5255895"/>
        </p:xfrm>
        <a:graphic>
          <a:graphicData uri="http://schemas.openxmlformats.org/drawingml/2006/table">
            <a:tbl>
              <a:tblPr/>
              <a:tblGrid>
                <a:gridCol w="2137234"/>
                <a:gridCol w="2382785"/>
                <a:gridCol w="1042581"/>
                <a:gridCol w="2209799"/>
              </a:tblGrid>
              <a:tr h="2447925">
                <a:tc gridSpan="4">
                  <a:txBody>
                    <a:bodyPr/>
                    <a:lstStyle/>
                    <a:p>
                      <a:pPr algn="l" fontAlgn="ctr"/>
                      <a:r>
                        <a:rPr lang="en-US" sz="2800" b="0" i="0" u="none" strike="noStrike" dirty="0">
                          <a:effectLst/>
                          <a:latin typeface="Microsoft Sans Serif"/>
                        </a:rPr>
                        <a:t>Are there opportunities for staff to attend trainings, workshops, and obtain certification in integrative medicine (e.g. DMHAS Education and Training, Women's Consortium, outside training)?</a:t>
                      </a:r>
                    </a:p>
                  </a:txBody>
                  <a:tcPr marL="9525" marR="9525" marT="9525" marB="0" anchor="ctr">
                    <a:lnL>
                      <a:noFill/>
                    </a:lnL>
                    <a:lnR>
                      <a:noFill/>
                    </a:lnR>
                    <a:lnT>
                      <a:noFill/>
                    </a:lnT>
                    <a:lnB>
                      <a:noFill/>
                    </a:lnB>
                    <a:solidFill>
                      <a:srgbClr val="DDDDDD"/>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81000">
                <a:tc gridSpan="2">
                  <a:txBody>
                    <a:bodyPr/>
                    <a:lstStyle/>
                    <a:p>
                      <a:pPr algn="l" fontAlgn="ctr"/>
                      <a:r>
                        <a:rPr lang="en-US" sz="1000" b="1" i="0" u="none" strike="noStrike">
                          <a:solidFill>
                            <a:srgbClr val="000000"/>
                          </a:solidFill>
                          <a:effectLst/>
                          <a:latin typeface="Microsoft Sans Serif"/>
                        </a:rPr>
                        <a:t>Answer Options</a:t>
                      </a:r>
                    </a:p>
                  </a:txBody>
                  <a:tcPr marL="9525" marR="9525" marT="9525" marB="0" anchor="ctr">
                    <a:lnL>
                      <a:noFill/>
                    </a:lnL>
                    <a:lnR>
                      <a:noFill/>
                    </a:lnR>
                    <a:lnT>
                      <a:noFill/>
                    </a:lnT>
                    <a:lnB>
                      <a:noFill/>
                    </a:lnB>
                    <a:solidFill>
                      <a:srgbClr val="DEE9F7"/>
                    </a:solidFill>
                  </a:tcPr>
                </a:tc>
                <a:tc hMerge="1">
                  <a:txBody>
                    <a:bodyPr/>
                    <a:lstStyle/>
                    <a:p>
                      <a:endParaRPr lang="en-US"/>
                    </a:p>
                  </a:txBody>
                  <a:tcPr/>
                </a:tc>
                <a:tc>
                  <a:txBody>
                    <a:bodyPr/>
                    <a:lstStyle/>
                    <a:p>
                      <a:pPr algn="ctr" fontAlgn="ctr"/>
                      <a:r>
                        <a:rPr lang="en-US" sz="1000" b="1" i="0" u="none" strike="noStrike">
                          <a:solidFill>
                            <a:srgbClr val="000000"/>
                          </a:solidFill>
                          <a:effectLst/>
                          <a:latin typeface="Microsoft Sans Serif"/>
                        </a:rPr>
                        <a:t>Response Percent</a:t>
                      </a:r>
                    </a:p>
                  </a:txBody>
                  <a:tcPr marL="9525" marR="9525" marT="9525" marB="0" anchor="ctr">
                    <a:lnL>
                      <a:noFill/>
                    </a:lnL>
                    <a:lnR>
                      <a:noFill/>
                    </a:lnR>
                    <a:lnT>
                      <a:noFill/>
                    </a:lnT>
                    <a:lnB>
                      <a:noFill/>
                    </a:lnB>
                    <a:solidFill>
                      <a:srgbClr val="CDD8E6"/>
                    </a:solidFill>
                  </a:tcPr>
                </a:tc>
                <a:tc>
                  <a:txBody>
                    <a:bodyPr/>
                    <a:lstStyle/>
                    <a:p>
                      <a:pPr algn="ctr" fontAlgn="ctr"/>
                      <a:r>
                        <a:rPr lang="en-US" sz="1000" b="1" i="0" u="none" strike="noStrike">
                          <a:solidFill>
                            <a:srgbClr val="000000"/>
                          </a:solidFill>
                          <a:effectLst/>
                          <a:latin typeface="Microsoft Sans Serif"/>
                        </a:rPr>
                        <a:t>Response Count</a:t>
                      </a:r>
                    </a:p>
                  </a:txBody>
                  <a:tcPr marL="9525" marR="9525" marT="9525" marB="0" anchor="ctr">
                    <a:lnL>
                      <a:noFill/>
                    </a:lnL>
                    <a:lnR>
                      <a:noFill/>
                    </a:lnR>
                    <a:lnT>
                      <a:noFill/>
                    </a:lnT>
                    <a:lnB>
                      <a:noFill/>
                    </a:lnB>
                    <a:solidFill>
                      <a:srgbClr val="CDD8E6"/>
                    </a:solidFill>
                  </a:tcPr>
                </a:tc>
              </a:tr>
              <a:tr h="762000">
                <a:tc gridSpan="2">
                  <a:txBody>
                    <a:bodyPr/>
                    <a:lstStyle/>
                    <a:p>
                      <a:pPr algn="l" fontAlgn="b"/>
                      <a:r>
                        <a:rPr lang="en-US" sz="2000" b="0" i="0" u="none" strike="noStrike" dirty="0">
                          <a:effectLst/>
                          <a:latin typeface="Microsoft Sans Serif"/>
                        </a:rPr>
                        <a:t>No</a:t>
                      </a:r>
                    </a:p>
                  </a:txBody>
                  <a:tcPr marL="9525" marR="9525" marT="9525" marB="0" anchor="b">
                    <a:lnL>
                      <a:noFill/>
                    </a:lnL>
                    <a:lnR>
                      <a:noFill/>
                    </a:lnR>
                    <a:lnT>
                      <a:noFill/>
                    </a:lnT>
                    <a:lnB>
                      <a:noFill/>
                    </a:lnB>
                    <a:solidFill>
                      <a:srgbClr val="EEEEEE"/>
                    </a:solidFill>
                  </a:tcPr>
                </a:tc>
                <a:tc hMerge="1">
                  <a:txBody>
                    <a:bodyPr/>
                    <a:lstStyle/>
                    <a:p>
                      <a:endParaRPr lang="en-US"/>
                    </a:p>
                  </a:txBody>
                  <a:tcPr/>
                </a:tc>
                <a:tc>
                  <a:txBody>
                    <a:bodyPr/>
                    <a:lstStyle/>
                    <a:p>
                      <a:pPr algn="ctr" fontAlgn="ctr"/>
                      <a:r>
                        <a:rPr lang="en-US" sz="2000" b="0" i="0" u="none" strike="noStrike">
                          <a:effectLst/>
                          <a:latin typeface="Microsoft Sans Serif"/>
                        </a:rPr>
                        <a:t>17.2%</a:t>
                      </a:r>
                    </a:p>
                  </a:txBody>
                  <a:tcPr marL="9525" marR="9525" marT="9525" marB="0" anchor="ctr">
                    <a:lnL>
                      <a:noFill/>
                    </a:lnL>
                    <a:lnR>
                      <a:noFill/>
                    </a:lnR>
                    <a:lnT>
                      <a:noFill/>
                    </a:lnT>
                    <a:lnB>
                      <a:noFill/>
                    </a:lnB>
                    <a:solidFill>
                      <a:srgbClr val="DEE9F7"/>
                    </a:solidFill>
                  </a:tcPr>
                </a:tc>
                <a:tc>
                  <a:txBody>
                    <a:bodyPr/>
                    <a:lstStyle/>
                    <a:p>
                      <a:pPr algn="ctr" fontAlgn="ctr"/>
                      <a:r>
                        <a:rPr lang="en-US" sz="2000" b="0" i="0" u="none" strike="noStrike">
                          <a:effectLst/>
                          <a:latin typeface="Microsoft Sans Serif"/>
                        </a:rPr>
                        <a:t>5</a:t>
                      </a:r>
                    </a:p>
                  </a:txBody>
                  <a:tcPr marL="9525" marR="9525" marT="9525" marB="0" anchor="ctr">
                    <a:lnL>
                      <a:noFill/>
                    </a:lnL>
                    <a:lnR>
                      <a:noFill/>
                    </a:lnR>
                    <a:lnT>
                      <a:noFill/>
                    </a:lnT>
                    <a:lnB>
                      <a:noFill/>
                    </a:lnB>
                    <a:solidFill>
                      <a:srgbClr val="DEE9F7"/>
                    </a:solidFill>
                  </a:tcPr>
                </a:tc>
              </a:tr>
              <a:tr h="914400">
                <a:tc gridSpan="2">
                  <a:txBody>
                    <a:bodyPr/>
                    <a:lstStyle/>
                    <a:p>
                      <a:pPr algn="l" fontAlgn="b"/>
                      <a:r>
                        <a:rPr lang="en-US" sz="2000" b="0" i="0" u="none" strike="noStrike" dirty="0">
                          <a:effectLst/>
                          <a:latin typeface="Microsoft Sans Serif"/>
                        </a:rPr>
                        <a:t>Is yes, please describe.</a:t>
                      </a:r>
                    </a:p>
                  </a:txBody>
                  <a:tcPr marL="9525" marR="9525" marT="9525" marB="0" anchor="b">
                    <a:lnL>
                      <a:noFill/>
                    </a:lnL>
                    <a:lnR>
                      <a:noFill/>
                    </a:lnR>
                    <a:lnT>
                      <a:noFill/>
                    </a:lnT>
                    <a:lnB>
                      <a:noFill/>
                    </a:lnB>
                    <a:solidFill>
                      <a:srgbClr val="EEEEEE"/>
                    </a:solidFill>
                  </a:tcPr>
                </a:tc>
                <a:tc hMerge="1">
                  <a:txBody>
                    <a:bodyPr/>
                    <a:lstStyle/>
                    <a:p>
                      <a:endParaRPr lang="en-US"/>
                    </a:p>
                  </a:txBody>
                  <a:tcPr/>
                </a:tc>
                <a:tc>
                  <a:txBody>
                    <a:bodyPr/>
                    <a:lstStyle/>
                    <a:p>
                      <a:pPr algn="ctr" fontAlgn="ctr"/>
                      <a:r>
                        <a:rPr lang="en-US" sz="2000" b="0" i="0" u="none" strike="noStrike" dirty="0">
                          <a:effectLst/>
                          <a:latin typeface="Microsoft Sans Serif"/>
                        </a:rPr>
                        <a:t>82.8%</a:t>
                      </a:r>
                    </a:p>
                  </a:txBody>
                  <a:tcPr marL="9525" marR="9525" marT="9525" marB="0" anchor="ctr">
                    <a:lnL>
                      <a:noFill/>
                    </a:lnL>
                    <a:lnR>
                      <a:noFill/>
                    </a:lnR>
                    <a:lnT>
                      <a:noFill/>
                    </a:lnT>
                    <a:lnB>
                      <a:noFill/>
                    </a:lnB>
                    <a:solidFill>
                      <a:srgbClr val="DEE9F7"/>
                    </a:solidFill>
                  </a:tcPr>
                </a:tc>
                <a:tc>
                  <a:txBody>
                    <a:bodyPr/>
                    <a:lstStyle/>
                    <a:p>
                      <a:pPr algn="ctr" fontAlgn="ctr"/>
                      <a:r>
                        <a:rPr lang="en-US" sz="2000" b="0" i="0" u="none" strike="noStrike" dirty="0">
                          <a:effectLst/>
                          <a:latin typeface="Microsoft Sans Serif"/>
                        </a:rPr>
                        <a:t>24</a:t>
                      </a:r>
                    </a:p>
                  </a:txBody>
                  <a:tcPr marL="9525" marR="9525" marT="9525" marB="0" anchor="ctr">
                    <a:lnL>
                      <a:noFill/>
                    </a:lnL>
                    <a:lnR>
                      <a:noFill/>
                    </a:lnR>
                    <a:lnT>
                      <a:noFill/>
                    </a:lnT>
                    <a:lnB>
                      <a:noFill/>
                    </a:lnB>
                    <a:solidFill>
                      <a:srgbClr val="DEE9F7"/>
                    </a:solidFill>
                  </a:tcPr>
                </a:tc>
              </a:tr>
              <a:tr h="228600">
                <a:tc gridSpan="3">
                  <a:txBody>
                    <a:bodyPr/>
                    <a:lstStyle/>
                    <a:p>
                      <a:pPr algn="r" fontAlgn="b"/>
                      <a:r>
                        <a:rPr lang="en-US" sz="1800" b="1" i="1" u="none" strike="noStrike" dirty="0">
                          <a:solidFill>
                            <a:srgbClr val="000000"/>
                          </a:solidFill>
                          <a:effectLst/>
                          <a:latin typeface="Microsoft Sans Serif"/>
                        </a:rPr>
                        <a:t>answered question</a:t>
                      </a:r>
                    </a:p>
                  </a:txBody>
                  <a:tcPr marL="9525" marR="9525" marT="9525" marB="0" anchor="b">
                    <a:lnL>
                      <a:noFill/>
                    </a:lnL>
                    <a:lnR>
                      <a:noFill/>
                    </a:lnR>
                    <a:lnT>
                      <a:noFill/>
                    </a:lnT>
                    <a:lnB>
                      <a:noFill/>
                    </a:lnB>
                    <a:solidFill>
                      <a:srgbClr val="CDD8E6"/>
                    </a:solidFill>
                  </a:tcPr>
                </a:tc>
                <a:tc hMerge="1">
                  <a:txBody>
                    <a:bodyPr/>
                    <a:lstStyle/>
                    <a:p>
                      <a:endParaRPr lang="en-US"/>
                    </a:p>
                  </a:txBody>
                  <a:tcPr/>
                </a:tc>
                <a:tc hMerge="1">
                  <a:txBody>
                    <a:bodyPr/>
                    <a:lstStyle/>
                    <a:p>
                      <a:endParaRPr lang="en-US"/>
                    </a:p>
                  </a:txBody>
                  <a:tcPr/>
                </a:tc>
                <a:tc>
                  <a:txBody>
                    <a:bodyPr/>
                    <a:lstStyle/>
                    <a:p>
                      <a:pPr algn="r" fontAlgn="b"/>
                      <a:r>
                        <a:rPr lang="en-US" sz="1800" b="1" i="0" u="none" strike="noStrike">
                          <a:solidFill>
                            <a:srgbClr val="000000"/>
                          </a:solidFill>
                          <a:effectLst/>
                          <a:latin typeface="Microsoft Sans Serif"/>
                        </a:rPr>
                        <a:t>29</a:t>
                      </a:r>
                    </a:p>
                  </a:txBody>
                  <a:tcPr marL="9525" marR="9525" marT="9525" marB="0" anchor="b">
                    <a:lnL>
                      <a:noFill/>
                    </a:lnL>
                    <a:lnR>
                      <a:noFill/>
                    </a:lnR>
                    <a:lnT>
                      <a:noFill/>
                    </a:lnT>
                    <a:lnB>
                      <a:noFill/>
                    </a:lnB>
                    <a:solidFill>
                      <a:srgbClr val="CDD8E6"/>
                    </a:solidFill>
                  </a:tcPr>
                </a:tc>
              </a:tr>
              <a:tr h="304800">
                <a:tc gridSpan="3">
                  <a:txBody>
                    <a:bodyPr/>
                    <a:lstStyle/>
                    <a:p>
                      <a:pPr algn="r" fontAlgn="b"/>
                      <a:r>
                        <a:rPr lang="en-US" sz="1800" b="1" i="1" u="none" strike="noStrike" dirty="0">
                          <a:solidFill>
                            <a:srgbClr val="000000"/>
                          </a:solidFill>
                          <a:effectLst/>
                          <a:latin typeface="Microsoft Sans Serif"/>
                        </a:rPr>
                        <a:t>skipped question</a:t>
                      </a:r>
                    </a:p>
                  </a:txBody>
                  <a:tcPr marL="9525" marR="9525" marT="9525" marB="0" anchor="b">
                    <a:lnL>
                      <a:noFill/>
                    </a:lnL>
                    <a:lnR>
                      <a:noFill/>
                    </a:lnR>
                    <a:lnT>
                      <a:noFill/>
                    </a:lnT>
                    <a:lnB>
                      <a:noFill/>
                    </a:lnB>
                    <a:solidFill>
                      <a:srgbClr val="DDDDDD"/>
                    </a:solidFill>
                  </a:tcPr>
                </a:tc>
                <a:tc hMerge="1">
                  <a:txBody>
                    <a:bodyPr/>
                    <a:lstStyle/>
                    <a:p>
                      <a:endParaRPr lang="en-US"/>
                    </a:p>
                  </a:txBody>
                  <a:tcPr/>
                </a:tc>
                <a:tc hMerge="1">
                  <a:txBody>
                    <a:bodyPr/>
                    <a:lstStyle/>
                    <a:p>
                      <a:endParaRPr lang="en-US"/>
                    </a:p>
                  </a:txBody>
                  <a:tcPr/>
                </a:tc>
                <a:tc>
                  <a:txBody>
                    <a:bodyPr/>
                    <a:lstStyle/>
                    <a:p>
                      <a:pPr algn="r" fontAlgn="b"/>
                      <a:r>
                        <a:rPr lang="en-US" sz="1800" b="1" i="0" u="none" strike="noStrike" dirty="0">
                          <a:solidFill>
                            <a:srgbClr val="000000"/>
                          </a:solidFill>
                          <a:effectLst/>
                          <a:latin typeface="Microsoft Sans Serif"/>
                        </a:rPr>
                        <a:t>5</a:t>
                      </a:r>
                    </a:p>
                  </a:txBody>
                  <a:tcPr marL="9525" marR="9525" marT="9525" marB="0" anchor="b">
                    <a:lnL>
                      <a:noFill/>
                    </a:lnL>
                    <a:lnR>
                      <a:noFill/>
                    </a:lnR>
                    <a:lnT>
                      <a:noFill/>
                    </a:lnT>
                    <a:lnB>
                      <a:noFill/>
                    </a:lnB>
                    <a:solidFill>
                      <a:srgbClr val="DDDDDD"/>
                    </a:solidFill>
                  </a:tcPr>
                </a:tc>
              </a:tr>
              <a:tr h="76200">
                <a:tc>
                  <a:txBody>
                    <a:bodyPr/>
                    <a:lstStyle/>
                    <a:p>
                      <a:pPr algn="l" fontAlgn="b"/>
                      <a:endParaRPr lang="en-US" sz="1000" b="0" i="0" u="none" strike="noStrike">
                        <a:effectLst/>
                        <a:latin typeface="Microsoft Sans Serif"/>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Microsoft Sans Serif"/>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Microsoft Sans Serif"/>
                      </a:endParaRPr>
                    </a:p>
                  </a:txBody>
                  <a:tcPr marL="9525" marR="9525" marT="9525" marB="0" anchor="b">
                    <a:lnL>
                      <a:noFill/>
                    </a:lnL>
                    <a:lnR>
                      <a:noFill/>
                    </a:lnR>
                    <a:lnT>
                      <a:noFill/>
                    </a:lnT>
                    <a:lnB>
                      <a:noFill/>
                    </a:lnB>
                  </a:tcPr>
                </a:tc>
                <a:tc>
                  <a:txBody>
                    <a:bodyPr/>
                    <a:lstStyle/>
                    <a:p>
                      <a:pPr algn="l" fontAlgn="b"/>
                      <a:endParaRPr lang="en-US" sz="1000" b="0" i="0" u="none" strike="noStrike" dirty="0">
                        <a:effectLst/>
                        <a:latin typeface="Microsoft Sans Serif"/>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293235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305800" cy="5693866"/>
          </a:xfrm>
          <a:prstGeom prst="rect">
            <a:avLst/>
          </a:prstGeom>
        </p:spPr>
        <p:txBody>
          <a:bodyPr wrap="square">
            <a:spAutoFit/>
          </a:bodyPr>
          <a:lstStyle/>
          <a:p>
            <a:r>
              <a:rPr lang="en-US" sz="1400" b="1" dirty="0" smtClean="0"/>
              <a:t>Accu-Detox</a:t>
            </a:r>
            <a:r>
              <a:rPr lang="en-US" sz="1400" b="1" dirty="0"/>
              <a:t>, </a:t>
            </a:r>
            <a:r>
              <a:rPr lang="en-US" sz="1400" b="1" dirty="0" smtClean="0"/>
              <a:t>TM</a:t>
            </a:r>
            <a:r>
              <a:rPr lang="en-US" sz="1400" dirty="0" smtClean="0"/>
              <a:t>. </a:t>
            </a:r>
            <a:r>
              <a:rPr lang="en-US" sz="1400" dirty="0"/>
              <a:t>This has primarily been individually driven in the past with varied degrees of support. 	</a:t>
            </a:r>
          </a:p>
          <a:p>
            <a:endParaRPr lang="en-US" sz="1400" dirty="0" smtClean="0"/>
          </a:p>
          <a:p>
            <a:r>
              <a:rPr lang="en-US" sz="1400" b="1" dirty="0" smtClean="0"/>
              <a:t>Integrative </a:t>
            </a:r>
            <a:r>
              <a:rPr lang="en-US" sz="1400" b="1" dirty="0"/>
              <a:t>medicine lectures</a:t>
            </a:r>
            <a:r>
              <a:rPr lang="en-US" sz="1400" dirty="0"/>
              <a:t>, </a:t>
            </a:r>
            <a:r>
              <a:rPr lang="en-US" sz="1400" b="1" dirty="0"/>
              <a:t>DMHAS ED and Training </a:t>
            </a:r>
            <a:r>
              <a:rPr lang="en-US" sz="1400" b="1" dirty="0" smtClean="0"/>
              <a:t>, </a:t>
            </a:r>
            <a:r>
              <a:rPr lang="en-US" sz="1400" dirty="0" smtClean="0"/>
              <a:t>Outside </a:t>
            </a:r>
            <a:r>
              <a:rPr lang="en-US" sz="1400" dirty="0"/>
              <a:t>training	</a:t>
            </a:r>
          </a:p>
          <a:p>
            <a:r>
              <a:rPr lang="en-US" sz="1400" dirty="0"/>
              <a:t>	</a:t>
            </a:r>
          </a:p>
          <a:p>
            <a:r>
              <a:rPr lang="en-US" sz="1400" dirty="0"/>
              <a:t>GBCMHC is involved in the </a:t>
            </a:r>
            <a:r>
              <a:rPr lang="en-US" sz="1400" b="1" dirty="0"/>
              <a:t>Trauma Initiative </a:t>
            </a:r>
            <a:r>
              <a:rPr lang="en-US" sz="1400" dirty="0"/>
              <a:t>through the Women's Consortium. Outside speakers have presented in </a:t>
            </a:r>
            <a:r>
              <a:rPr lang="en-US" sz="1400" b="1" dirty="0"/>
              <a:t>Grand Rounds </a:t>
            </a:r>
            <a:r>
              <a:rPr lang="en-US" sz="1400" dirty="0"/>
              <a:t>and there is support for attending other trainings and workshops.	</a:t>
            </a:r>
          </a:p>
          <a:p>
            <a:endParaRPr lang="en-US" sz="1400" dirty="0" smtClean="0"/>
          </a:p>
          <a:p>
            <a:r>
              <a:rPr lang="en-US" sz="1400" dirty="0" smtClean="0"/>
              <a:t>Both </a:t>
            </a:r>
            <a:r>
              <a:rPr lang="en-US" sz="1400" dirty="0"/>
              <a:t>in house and at Women's consortium, but not usually front line nursing staff	</a:t>
            </a:r>
          </a:p>
          <a:p>
            <a:endParaRPr lang="en-US" sz="1400" dirty="0"/>
          </a:p>
          <a:p>
            <a:r>
              <a:rPr lang="en-US" sz="1400" dirty="0"/>
              <a:t>Yes. In fact our agency director has just </a:t>
            </a:r>
            <a:r>
              <a:rPr lang="en-US" sz="1400" b="1" dirty="0"/>
              <a:t>purchased a webinar training for our entire staff and invited guests to be a part of. Mindful Play &amp; Meditation for Anxiety &amp; Depression</a:t>
            </a:r>
            <a:r>
              <a:rPr lang="en-US" sz="1400" dirty="0"/>
              <a:t>. </a:t>
            </a:r>
            <a:r>
              <a:rPr lang="en-US" sz="1400" dirty="0" smtClean="0"/>
              <a:t> </a:t>
            </a:r>
            <a:r>
              <a:rPr lang="en-US" sz="1400" dirty="0"/>
              <a:t>	</a:t>
            </a:r>
          </a:p>
          <a:p>
            <a:r>
              <a:rPr lang="en-US" sz="1400" b="1" dirty="0" smtClean="0"/>
              <a:t>trainings </a:t>
            </a:r>
            <a:r>
              <a:rPr lang="en-US" sz="1400" b="1" dirty="0"/>
              <a:t>are highly encouraged </a:t>
            </a:r>
            <a:r>
              <a:rPr lang="en-US" sz="1400" dirty="0"/>
              <a:t>and there is consideration for further certification training </a:t>
            </a:r>
            <a:r>
              <a:rPr lang="en-US" sz="1400" b="1" dirty="0"/>
              <a:t>i.e. yoga</a:t>
            </a:r>
            <a:r>
              <a:rPr lang="en-US" sz="1400" dirty="0"/>
              <a:t>	</a:t>
            </a:r>
          </a:p>
          <a:p>
            <a:r>
              <a:rPr lang="en-US" sz="1400" dirty="0"/>
              <a:t>	</a:t>
            </a:r>
          </a:p>
          <a:p>
            <a:r>
              <a:rPr lang="en-US" sz="1400" b="1" dirty="0"/>
              <a:t>mindfulness, meditation, yoga, mind body </a:t>
            </a:r>
            <a:r>
              <a:rPr lang="en-US" sz="1400" b="1" dirty="0" smtClean="0"/>
              <a:t>connection</a:t>
            </a:r>
          </a:p>
          <a:p>
            <a:r>
              <a:rPr lang="en-US" sz="1400" dirty="0"/>
              <a:t>	</a:t>
            </a:r>
          </a:p>
          <a:p>
            <a:r>
              <a:rPr lang="en-US" sz="1400" dirty="0"/>
              <a:t>Staff are required to maintain appropriate licenses so we encourage staff to attend programs that they are interested in and support professional development.	</a:t>
            </a:r>
          </a:p>
          <a:p>
            <a:r>
              <a:rPr lang="en-US" sz="1400" dirty="0"/>
              <a:t>	</a:t>
            </a:r>
          </a:p>
          <a:p>
            <a:r>
              <a:rPr lang="en-US" sz="1400" dirty="0"/>
              <a:t>All staff have training days available to them.  </a:t>
            </a:r>
            <a:r>
              <a:rPr lang="en-US" sz="1400" b="1" dirty="0"/>
              <a:t>Agency is motivated to grow further in this area	</a:t>
            </a:r>
            <a:endParaRPr lang="en-US" sz="1400" b="1" dirty="0" smtClean="0"/>
          </a:p>
          <a:p>
            <a:endParaRPr lang="en-US" sz="1400" dirty="0"/>
          </a:p>
          <a:p>
            <a:r>
              <a:rPr lang="en-US" sz="1400" dirty="0"/>
              <a:t>Due to </a:t>
            </a:r>
            <a:r>
              <a:rPr lang="en-US" sz="1400" b="1" dirty="0"/>
              <a:t>budget considerations </a:t>
            </a:r>
            <a:r>
              <a:rPr lang="en-US" sz="1400" dirty="0"/>
              <a:t>we have a freeze on any trainings which have a cost associated with it. </a:t>
            </a:r>
          </a:p>
        </p:txBody>
      </p:sp>
    </p:spTree>
    <p:extLst>
      <p:ext uri="{BB962C8B-B14F-4D97-AF65-F5344CB8AC3E}">
        <p14:creationId xmlns:p14="http://schemas.microsoft.com/office/powerpoint/2010/main" val="1125993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018" y="313147"/>
            <a:ext cx="8610600" cy="2677656"/>
          </a:xfrm>
          <a:prstGeom prst="rect">
            <a:avLst/>
          </a:prstGeom>
        </p:spPr>
        <p:txBody>
          <a:bodyPr wrap="square">
            <a:spAutoFit/>
          </a:bodyPr>
          <a:lstStyle/>
          <a:p>
            <a:r>
              <a:rPr lang="en-US" sz="2400" dirty="0"/>
              <a:t>Preliminary planning agenda items for this state-wide collaborative includes development of an annual conference, increasing integrative medicine service delivery for clients, staff competencies in integrative medicine,  and research opportunities. Are there any other planning items that you would like to see included?</a:t>
            </a:r>
            <a:r>
              <a:rPr lang="en-US" dirty="0"/>
              <a:t>	</a:t>
            </a:r>
          </a:p>
        </p:txBody>
      </p:sp>
      <p:sp>
        <p:nvSpPr>
          <p:cNvPr id="4" name="TextBox 3"/>
          <p:cNvSpPr txBox="1"/>
          <p:nvPr/>
        </p:nvSpPr>
        <p:spPr>
          <a:xfrm>
            <a:off x="381000" y="3124200"/>
            <a:ext cx="8229600" cy="646331"/>
          </a:xfrm>
          <a:prstGeom prst="rect">
            <a:avLst/>
          </a:prstGeom>
          <a:noFill/>
        </p:spPr>
        <p:txBody>
          <a:bodyPr wrap="square" rtlCol="0">
            <a:spAutoFit/>
          </a:bodyPr>
          <a:lstStyle/>
          <a:p>
            <a:r>
              <a:rPr lang="en-US" dirty="0">
                <a:solidFill>
                  <a:schemeClr val="accent1">
                    <a:lumMod val="75000"/>
                  </a:schemeClr>
                </a:solidFill>
              </a:rPr>
              <a:t>My areas of expertise are teaching mindfulness based stress reduction and doing Somatic Experiencing Trauma Healing in Spanish and </a:t>
            </a:r>
            <a:r>
              <a:rPr lang="en-US" dirty="0" smtClean="0">
                <a:solidFill>
                  <a:schemeClr val="accent1">
                    <a:lumMod val="75000"/>
                  </a:schemeClr>
                </a:solidFill>
              </a:rPr>
              <a:t>English</a:t>
            </a:r>
            <a:endParaRPr lang="en-US" dirty="0">
              <a:solidFill>
                <a:schemeClr val="accent1">
                  <a:lumMod val="75000"/>
                </a:schemeClr>
              </a:solidFill>
            </a:endParaRPr>
          </a:p>
        </p:txBody>
      </p:sp>
    </p:spTree>
    <p:extLst>
      <p:ext uri="{BB962C8B-B14F-4D97-AF65-F5344CB8AC3E}">
        <p14:creationId xmlns:p14="http://schemas.microsoft.com/office/powerpoint/2010/main" val="3270200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97066"/>
            <a:ext cx="8401050" cy="323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3657600"/>
            <a:ext cx="8077200" cy="646331"/>
          </a:xfrm>
          <a:prstGeom prst="rect">
            <a:avLst/>
          </a:prstGeom>
          <a:noFill/>
        </p:spPr>
        <p:txBody>
          <a:bodyPr wrap="square" rtlCol="0">
            <a:spAutoFit/>
          </a:bodyPr>
          <a:lstStyle/>
          <a:p>
            <a:r>
              <a:rPr lang="en-US" dirty="0">
                <a:solidFill>
                  <a:schemeClr val="accent5">
                    <a:lumMod val="60000"/>
                    <a:lumOff val="40000"/>
                  </a:schemeClr>
                </a:solidFill>
              </a:rPr>
              <a:t>The actual development of the committee as to who will be actually on it, whose still needed and the chain of command. </a:t>
            </a:r>
          </a:p>
        </p:txBody>
      </p:sp>
      <p:sp>
        <p:nvSpPr>
          <p:cNvPr id="3" name="TextBox 2"/>
          <p:cNvSpPr txBox="1"/>
          <p:nvPr/>
        </p:nvSpPr>
        <p:spPr>
          <a:xfrm>
            <a:off x="609600" y="4495800"/>
            <a:ext cx="8153400" cy="369332"/>
          </a:xfrm>
          <a:prstGeom prst="rect">
            <a:avLst/>
          </a:prstGeom>
          <a:noFill/>
        </p:spPr>
        <p:txBody>
          <a:bodyPr wrap="square" rtlCol="0">
            <a:spAutoFit/>
          </a:bodyPr>
          <a:lstStyle/>
          <a:p>
            <a:r>
              <a:rPr lang="en-US" dirty="0" smtClean="0">
                <a:solidFill>
                  <a:schemeClr val="accent3">
                    <a:lumMod val="60000"/>
                    <a:lumOff val="40000"/>
                  </a:schemeClr>
                </a:solidFill>
              </a:rPr>
              <a:t>Exploring </a:t>
            </a:r>
            <a:r>
              <a:rPr lang="en-US" dirty="0">
                <a:solidFill>
                  <a:schemeClr val="accent3">
                    <a:lumMod val="60000"/>
                    <a:lumOff val="40000"/>
                  </a:schemeClr>
                </a:solidFill>
              </a:rPr>
              <a:t>alternative therapies in conjunction with traditional medicine</a:t>
            </a:r>
          </a:p>
        </p:txBody>
      </p:sp>
      <p:sp>
        <p:nvSpPr>
          <p:cNvPr id="4" name="TextBox 3"/>
          <p:cNvSpPr txBox="1"/>
          <p:nvPr/>
        </p:nvSpPr>
        <p:spPr>
          <a:xfrm>
            <a:off x="685800" y="5105400"/>
            <a:ext cx="8001000" cy="369332"/>
          </a:xfrm>
          <a:prstGeom prst="rect">
            <a:avLst/>
          </a:prstGeom>
          <a:noFill/>
        </p:spPr>
        <p:txBody>
          <a:bodyPr wrap="square" rtlCol="0">
            <a:spAutoFit/>
          </a:bodyPr>
          <a:lstStyle/>
          <a:p>
            <a:r>
              <a:rPr lang="en-US" dirty="0">
                <a:solidFill>
                  <a:schemeClr val="bg2">
                    <a:lumMod val="50000"/>
                  </a:schemeClr>
                </a:solidFill>
              </a:rPr>
              <a:t>More  training  opportunities for acupuncture</a:t>
            </a:r>
          </a:p>
        </p:txBody>
      </p:sp>
    </p:spTree>
    <p:extLst>
      <p:ext uri="{BB962C8B-B14F-4D97-AF65-F5344CB8AC3E}">
        <p14:creationId xmlns:p14="http://schemas.microsoft.com/office/powerpoint/2010/main" val="1521956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457200"/>
            <a:ext cx="7848600" cy="646331"/>
          </a:xfrm>
          <a:prstGeom prst="rect">
            <a:avLst/>
          </a:prstGeom>
          <a:noFill/>
        </p:spPr>
        <p:txBody>
          <a:bodyPr wrap="square" rtlCol="0">
            <a:spAutoFit/>
          </a:bodyPr>
          <a:lstStyle/>
          <a:p>
            <a:r>
              <a:rPr lang="en-US" dirty="0">
                <a:solidFill>
                  <a:schemeClr val="bg1">
                    <a:lumMod val="75000"/>
                  </a:schemeClr>
                </a:solidFill>
              </a:rPr>
              <a:t>I'm interested to learn more about funding for these additional services especially in the current fiscal environment.</a:t>
            </a:r>
          </a:p>
        </p:txBody>
      </p:sp>
      <p:sp>
        <p:nvSpPr>
          <p:cNvPr id="3" name="TextBox 2"/>
          <p:cNvSpPr txBox="1"/>
          <p:nvPr/>
        </p:nvSpPr>
        <p:spPr>
          <a:xfrm>
            <a:off x="685800" y="1295400"/>
            <a:ext cx="7848600" cy="646331"/>
          </a:xfrm>
          <a:prstGeom prst="rect">
            <a:avLst/>
          </a:prstGeom>
          <a:noFill/>
        </p:spPr>
        <p:txBody>
          <a:bodyPr wrap="square" rtlCol="0">
            <a:spAutoFit/>
          </a:bodyPr>
          <a:lstStyle/>
          <a:p>
            <a:r>
              <a:rPr lang="en-US" dirty="0">
                <a:solidFill>
                  <a:schemeClr val="accent2">
                    <a:lumMod val="60000"/>
                    <a:lumOff val="40000"/>
                  </a:schemeClr>
                </a:solidFill>
              </a:rPr>
              <a:t>I would like to see the application of these services to trauma survivors and care givers. </a:t>
            </a:r>
          </a:p>
        </p:txBody>
      </p:sp>
      <p:sp>
        <p:nvSpPr>
          <p:cNvPr id="4" name="TextBox 3"/>
          <p:cNvSpPr txBox="1"/>
          <p:nvPr/>
        </p:nvSpPr>
        <p:spPr>
          <a:xfrm>
            <a:off x="685800" y="2209800"/>
            <a:ext cx="8077200" cy="646331"/>
          </a:xfrm>
          <a:prstGeom prst="rect">
            <a:avLst/>
          </a:prstGeom>
          <a:noFill/>
        </p:spPr>
        <p:txBody>
          <a:bodyPr wrap="square" rtlCol="0">
            <a:spAutoFit/>
          </a:bodyPr>
          <a:lstStyle/>
          <a:p>
            <a:r>
              <a:rPr lang="en-US" dirty="0">
                <a:solidFill>
                  <a:schemeClr val="accent3">
                    <a:lumMod val="60000"/>
                    <a:lumOff val="40000"/>
                  </a:schemeClr>
                </a:solidFill>
              </a:rPr>
              <a:t>Clients involved in planning conference and also included </a:t>
            </a:r>
            <a:r>
              <a:rPr lang="en-US" dirty="0" smtClean="0">
                <a:solidFill>
                  <a:schemeClr val="accent3">
                    <a:lumMod val="60000"/>
                    <a:lumOff val="40000"/>
                  </a:schemeClr>
                </a:solidFill>
              </a:rPr>
              <a:t>in the invitation list</a:t>
            </a:r>
            <a:endParaRPr lang="en-US" dirty="0">
              <a:solidFill>
                <a:schemeClr val="accent3">
                  <a:lumMod val="60000"/>
                  <a:lumOff val="40000"/>
                </a:schemeClr>
              </a:solidFill>
            </a:endParaRPr>
          </a:p>
        </p:txBody>
      </p:sp>
      <p:sp>
        <p:nvSpPr>
          <p:cNvPr id="5" name="TextBox 4"/>
          <p:cNvSpPr txBox="1"/>
          <p:nvPr/>
        </p:nvSpPr>
        <p:spPr>
          <a:xfrm>
            <a:off x="762000" y="3048000"/>
            <a:ext cx="4419600" cy="369332"/>
          </a:xfrm>
          <a:prstGeom prst="rect">
            <a:avLst/>
          </a:prstGeom>
          <a:noFill/>
        </p:spPr>
        <p:txBody>
          <a:bodyPr wrap="square" rtlCol="0">
            <a:spAutoFit/>
          </a:bodyPr>
          <a:lstStyle/>
          <a:p>
            <a:r>
              <a:rPr lang="en-US" dirty="0">
                <a:solidFill>
                  <a:schemeClr val="accent4">
                    <a:lumMod val="60000"/>
                    <a:lumOff val="40000"/>
                  </a:schemeClr>
                </a:solidFill>
              </a:rPr>
              <a:t>knowledge exchange</a:t>
            </a:r>
          </a:p>
        </p:txBody>
      </p:sp>
      <p:sp>
        <p:nvSpPr>
          <p:cNvPr id="6" name="TextBox 5"/>
          <p:cNvSpPr txBox="1"/>
          <p:nvPr/>
        </p:nvSpPr>
        <p:spPr>
          <a:xfrm>
            <a:off x="762000" y="3581400"/>
            <a:ext cx="5562600" cy="369332"/>
          </a:xfrm>
          <a:prstGeom prst="rect">
            <a:avLst/>
          </a:prstGeom>
          <a:noFill/>
        </p:spPr>
        <p:txBody>
          <a:bodyPr wrap="square" rtlCol="0">
            <a:spAutoFit/>
          </a:bodyPr>
          <a:lstStyle/>
          <a:p>
            <a:r>
              <a:rPr lang="en-US" dirty="0">
                <a:solidFill>
                  <a:schemeClr val="accent5">
                    <a:lumMod val="60000"/>
                    <a:lumOff val="40000"/>
                  </a:schemeClr>
                </a:solidFill>
              </a:rPr>
              <a:t>Self care for staff utilizing mindfulness</a:t>
            </a:r>
          </a:p>
        </p:txBody>
      </p:sp>
      <p:sp>
        <p:nvSpPr>
          <p:cNvPr id="7" name="TextBox 6"/>
          <p:cNvSpPr txBox="1"/>
          <p:nvPr/>
        </p:nvSpPr>
        <p:spPr>
          <a:xfrm>
            <a:off x="762000" y="4114800"/>
            <a:ext cx="7772400" cy="1200329"/>
          </a:xfrm>
          <a:prstGeom prst="rect">
            <a:avLst/>
          </a:prstGeom>
          <a:noFill/>
        </p:spPr>
        <p:txBody>
          <a:bodyPr wrap="square" rtlCol="0">
            <a:spAutoFit/>
          </a:bodyPr>
          <a:lstStyle/>
          <a:p>
            <a:r>
              <a:rPr lang="en-US" dirty="0">
                <a:solidFill>
                  <a:schemeClr val="accent6">
                    <a:lumMod val="60000"/>
                    <a:lumOff val="40000"/>
                  </a:schemeClr>
                </a:solidFill>
              </a:rPr>
              <a:t>Wondering if there would be any small funding opportunities to grow these programs in our agency.  Right now we have </a:t>
            </a:r>
            <a:r>
              <a:rPr lang="en-US" dirty="0" smtClean="0">
                <a:solidFill>
                  <a:schemeClr val="accent6">
                    <a:lumMod val="60000"/>
                    <a:lumOff val="40000"/>
                  </a:schemeClr>
                </a:solidFill>
              </a:rPr>
              <a:t>volunteers…also </a:t>
            </a:r>
            <a:r>
              <a:rPr lang="en-US" dirty="0">
                <a:solidFill>
                  <a:schemeClr val="accent6">
                    <a:lumMod val="60000"/>
                    <a:lumOff val="40000"/>
                  </a:schemeClr>
                </a:solidFill>
              </a:rPr>
              <a:t>looking into the future, ability to bill for yoga, etc. groups. </a:t>
            </a:r>
          </a:p>
        </p:txBody>
      </p:sp>
    </p:spTree>
    <p:extLst>
      <p:ext uri="{BB962C8B-B14F-4D97-AF65-F5344CB8AC3E}">
        <p14:creationId xmlns:p14="http://schemas.microsoft.com/office/powerpoint/2010/main" val="2842886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7010400" cy="369332"/>
          </a:xfrm>
          <a:prstGeom prst="rect">
            <a:avLst/>
          </a:prstGeom>
          <a:noFill/>
        </p:spPr>
        <p:txBody>
          <a:bodyPr wrap="square" rtlCol="0">
            <a:spAutoFit/>
          </a:bodyPr>
          <a:lstStyle/>
          <a:p>
            <a:r>
              <a:rPr lang="en-US" dirty="0">
                <a:solidFill>
                  <a:schemeClr val="bg1">
                    <a:lumMod val="75000"/>
                  </a:schemeClr>
                </a:solidFill>
              </a:rPr>
              <a:t>Reimbursement</a:t>
            </a:r>
          </a:p>
        </p:txBody>
      </p:sp>
      <p:sp>
        <p:nvSpPr>
          <p:cNvPr id="3" name="TextBox 2"/>
          <p:cNvSpPr txBox="1"/>
          <p:nvPr/>
        </p:nvSpPr>
        <p:spPr>
          <a:xfrm>
            <a:off x="609600" y="1295400"/>
            <a:ext cx="7772400" cy="923330"/>
          </a:xfrm>
          <a:prstGeom prst="rect">
            <a:avLst/>
          </a:prstGeom>
          <a:noFill/>
        </p:spPr>
        <p:txBody>
          <a:bodyPr wrap="square" rtlCol="0">
            <a:spAutoFit/>
          </a:bodyPr>
          <a:lstStyle/>
          <a:p>
            <a:r>
              <a:rPr lang="en-US" dirty="0">
                <a:solidFill>
                  <a:schemeClr val="bg2">
                    <a:lumMod val="50000"/>
                  </a:schemeClr>
                </a:solidFill>
              </a:rPr>
              <a:t>Best Practice regarding the health and well being of the population treated at our agency. Chronic illness/Trends based on geographic location</a:t>
            </a:r>
          </a:p>
        </p:txBody>
      </p:sp>
      <p:sp>
        <p:nvSpPr>
          <p:cNvPr id="4" name="TextBox 3"/>
          <p:cNvSpPr txBox="1"/>
          <p:nvPr/>
        </p:nvSpPr>
        <p:spPr>
          <a:xfrm>
            <a:off x="609600" y="2590800"/>
            <a:ext cx="7620000" cy="369332"/>
          </a:xfrm>
          <a:prstGeom prst="rect">
            <a:avLst/>
          </a:prstGeom>
          <a:noFill/>
        </p:spPr>
        <p:txBody>
          <a:bodyPr wrap="square" rtlCol="0">
            <a:spAutoFit/>
          </a:bodyPr>
          <a:lstStyle/>
          <a:p>
            <a:r>
              <a:rPr lang="en-US" dirty="0">
                <a:solidFill>
                  <a:schemeClr val="tx2">
                    <a:lumMod val="60000"/>
                    <a:lumOff val="40000"/>
                  </a:schemeClr>
                </a:solidFill>
              </a:rPr>
              <a:t>Outcome expectations</a:t>
            </a:r>
          </a:p>
        </p:txBody>
      </p:sp>
    </p:spTree>
    <p:extLst>
      <p:ext uri="{BB962C8B-B14F-4D97-AF65-F5344CB8AC3E}">
        <p14:creationId xmlns:p14="http://schemas.microsoft.com/office/powerpoint/2010/main" val="409577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56247742"/>
              </p:ext>
            </p:extLst>
          </p:nvPr>
        </p:nvGraphicFramePr>
        <p:xfrm>
          <a:off x="457201" y="1481140"/>
          <a:ext cx="7924800" cy="4348330"/>
        </p:xfrm>
        <a:graphic>
          <a:graphicData uri="http://schemas.openxmlformats.org/drawingml/2006/table">
            <a:tbl>
              <a:tblPr>
                <a:tableStyleId>{5C22544A-7EE6-4342-B048-85BDC9FD1C3A}</a:tableStyleId>
              </a:tblPr>
              <a:tblGrid>
                <a:gridCol w="4114800"/>
                <a:gridCol w="3810000"/>
              </a:tblGrid>
              <a:tr h="191238">
                <a:tc gridSpan="2">
                  <a:txBody>
                    <a:bodyPr/>
                    <a:lstStyle/>
                    <a:p>
                      <a:pPr algn="l" fontAlgn="b"/>
                      <a:r>
                        <a:rPr lang="en-US" sz="2000" u="none" strike="noStrike" dirty="0">
                          <a:effectLst/>
                        </a:rPr>
                        <a:t>Nurse Practitioner Consultant - MBSR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191238">
                <a:tc gridSpan="2">
                  <a:txBody>
                    <a:bodyPr/>
                    <a:lstStyle/>
                    <a:p>
                      <a:pPr algn="l" fontAlgn="b"/>
                      <a:r>
                        <a:rPr lang="en-US" sz="2000" u="none" strike="noStrike" dirty="0">
                          <a:effectLst/>
                        </a:rPr>
                        <a:t>Director of Integrated Health and Wellness</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98516">
                <a:tc gridSpan="2">
                  <a:txBody>
                    <a:bodyPr/>
                    <a:lstStyle/>
                    <a:p>
                      <a:pPr algn="l" fontAlgn="b"/>
                      <a:r>
                        <a:rPr lang="en-US" sz="2000" u="none" strike="noStrike" dirty="0">
                          <a:effectLst/>
                        </a:rPr>
                        <a:t>Dental Director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191238">
                <a:tc gridSpan="2">
                  <a:txBody>
                    <a:bodyPr/>
                    <a:lstStyle/>
                    <a:p>
                      <a:pPr algn="l" fontAlgn="b"/>
                      <a:r>
                        <a:rPr lang="en-US" sz="2000" u="none" strike="noStrike" dirty="0">
                          <a:effectLst/>
                        </a:rPr>
                        <a:t>Chief Operating Officer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191238">
                <a:tc gridSpan="2">
                  <a:txBody>
                    <a:bodyPr/>
                    <a:lstStyle/>
                    <a:p>
                      <a:pPr algn="l" fontAlgn="b"/>
                      <a:r>
                        <a:rPr lang="en-US" sz="2000" u="none" strike="noStrike" dirty="0">
                          <a:effectLst/>
                        </a:rPr>
                        <a:t>Chief of Behavioral Health</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98516">
                <a:tc>
                  <a:txBody>
                    <a:bodyPr/>
                    <a:lstStyle/>
                    <a:p>
                      <a:pPr algn="l" fontAlgn="b"/>
                      <a:r>
                        <a:rPr lang="en-US" sz="2000" u="none" strike="noStrike" dirty="0">
                          <a:effectLst/>
                        </a:rPr>
                        <a:t>COO</a:t>
                      </a:r>
                      <a:endParaRPr lang="en-US" sz="2000" b="0" i="0" u="none" strike="noStrike" dirty="0">
                        <a:effectLst/>
                        <a:latin typeface="Microsoft Sans Serif"/>
                      </a:endParaRPr>
                    </a:p>
                  </a:txBody>
                  <a:tcPr marL="5795" marR="5795" marT="5795" marB="0" anchor="b"/>
                </a:tc>
                <a:tc>
                  <a:txBody>
                    <a:bodyPr/>
                    <a:lstStyle/>
                    <a:p>
                      <a:pPr algn="l" fontAlgn="b"/>
                      <a:endParaRPr lang="en-US" sz="600" b="0" i="0" u="none" strike="noStrike">
                        <a:effectLst/>
                        <a:latin typeface="Microsoft Sans Serif"/>
                      </a:endParaRPr>
                    </a:p>
                  </a:txBody>
                  <a:tcPr marL="5795" marR="5795" marT="5795" marB="0" anchor="b"/>
                </a:tc>
              </a:tr>
              <a:tr h="98516">
                <a:tc gridSpan="2">
                  <a:txBody>
                    <a:bodyPr/>
                    <a:lstStyle/>
                    <a:p>
                      <a:pPr algn="l" fontAlgn="b"/>
                      <a:r>
                        <a:rPr lang="en-US" sz="2000" u="none" strike="noStrike" dirty="0">
                          <a:effectLst/>
                        </a:rPr>
                        <a:t>Psychologist</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191238">
                <a:tc gridSpan="2">
                  <a:txBody>
                    <a:bodyPr/>
                    <a:lstStyle/>
                    <a:p>
                      <a:pPr algn="l" fontAlgn="b"/>
                      <a:r>
                        <a:rPr lang="en-US" sz="2000" u="none" strike="noStrike" dirty="0">
                          <a:effectLst/>
                        </a:rPr>
                        <a:t>Director of Recovery University</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283959">
                <a:tc gridSpan="2">
                  <a:txBody>
                    <a:bodyPr/>
                    <a:lstStyle/>
                    <a:p>
                      <a:pPr algn="l" fontAlgn="b"/>
                      <a:r>
                        <a:rPr lang="en-US" sz="2000" u="none" strike="noStrike" dirty="0">
                          <a:effectLst/>
                        </a:rPr>
                        <a:t>Director of Community Support Services</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191238">
                <a:tc gridSpan="2">
                  <a:txBody>
                    <a:bodyPr/>
                    <a:lstStyle/>
                    <a:p>
                      <a:pPr algn="l" fontAlgn="b"/>
                      <a:r>
                        <a:rPr lang="en-US" sz="2000" u="none" strike="noStrike" dirty="0">
                          <a:effectLst/>
                        </a:rPr>
                        <a:t>Supervising Psychologist</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98516">
                <a:tc gridSpan="2">
                  <a:txBody>
                    <a:bodyPr/>
                    <a:lstStyle/>
                    <a:p>
                      <a:pPr algn="l" fontAlgn="b"/>
                      <a:r>
                        <a:rPr lang="en-US" sz="2000" u="none" strike="noStrike" dirty="0">
                          <a:effectLst/>
                        </a:rPr>
                        <a:t>BH </a:t>
                      </a:r>
                      <a:r>
                        <a:rPr lang="en-US" sz="2000" u="none" strike="noStrike" dirty="0" smtClean="0">
                          <a:effectLst/>
                        </a:rPr>
                        <a:t>Clinical Manager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98516">
                <a:tc>
                  <a:txBody>
                    <a:bodyPr/>
                    <a:lstStyle/>
                    <a:p>
                      <a:pPr algn="l" fontAlgn="b"/>
                      <a:r>
                        <a:rPr lang="en-US" sz="2000" u="none" strike="noStrike" dirty="0">
                          <a:effectLst/>
                        </a:rPr>
                        <a:t>Clinician</a:t>
                      </a:r>
                      <a:endParaRPr lang="en-US" sz="2000" b="0" i="0" u="none" strike="noStrike" dirty="0">
                        <a:effectLst/>
                        <a:latin typeface="Microsoft Sans Serif"/>
                      </a:endParaRPr>
                    </a:p>
                  </a:txBody>
                  <a:tcPr marL="5795" marR="5795" marT="5795" marB="0" anchor="b"/>
                </a:tc>
                <a:tc>
                  <a:txBody>
                    <a:bodyPr/>
                    <a:lstStyle/>
                    <a:p>
                      <a:pPr algn="l" fontAlgn="b"/>
                      <a:endParaRPr lang="en-US" sz="600" b="0" i="0" u="none" strike="noStrike">
                        <a:effectLst/>
                        <a:latin typeface="Microsoft Sans Serif"/>
                      </a:endParaRPr>
                    </a:p>
                  </a:txBody>
                  <a:tcPr marL="5795" marR="5795" marT="5795" marB="0" anchor="b"/>
                </a:tc>
              </a:tr>
              <a:tr h="98516">
                <a:tc gridSpan="2">
                  <a:txBody>
                    <a:bodyPr/>
                    <a:lstStyle/>
                    <a:p>
                      <a:pPr algn="l" fontAlgn="b"/>
                      <a:r>
                        <a:rPr lang="en-US" sz="2000" u="none" strike="noStrike">
                          <a:effectLst/>
                        </a:rPr>
                        <a:t>Youth Conselor</a:t>
                      </a:r>
                      <a:endParaRPr lang="en-US" sz="2000" b="0" i="0" u="none" strike="noStrike">
                        <a:effectLst/>
                        <a:latin typeface="Microsoft Sans Serif"/>
                      </a:endParaRPr>
                    </a:p>
                  </a:txBody>
                  <a:tcPr marL="5795" marR="5795" marT="5795" marB="0" anchor="b"/>
                </a:tc>
                <a:tc hMerge="1">
                  <a:txBody>
                    <a:bodyPr/>
                    <a:lstStyle/>
                    <a:p>
                      <a:endParaRPr lang="en-US"/>
                    </a:p>
                  </a:txBody>
                  <a:tcPr/>
                </a:tc>
              </a:tr>
              <a:tr h="283959">
                <a:tc gridSpan="2">
                  <a:txBody>
                    <a:bodyPr/>
                    <a:lstStyle/>
                    <a:p>
                      <a:pPr algn="l" fontAlgn="b"/>
                      <a:r>
                        <a:rPr lang="en-US" sz="2000" u="none" strike="noStrike" dirty="0">
                          <a:effectLst/>
                        </a:rPr>
                        <a:t>Program Director Carnes Weeks Center</a:t>
                      </a:r>
                      <a:endParaRPr lang="en-US" sz="2000" b="0" i="0" u="none" strike="noStrike" dirty="0">
                        <a:effectLst/>
                        <a:latin typeface="Microsoft Sans Serif"/>
                      </a:endParaRPr>
                    </a:p>
                  </a:txBody>
                  <a:tcPr marL="5795" marR="5795" marT="5795" marB="0" anchor="b"/>
                </a:tc>
                <a:tc hMerge="1">
                  <a:txBody>
                    <a:bodyPr/>
                    <a:lstStyle/>
                    <a:p>
                      <a:endParaRPr lang="en-US"/>
                    </a:p>
                  </a:txBody>
                  <a:tcPr/>
                </a:tc>
              </a:tr>
            </a:tbl>
          </a:graphicData>
        </a:graphic>
      </p:graphicFrame>
      <p:sp>
        <p:nvSpPr>
          <p:cNvPr id="3" name="Title 2"/>
          <p:cNvSpPr>
            <a:spLocks noGrp="1"/>
          </p:cNvSpPr>
          <p:nvPr>
            <p:ph type="title"/>
          </p:nvPr>
        </p:nvSpPr>
        <p:spPr/>
        <p:txBody>
          <a:bodyPr>
            <a:normAutofit fontScale="90000"/>
          </a:bodyPr>
          <a:lstStyle/>
          <a:p>
            <a:r>
              <a:rPr lang="en-US" dirty="0" smtClean="0"/>
              <a:t>Respondents’ Reported Job Titles</a:t>
            </a:r>
            <a:endParaRPr lang="en-US" dirty="0"/>
          </a:p>
        </p:txBody>
      </p:sp>
    </p:spTree>
    <p:extLst>
      <p:ext uri="{BB962C8B-B14F-4D97-AF65-F5344CB8AC3E}">
        <p14:creationId xmlns:p14="http://schemas.microsoft.com/office/powerpoint/2010/main" val="1133969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90036801"/>
              </p:ext>
            </p:extLst>
          </p:nvPr>
        </p:nvGraphicFramePr>
        <p:xfrm>
          <a:off x="381000" y="457200"/>
          <a:ext cx="7924800" cy="4692270"/>
        </p:xfrm>
        <a:graphic>
          <a:graphicData uri="http://schemas.openxmlformats.org/drawingml/2006/table">
            <a:tbl>
              <a:tblPr>
                <a:tableStyleId>{5C22544A-7EE6-4342-B048-85BDC9FD1C3A}</a:tableStyleId>
              </a:tblPr>
              <a:tblGrid>
                <a:gridCol w="4114800"/>
                <a:gridCol w="3810000"/>
              </a:tblGrid>
              <a:tr h="312818">
                <a:tc gridSpan="2">
                  <a:txBody>
                    <a:bodyPr/>
                    <a:lstStyle/>
                    <a:p>
                      <a:pPr algn="l" fontAlgn="b"/>
                      <a:r>
                        <a:rPr lang="en-US" sz="2000" u="none" strike="noStrike" dirty="0">
                          <a:effectLst/>
                        </a:rPr>
                        <a:t>Clinical Director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Director, BHH</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Outpatient Clinic Director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Lead Nurse Clinician</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Director, BHH Initiative</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Program Director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Senior Case Manager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a:txBody>
                    <a:bodyPr/>
                    <a:lstStyle/>
                    <a:p>
                      <a:pPr algn="l" fontAlgn="b"/>
                      <a:r>
                        <a:rPr lang="en-US" sz="2000" u="none" strike="noStrike" dirty="0">
                          <a:effectLst/>
                        </a:rPr>
                        <a:t>clinician</a:t>
                      </a:r>
                      <a:endParaRPr lang="en-US" sz="2000" b="0" i="0" u="none" strike="noStrike" dirty="0">
                        <a:effectLst/>
                        <a:latin typeface="Microsoft Sans Serif"/>
                      </a:endParaRPr>
                    </a:p>
                  </a:txBody>
                  <a:tcPr marL="5795" marR="5795" marT="5795" marB="0" anchor="b"/>
                </a:tc>
                <a:tc>
                  <a:txBody>
                    <a:bodyPr/>
                    <a:lstStyle/>
                    <a:p>
                      <a:endParaRPr lang="en-US"/>
                    </a:p>
                  </a:txBody>
                  <a:tcPr marL="5795" marR="5795" marT="5795" marB="0" anchor="b"/>
                </a:tc>
              </a:tr>
              <a:tr h="312818">
                <a:tc gridSpan="2">
                  <a:txBody>
                    <a:bodyPr/>
                    <a:lstStyle/>
                    <a:p>
                      <a:pPr algn="l" fontAlgn="b"/>
                      <a:r>
                        <a:rPr lang="en-US" sz="2000" u="none" strike="noStrike" dirty="0">
                          <a:effectLst/>
                        </a:rPr>
                        <a:t>Assistant Director, Business Affairs</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Chief Operating Officer </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Director of Behavioral Health Services</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Integrated Care Supervisor</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Director of Nursing </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gridSpan="2">
                  <a:txBody>
                    <a:bodyPr/>
                    <a:lstStyle/>
                    <a:p>
                      <a:pPr algn="l" fontAlgn="b"/>
                      <a:r>
                        <a:rPr lang="en-US" sz="2000" u="none" strike="noStrike" dirty="0">
                          <a:effectLst/>
                        </a:rPr>
                        <a:t>Director of Nursing</a:t>
                      </a:r>
                      <a:endParaRPr lang="en-US" sz="2000" b="0" i="0" u="none" strike="noStrike" dirty="0">
                        <a:effectLst/>
                        <a:latin typeface="Microsoft Sans Serif"/>
                      </a:endParaRPr>
                    </a:p>
                  </a:txBody>
                  <a:tcPr marL="5795" marR="5795" marT="5795" marB="0" anchor="b"/>
                </a:tc>
                <a:tc hMerge="1">
                  <a:txBody>
                    <a:bodyPr/>
                    <a:lstStyle/>
                    <a:p>
                      <a:endParaRPr lang="en-US"/>
                    </a:p>
                  </a:txBody>
                  <a:tcPr/>
                </a:tc>
              </a:tr>
              <a:tr h="312818">
                <a:tc>
                  <a:txBody>
                    <a:bodyPr/>
                    <a:lstStyle/>
                    <a:p>
                      <a:pPr algn="l" fontAlgn="b"/>
                      <a:r>
                        <a:rPr lang="en-US" sz="2000" u="none" strike="noStrike" dirty="0">
                          <a:effectLst/>
                        </a:rPr>
                        <a:t>CEO</a:t>
                      </a:r>
                      <a:endParaRPr lang="en-US" sz="2000" b="0" i="0" u="none" strike="noStrike" dirty="0">
                        <a:effectLst/>
                        <a:latin typeface="Microsoft Sans Serif"/>
                      </a:endParaRPr>
                    </a:p>
                  </a:txBody>
                  <a:tcPr marL="5795" marR="5795" marT="5795" marB="0" anchor="b"/>
                </a:tc>
                <a:tc>
                  <a:txBody>
                    <a:bodyPr/>
                    <a:lstStyle/>
                    <a:p>
                      <a:endParaRPr lang="en-US" dirty="0"/>
                    </a:p>
                  </a:txBody>
                  <a:tcPr marL="5795" marR="5795" marT="5795" marB="0" anchor="b"/>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673848497"/>
              </p:ext>
            </p:extLst>
          </p:nvPr>
        </p:nvGraphicFramePr>
        <p:xfrm>
          <a:off x="3352800" y="5867400"/>
          <a:ext cx="4927601" cy="628650"/>
        </p:xfrm>
        <a:graphic>
          <a:graphicData uri="http://schemas.openxmlformats.org/drawingml/2006/table">
            <a:tbl>
              <a:tblPr>
                <a:tableStyleId>{5C22544A-7EE6-4342-B048-85BDC9FD1C3A}</a:tableStyleId>
              </a:tblPr>
              <a:tblGrid>
                <a:gridCol w="4012611"/>
                <a:gridCol w="914990"/>
              </a:tblGrid>
              <a:tr h="161925">
                <a:tc>
                  <a:txBody>
                    <a:bodyPr/>
                    <a:lstStyle/>
                    <a:p>
                      <a:pPr algn="r" fontAlgn="b"/>
                      <a:r>
                        <a:rPr lang="en-US" sz="2000" u="none" strike="noStrike" dirty="0">
                          <a:effectLst/>
                        </a:rPr>
                        <a:t>answered question</a:t>
                      </a:r>
                      <a:endParaRPr lang="en-US" sz="2000" b="1" i="1" u="none" strike="noStrike" dirty="0">
                        <a:solidFill>
                          <a:srgbClr val="000000"/>
                        </a:solidFill>
                        <a:effectLst/>
                        <a:latin typeface="Microsoft Sans Serif"/>
                      </a:endParaRPr>
                    </a:p>
                  </a:txBody>
                  <a:tcPr marL="9525" marR="9525" marT="9525" marB="0" anchor="b"/>
                </a:tc>
                <a:tc>
                  <a:txBody>
                    <a:bodyPr/>
                    <a:lstStyle/>
                    <a:p>
                      <a:pPr algn="r" fontAlgn="b"/>
                      <a:r>
                        <a:rPr lang="en-US" sz="2000" u="none" strike="noStrike">
                          <a:effectLst/>
                        </a:rPr>
                        <a:t>29</a:t>
                      </a:r>
                      <a:endParaRPr lang="en-US" sz="2000" b="1" i="0" u="none" strike="noStrike">
                        <a:solidFill>
                          <a:srgbClr val="000000"/>
                        </a:solidFill>
                        <a:effectLst/>
                        <a:latin typeface="Microsoft Sans Serif"/>
                      </a:endParaRPr>
                    </a:p>
                  </a:txBody>
                  <a:tcPr marL="9525" marR="9525" marT="9525" marB="0" anchor="b"/>
                </a:tc>
              </a:tr>
              <a:tr h="161925">
                <a:tc>
                  <a:txBody>
                    <a:bodyPr/>
                    <a:lstStyle/>
                    <a:p>
                      <a:pPr algn="r" fontAlgn="b"/>
                      <a:r>
                        <a:rPr lang="en-US" sz="2000" u="none" strike="noStrike">
                          <a:effectLst/>
                        </a:rPr>
                        <a:t>skipped question</a:t>
                      </a:r>
                      <a:endParaRPr lang="en-US" sz="2000" b="1" i="1" u="none" strike="noStrike">
                        <a:solidFill>
                          <a:srgbClr val="000000"/>
                        </a:solidFill>
                        <a:effectLst/>
                        <a:latin typeface="Microsoft Sans Serif"/>
                      </a:endParaRPr>
                    </a:p>
                  </a:txBody>
                  <a:tcPr marL="9525" marR="9525" marT="9525" marB="0" anchor="b"/>
                </a:tc>
                <a:tc>
                  <a:txBody>
                    <a:bodyPr/>
                    <a:lstStyle/>
                    <a:p>
                      <a:pPr algn="r" fontAlgn="b"/>
                      <a:r>
                        <a:rPr lang="en-US" sz="2000" u="none" strike="noStrike" dirty="0">
                          <a:effectLst/>
                        </a:rPr>
                        <a:t>5</a:t>
                      </a:r>
                      <a:endParaRPr lang="en-US" sz="2000" b="1" i="0" u="none" strike="noStrike" dirty="0">
                        <a:solidFill>
                          <a:srgbClr val="000000"/>
                        </a:solidFill>
                        <a:effectLst/>
                        <a:latin typeface="Microsoft Sans Serif"/>
                      </a:endParaRPr>
                    </a:p>
                  </a:txBody>
                  <a:tcPr marL="9525" marR="9525" marT="9525" marB="0" anchor="b"/>
                </a:tc>
              </a:tr>
            </a:tbl>
          </a:graphicData>
        </a:graphic>
      </p:graphicFrame>
    </p:spTree>
    <p:extLst>
      <p:ext uri="{BB962C8B-B14F-4D97-AF65-F5344CB8AC3E}">
        <p14:creationId xmlns:p14="http://schemas.microsoft.com/office/powerpoint/2010/main" val="2230012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dirty="0"/>
              <a:t>health and there is a growing trend in utilizing integrative medicine in behavioral health settings to address mental health and substance use issues and improve clinical outcomes. </a:t>
            </a:r>
          </a:p>
          <a:p>
            <a:r>
              <a:rPr lang="en-US" dirty="0"/>
              <a:t> </a:t>
            </a:r>
          </a:p>
          <a:p>
            <a:r>
              <a:rPr lang="en-US" dirty="0"/>
              <a:t>To further the department’s commitment to providing person-centered approaches which are grounded in science, a </a:t>
            </a:r>
            <a:r>
              <a:rPr lang="en-US" b="1" dirty="0"/>
              <a:t>new Connecticut Statewide Integrative Medicine Collaborative</a:t>
            </a:r>
            <a:r>
              <a:rPr lang="en-US" dirty="0"/>
              <a:t> is being convened to promote and coordinate statewide integrative medicine activities within Connecticut’s behavioral health service system. </a:t>
            </a:r>
          </a:p>
          <a:p>
            <a:r>
              <a:rPr lang="en-US" dirty="0"/>
              <a:t> </a:t>
            </a:r>
          </a:p>
          <a:p>
            <a:r>
              <a:rPr lang="en-US" dirty="0"/>
              <a:t>I would like to invite those from your agency who are committed to integrative medicine or, who have a strong interest in utilizing integrative medicine and other holistic practices that are grounded in research (yoga, mindfulness, acupuncture, </a:t>
            </a:r>
            <a:r>
              <a:rPr lang="en-US" dirty="0" err="1"/>
              <a:t>reiki</a:t>
            </a:r>
            <a:r>
              <a:rPr lang="en-US" dirty="0"/>
              <a:t>, tai chi, etc.) to join me on </a:t>
            </a:r>
            <a:r>
              <a:rPr lang="en-US" b="1" dirty="0"/>
              <a:t>Thursday, February 25, 2016 at 9:00 am, in Page Hall room 365 </a:t>
            </a:r>
            <a:r>
              <a:rPr lang="en-US" dirty="0"/>
              <a:t>for our initial meeting. </a:t>
            </a:r>
          </a:p>
          <a:p>
            <a:r>
              <a:rPr lang="en-US" dirty="0"/>
              <a:t> </a:t>
            </a:r>
          </a:p>
          <a:p>
            <a:r>
              <a:rPr lang="en-US" dirty="0"/>
              <a:t>The Collaborative will be co-facilitated by Cheryl </a:t>
            </a:r>
            <a:r>
              <a:rPr lang="en-US" dirty="0" err="1"/>
              <a:t>Stockford</a:t>
            </a:r>
            <a:r>
              <a:rPr lang="en-US" dirty="0"/>
              <a:t> and Tracey Sondik.  Cheryl oversees the implementation of the department’s statewide behavioral health home initiative.  Tracey is the director of behavioral services at CVH and co-chairs a CVH integrative medicine committee which has been active since 2010 and sponsors the highly successful annual health fair, trainings for staff, and individual and group interventions for CVH clients.  </a:t>
            </a:r>
          </a:p>
          <a:p>
            <a:r>
              <a:rPr lang="en-US" dirty="0"/>
              <a:t> </a:t>
            </a:r>
          </a:p>
          <a:p>
            <a:r>
              <a:rPr lang="en-US" dirty="0"/>
              <a:t>Anticipated commitment for the group will be quarterly meetings for 90 minutes at CVH. We ask that those interested in attending RSVP to Lisa Wolf (lisa.wolf@ct.gov or (860)418-6965)by 2/1/15 with their name, discipline, facility, contact information (phone number and email) and area of particular interest in integrative medicine, if known. We also invite you to share this email with others who may be interested in joining the integrative medicine collaborative.</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748734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610656" y="1481143"/>
          <a:ext cx="1922687" cy="4644600"/>
        </p:xfrm>
        <a:graphic>
          <a:graphicData uri="http://schemas.openxmlformats.org/drawingml/2006/table">
            <a:tbl>
              <a:tblPr>
                <a:tableStyleId>{5C22544A-7EE6-4342-B048-85BDC9FD1C3A}</a:tableStyleId>
              </a:tblPr>
              <a:tblGrid>
                <a:gridCol w="1922687"/>
              </a:tblGrid>
              <a:tr h="163865">
                <a:tc>
                  <a:txBody>
                    <a:bodyPr/>
                    <a:lstStyle/>
                    <a:p>
                      <a:pPr algn="l" fontAlgn="b"/>
                      <a:r>
                        <a:rPr lang="en-US" sz="900" u="sng" strike="noStrike">
                          <a:effectLst/>
                        </a:rPr>
                        <a:t>Area of Interest</a:t>
                      </a:r>
                      <a:endParaRPr lang="en-US" sz="900" b="1" i="0" u="sng"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Mindfullness Based Recovery</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n/a</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n/a</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n/a</a:t>
                      </a:r>
                      <a:endParaRPr lang="en-US" sz="900" b="0" i="0" u="none" strike="noStrike">
                        <a:solidFill>
                          <a:srgbClr val="000000"/>
                        </a:solidFill>
                        <a:effectLst/>
                        <a:latin typeface="Calibri"/>
                      </a:endParaRPr>
                    </a:p>
                  </a:txBody>
                  <a:tcPr marL="8193" marR="8193" marT="8193" marB="0" anchor="b"/>
                </a:tc>
              </a:tr>
              <a:tr h="296596">
                <a:tc>
                  <a:txBody>
                    <a:bodyPr/>
                    <a:lstStyle/>
                    <a:p>
                      <a:pPr algn="l" fontAlgn="b"/>
                      <a:r>
                        <a:rPr lang="en-US" sz="900" u="none" strike="noStrike">
                          <a:effectLst/>
                        </a:rPr>
                        <a:t>Primary Care, BH &amp; Addiction Recovery</a:t>
                      </a:r>
                      <a:endParaRPr lang="en-US" sz="900" b="0" i="0" u="none" strike="noStrike">
                        <a:solidFill>
                          <a:srgbClr val="000000"/>
                        </a:solidFill>
                        <a:effectLst/>
                        <a:latin typeface="Calibri"/>
                      </a:endParaRPr>
                    </a:p>
                  </a:txBody>
                  <a:tcPr marL="8193" marR="8193" marT="8193" marB="0" anchor="b"/>
                </a:tc>
              </a:tr>
              <a:tr h="296596">
                <a:tc>
                  <a:txBody>
                    <a:bodyPr/>
                    <a:lstStyle/>
                    <a:p>
                      <a:pPr algn="l" fontAlgn="b"/>
                      <a:r>
                        <a:rPr lang="en-US" sz="900" u="none" strike="noStrike">
                          <a:effectLst/>
                        </a:rPr>
                        <a:t>Primary Care, BH &amp; Addiction Recovery</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n/a</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BH integrated w/Primary Care</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BH integrated w/Primary Care</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BH integrated w/Primary Care</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Interested in all areas</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Torture Ttmt &amp; Trauma Informed Care</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n/a</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n/a</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a:solidFill>
                          <a:srgbClr val="000000"/>
                        </a:solidFill>
                        <a:effectLst/>
                        <a:latin typeface="Calibri"/>
                      </a:endParaRPr>
                    </a:p>
                  </a:txBody>
                  <a:tcPr marL="8193" marR="8193" marT="8193" marB="0" anchor="b"/>
                </a:tc>
              </a:tr>
              <a:tr h="163865">
                <a:tc>
                  <a:txBody>
                    <a:bodyPr/>
                    <a:lstStyle/>
                    <a:p>
                      <a:pPr algn="l" fontAlgn="b"/>
                      <a:r>
                        <a:rPr lang="en-US" sz="900" u="none" strike="noStrike">
                          <a:effectLst/>
                        </a:rPr>
                        <a:t>Yoga, meditation &amp; mindfulness</a:t>
                      </a:r>
                      <a:endParaRPr lang="en-US" sz="900" b="0" i="0" u="none" strike="noStrike">
                        <a:solidFill>
                          <a:srgbClr val="000000"/>
                        </a:solidFill>
                        <a:effectLst/>
                        <a:latin typeface="Calibri"/>
                      </a:endParaRPr>
                    </a:p>
                  </a:txBody>
                  <a:tcPr marL="8193" marR="8193" marT="8193" marB="0" anchor="b"/>
                </a:tc>
              </a:tr>
              <a:tr h="163865">
                <a:tc>
                  <a:txBody>
                    <a:bodyPr/>
                    <a:lstStyle/>
                    <a:p>
                      <a:pPr algn="l" fontAlgn="b"/>
                      <a:endParaRPr lang="en-US" sz="900" b="0" i="0" u="none" strike="noStrike" dirty="0">
                        <a:solidFill>
                          <a:srgbClr val="000000"/>
                        </a:solidFill>
                        <a:effectLst/>
                        <a:latin typeface="Calibri"/>
                      </a:endParaRPr>
                    </a:p>
                  </a:txBody>
                  <a:tcPr marL="8193" marR="8193" marT="8193" marB="0" anchor="b"/>
                </a:tc>
              </a:tr>
            </a:tbl>
          </a:graphicData>
        </a:graphic>
      </p:graphicFrame>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40967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To further the department’s commitment to providing person-centered approaches which are grounded in </a:t>
            </a:r>
            <a:r>
              <a:rPr lang="en-US" dirty="0" smtClean="0"/>
              <a:t>science.</a:t>
            </a:r>
          </a:p>
          <a:p>
            <a:pPr marL="109728" indent="0">
              <a:buNone/>
            </a:pPr>
            <a:endParaRPr lang="en-US" dirty="0" smtClean="0"/>
          </a:p>
          <a:p>
            <a:r>
              <a:rPr lang="en-US" dirty="0" smtClean="0"/>
              <a:t>To </a:t>
            </a:r>
            <a:r>
              <a:rPr lang="en-US" dirty="0"/>
              <a:t>promote and coordinate statewide integrative medicine activities within Connecticut’s behavioral health service system.</a:t>
            </a:r>
          </a:p>
        </p:txBody>
      </p:sp>
      <p:sp>
        <p:nvSpPr>
          <p:cNvPr id="3" name="Title 2"/>
          <p:cNvSpPr>
            <a:spLocks noGrp="1"/>
          </p:cNvSpPr>
          <p:nvPr>
            <p:ph type="title"/>
          </p:nvPr>
        </p:nvSpPr>
        <p:spPr/>
        <p:txBody>
          <a:bodyPr/>
          <a:lstStyle/>
          <a:p>
            <a:r>
              <a:rPr lang="en-US" dirty="0" smtClean="0"/>
              <a:t>Collaborative Purpose</a:t>
            </a:r>
            <a:endParaRPr lang="en-US" dirty="0"/>
          </a:p>
        </p:txBody>
      </p:sp>
    </p:spTree>
    <p:extLst>
      <p:ext uri="{BB962C8B-B14F-4D97-AF65-F5344CB8AC3E}">
        <p14:creationId xmlns:p14="http://schemas.microsoft.com/office/powerpoint/2010/main" val="158271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Disseminated to all respondents registering to attend initial meeting</a:t>
            </a:r>
          </a:p>
          <a:p>
            <a:endParaRPr lang="en-US" dirty="0"/>
          </a:p>
          <a:p>
            <a:r>
              <a:rPr lang="en-US" dirty="0" smtClean="0"/>
              <a:t>Respondents are those who </a:t>
            </a:r>
            <a:r>
              <a:rPr lang="en-US" dirty="0"/>
              <a:t>are committed to integrative medicine or, who have a strong interest in utilizing integrative medicine and other holistic practices that are grounded in research (yoga, mindfulness, acupuncture, </a:t>
            </a:r>
            <a:r>
              <a:rPr lang="en-US" dirty="0" err="1"/>
              <a:t>reiki</a:t>
            </a:r>
            <a:r>
              <a:rPr lang="en-US" dirty="0"/>
              <a:t>, tai chi, etc.)</a:t>
            </a:r>
          </a:p>
        </p:txBody>
      </p:sp>
      <p:sp>
        <p:nvSpPr>
          <p:cNvPr id="3" name="Title 2"/>
          <p:cNvSpPr>
            <a:spLocks noGrp="1"/>
          </p:cNvSpPr>
          <p:nvPr>
            <p:ph type="title"/>
          </p:nvPr>
        </p:nvSpPr>
        <p:spPr/>
        <p:txBody>
          <a:bodyPr/>
          <a:lstStyle/>
          <a:p>
            <a:r>
              <a:rPr lang="en-US" dirty="0" smtClean="0"/>
              <a:t>Survey</a:t>
            </a:r>
            <a:endParaRPr lang="en-US" dirty="0"/>
          </a:p>
        </p:txBody>
      </p:sp>
    </p:spTree>
    <p:extLst>
      <p:ext uri="{BB962C8B-B14F-4D97-AF65-F5344CB8AC3E}">
        <p14:creationId xmlns:p14="http://schemas.microsoft.com/office/powerpoint/2010/main" val="324457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Agencies currently providing </a:t>
            </a:r>
            <a:r>
              <a:rPr lang="en-US" dirty="0"/>
              <a:t>integrative medicine</a:t>
            </a:r>
          </a:p>
        </p:txBody>
      </p:sp>
      <p:graphicFrame>
        <p:nvGraphicFramePr>
          <p:cNvPr id="4" name="Table 3"/>
          <p:cNvGraphicFramePr>
            <a:graphicFrameLocks noGrp="1"/>
          </p:cNvGraphicFramePr>
          <p:nvPr>
            <p:extLst>
              <p:ext uri="{D42A27DB-BD31-4B8C-83A1-F6EECF244321}">
                <p14:modId xmlns:p14="http://schemas.microsoft.com/office/powerpoint/2010/main" val="1653955066"/>
              </p:ext>
            </p:extLst>
          </p:nvPr>
        </p:nvGraphicFramePr>
        <p:xfrm>
          <a:off x="3733800" y="5029200"/>
          <a:ext cx="5105400" cy="1510665"/>
        </p:xfrm>
        <a:graphic>
          <a:graphicData uri="http://schemas.openxmlformats.org/drawingml/2006/table">
            <a:tbl>
              <a:tblPr/>
              <a:tblGrid>
                <a:gridCol w="2895600"/>
                <a:gridCol w="1117011"/>
                <a:gridCol w="1092789"/>
              </a:tblGrid>
              <a:tr h="381000">
                <a:tc>
                  <a:txBody>
                    <a:bodyPr/>
                    <a:lstStyle/>
                    <a:p>
                      <a:pPr algn="l" fontAlgn="ctr"/>
                      <a:r>
                        <a:rPr lang="en-US" sz="1600" b="1" i="0" u="none" strike="noStrike" dirty="0">
                          <a:solidFill>
                            <a:srgbClr val="000000"/>
                          </a:solidFill>
                          <a:effectLst/>
                          <a:latin typeface="Microsoft Sans Serif"/>
                        </a:rPr>
                        <a:t>Answer Options</a:t>
                      </a:r>
                    </a:p>
                  </a:txBody>
                  <a:tcPr marL="9525" marR="9525" marT="9525" marB="0" anchor="ctr">
                    <a:lnL>
                      <a:noFill/>
                    </a:lnL>
                    <a:lnR>
                      <a:noFill/>
                    </a:lnR>
                    <a:lnT>
                      <a:noFill/>
                    </a:lnT>
                    <a:lnB>
                      <a:noFill/>
                    </a:lnB>
                    <a:solidFill>
                      <a:srgbClr val="DEE9F7"/>
                    </a:solidFill>
                  </a:tcPr>
                </a:tc>
                <a:tc>
                  <a:txBody>
                    <a:bodyPr/>
                    <a:lstStyle/>
                    <a:p>
                      <a:pPr algn="ctr" fontAlgn="ctr"/>
                      <a:r>
                        <a:rPr lang="en-US" sz="1600" b="1" i="0" u="none" strike="noStrike">
                          <a:solidFill>
                            <a:srgbClr val="000000"/>
                          </a:solidFill>
                          <a:effectLst/>
                          <a:latin typeface="Microsoft Sans Serif"/>
                        </a:rPr>
                        <a:t>Response Percent</a:t>
                      </a:r>
                    </a:p>
                  </a:txBody>
                  <a:tcPr marL="9525" marR="9525" marT="9525" marB="0" anchor="ctr">
                    <a:lnL>
                      <a:noFill/>
                    </a:lnL>
                    <a:lnR>
                      <a:noFill/>
                    </a:lnR>
                    <a:lnT>
                      <a:noFill/>
                    </a:lnT>
                    <a:lnB>
                      <a:noFill/>
                    </a:lnB>
                    <a:solidFill>
                      <a:srgbClr val="CDD8E6"/>
                    </a:solidFill>
                  </a:tcPr>
                </a:tc>
                <a:tc>
                  <a:txBody>
                    <a:bodyPr/>
                    <a:lstStyle/>
                    <a:p>
                      <a:pPr algn="ctr" fontAlgn="ctr"/>
                      <a:r>
                        <a:rPr lang="en-US" sz="1600" b="1" i="0" u="none" strike="noStrike">
                          <a:solidFill>
                            <a:srgbClr val="000000"/>
                          </a:solidFill>
                          <a:effectLst/>
                          <a:latin typeface="Microsoft Sans Serif"/>
                        </a:rPr>
                        <a:t>Response Count</a:t>
                      </a:r>
                    </a:p>
                  </a:txBody>
                  <a:tcPr marL="9525" marR="9525" marT="9525" marB="0" anchor="ctr">
                    <a:lnL>
                      <a:noFill/>
                    </a:lnL>
                    <a:lnR>
                      <a:noFill/>
                    </a:lnR>
                    <a:lnT>
                      <a:noFill/>
                    </a:lnT>
                    <a:lnB>
                      <a:noFill/>
                    </a:lnB>
                    <a:solidFill>
                      <a:srgbClr val="CDD8E6"/>
                    </a:solidFill>
                  </a:tcPr>
                </a:tc>
              </a:tr>
              <a:tr h="161925">
                <a:tc>
                  <a:txBody>
                    <a:bodyPr/>
                    <a:lstStyle/>
                    <a:p>
                      <a:pPr algn="l" fontAlgn="b"/>
                      <a:r>
                        <a:rPr lang="en-US" sz="1600" b="0" i="0" u="none" strike="noStrike" dirty="0">
                          <a:effectLst/>
                          <a:latin typeface="Microsoft Sans Serif"/>
                        </a:rPr>
                        <a:t>Yes</a:t>
                      </a:r>
                    </a:p>
                  </a:txBody>
                  <a:tcPr marL="9525" marR="9525" marT="9525" marB="0" anchor="b">
                    <a:lnL>
                      <a:noFill/>
                    </a:lnL>
                    <a:lnR>
                      <a:noFill/>
                    </a:lnR>
                    <a:lnT>
                      <a:noFill/>
                    </a:lnT>
                    <a:lnB>
                      <a:noFill/>
                    </a:lnB>
                    <a:solidFill>
                      <a:srgbClr val="EEEEEE"/>
                    </a:solidFill>
                  </a:tcPr>
                </a:tc>
                <a:tc>
                  <a:txBody>
                    <a:bodyPr/>
                    <a:lstStyle/>
                    <a:p>
                      <a:pPr algn="ctr" fontAlgn="ctr"/>
                      <a:r>
                        <a:rPr lang="en-US" sz="1600" b="0" i="0" u="none" strike="noStrike" dirty="0">
                          <a:effectLst/>
                          <a:latin typeface="Microsoft Sans Serif"/>
                        </a:rPr>
                        <a:t>67.6%</a:t>
                      </a:r>
                    </a:p>
                  </a:txBody>
                  <a:tcPr marL="9525" marR="9525" marT="9525" marB="0" anchor="ctr">
                    <a:lnL>
                      <a:noFill/>
                    </a:lnL>
                    <a:lnR>
                      <a:noFill/>
                    </a:lnR>
                    <a:lnT>
                      <a:noFill/>
                    </a:lnT>
                    <a:lnB>
                      <a:noFill/>
                    </a:lnB>
                    <a:solidFill>
                      <a:srgbClr val="DEE9F7"/>
                    </a:solidFill>
                  </a:tcPr>
                </a:tc>
                <a:tc>
                  <a:txBody>
                    <a:bodyPr/>
                    <a:lstStyle/>
                    <a:p>
                      <a:pPr algn="ctr" fontAlgn="ctr"/>
                      <a:r>
                        <a:rPr lang="en-US" sz="1600" b="0" i="0" u="none" strike="noStrike">
                          <a:effectLst/>
                          <a:latin typeface="Microsoft Sans Serif"/>
                        </a:rPr>
                        <a:t>23</a:t>
                      </a:r>
                    </a:p>
                  </a:txBody>
                  <a:tcPr marL="9525" marR="9525" marT="9525" marB="0" anchor="ctr">
                    <a:lnL>
                      <a:noFill/>
                    </a:lnL>
                    <a:lnR>
                      <a:noFill/>
                    </a:lnR>
                    <a:lnT>
                      <a:noFill/>
                    </a:lnT>
                    <a:lnB>
                      <a:noFill/>
                    </a:lnB>
                    <a:solidFill>
                      <a:srgbClr val="DEE9F7"/>
                    </a:solidFill>
                  </a:tcPr>
                </a:tc>
              </a:tr>
              <a:tr h="161925">
                <a:tc>
                  <a:txBody>
                    <a:bodyPr/>
                    <a:lstStyle/>
                    <a:p>
                      <a:pPr algn="l" fontAlgn="b"/>
                      <a:r>
                        <a:rPr lang="en-US" sz="1600" b="0" i="0" u="none" strike="noStrike" dirty="0">
                          <a:effectLst/>
                          <a:latin typeface="Microsoft Sans Serif"/>
                        </a:rPr>
                        <a:t>No</a:t>
                      </a:r>
                    </a:p>
                  </a:txBody>
                  <a:tcPr marL="9525" marR="9525" marT="9525" marB="0" anchor="b">
                    <a:lnL>
                      <a:noFill/>
                    </a:lnL>
                    <a:lnR>
                      <a:noFill/>
                    </a:lnR>
                    <a:lnT>
                      <a:noFill/>
                    </a:lnT>
                    <a:lnB>
                      <a:noFill/>
                    </a:lnB>
                    <a:solidFill>
                      <a:srgbClr val="EEEEEE"/>
                    </a:solidFill>
                  </a:tcPr>
                </a:tc>
                <a:tc>
                  <a:txBody>
                    <a:bodyPr/>
                    <a:lstStyle/>
                    <a:p>
                      <a:pPr algn="ctr" fontAlgn="ctr"/>
                      <a:r>
                        <a:rPr lang="en-US" sz="1600" b="0" i="0" u="none" strike="noStrike" dirty="0">
                          <a:effectLst/>
                          <a:latin typeface="Microsoft Sans Serif"/>
                        </a:rPr>
                        <a:t>32.4%</a:t>
                      </a:r>
                    </a:p>
                  </a:txBody>
                  <a:tcPr marL="9525" marR="9525" marT="9525" marB="0" anchor="ctr">
                    <a:lnL>
                      <a:noFill/>
                    </a:lnL>
                    <a:lnR>
                      <a:noFill/>
                    </a:lnR>
                    <a:lnT>
                      <a:noFill/>
                    </a:lnT>
                    <a:lnB>
                      <a:noFill/>
                    </a:lnB>
                    <a:solidFill>
                      <a:srgbClr val="DEE9F7"/>
                    </a:solidFill>
                  </a:tcPr>
                </a:tc>
                <a:tc>
                  <a:txBody>
                    <a:bodyPr/>
                    <a:lstStyle/>
                    <a:p>
                      <a:pPr algn="ctr" fontAlgn="ctr"/>
                      <a:r>
                        <a:rPr lang="en-US" sz="1600" b="0" i="0" u="none" strike="noStrike" dirty="0">
                          <a:effectLst/>
                          <a:latin typeface="Microsoft Sans Serif"/>
                        </a:rPr>
                        <a:t>11</a:t>
                      </a:r>
                    </a:p>
                  </a:txBody>
                  <a:tcPr marL="9525" marR="9525" marT="9525" marB="0" anchor="ctr">
                    <a:lnL>
                      <a:noFill/>
                    </a:lnL>
                    <a:lnR>
                      <a:noFill/>
                    </a:lnR>
                    <a:lnT>
                      <a:noFill/>
                    </a:lnT>
                    <a:lnB>
                      <a:noFill/>
                    </a:lnB>
                    <a:solidFill>
                      <a:srgbClr val="DEE9F7"/>
                    </a:solidFill>
                  </a:tcPr>
                </a:tc>
              </a:tr>
              <a:tr h="161925">
                <a:tc gridSpan="2">
                  <a:txBody>
                    <a:bodyPr/>
                    <a:lstStyle/>
                    <a:p>
                      <a:pPr algn="r" fontAlgn="b"/>
                      <a:r>
                        <a:rPr lang="en-US" sz="1600" b="1" i="1" u="none" strike="noStrike" dirty="0">
                          <a:solidFill>
                            <a:srgbClr val="000000"/>
                          </a:solidFill>
                          <a:effectLst/>
                          <a:latin typeface="Microsoft Sans Serif"/>
                        </a:rPr>
                        <a:t>answered question</a:t>
                      </a:r>
                    </a:p>
                  </a:txBody>
                  <a:tcPr marL="9525" marR="9525" marT="9525" marB="0" anchor="b">
                    <a:lnL>
                      <a:noFill/>
                    </a:lnL>
                    <a:lnR>
                      <a:noFill/>
                    </a:lnR>
                    <a:lnT>
                      <a:noFill/>
                    </a:lnT>
                    <a:lnB>
                      <a:noFill/>
                    </a:lnB>
                    <a:solidFill>
                      <a:srgbClr val="CDD8E6"/>
                    </a:solidFill>
                  </a:tcPr>
                </a:tc>
                <a:tc hMerge="1">
                  <a:txBody>
                    <a:bodyPr/>
                    <a:lstStyle/>
                    <a:p>
                      <a:endParaRPr lang="en-US"/>
                    </a:p>
                  </a:txBody>
                  <a:tcPr/>
                </a:tc>
                <a:tc>
                  <a:txBody>
                    <a:bodyPr/>
                    <a:lstStyle/>
                    <a:p>
                      <a:pPr algn="r" fontAlgn="b"/>
                      <a:r>
                        <a:rPr lang="en-US" sz="1600" b="1" i="0" u="none" strike="noStrike" dirty="0">
                          <a:solidFill>
                            <a:srgbClr val="000000"/>
                          </a:solidFill>
                          <a:effectLst/>
                          <a:latin typeface="Microsoft Sans Serif"/>
                        </a:rPr>
                        <a:t>34</a:t>
                      </a:r>
                    </a:p>
                  </a:txBody>
                  <a:tcPr marL="9525" marR="9525" marT="9525" marB="0" anchor="b">
                    <a:lnL>
                      <a:noFill/>
                    </a:lnL>
                    <a:lnR>
                      <a:noFill/>
                    </a:lnR>
                    <a:lnT>
                      <a:noFill/>
                    </a:lnT>
                    <a:lnB>
                      <a:noFill/>
                    </a:lnB>
                    <a:solidFill>
                      <a:srgbClr val="CDD8E6"/>
                    </a:solidFill>
                  </a:tcPr>
                </a:tc>
              </a:tr>
              <a:tr h="161925">
                <a:tc gridSpan="2">
                  <a:txBody>
                    <a:bodyPr/>
                    <a:lstStyle/>
                    <a:p>
                      <a:pPr algn="r" fontAlgn="b"/>
                      <a:r>
                        <a:rPr lang="en-US" sz="1600" b="1" i="1" u="none" strike="noStrike">
                          <a:solidFill>
                            <a:srgbClr val="000000"/>
                          </a:solidFill>
                          <a:effectLst/>
                          <a:latin typeface="Microsoft Sans Serif"/>
                        </a:rPr>
                        <a:t>skipped question</a:t>
                      </a:r>
                    </a:p>
                  </a:txBody>
                  <a:tcPr marL="9525" marR="9525" marT="9525" marB="0" anchor="b">
                    <a:lnL>
                      <a:noFill/>
                    </a:lnL>
                    <a:lnR>
                      <a:noFill/>
                    </a:lnR>
                    <a:lnT>
                      <a:noFill/>
                    </a:lnT>
                    <a:lnB>
                      <a:noFill/>
                    </a:lnB>
                    <a:solidFill>
                      <a:srgbClr val="DDDDDD"/>
                    </a:solidFill>
                  </a:tcPr>
                </a:tc>
                <a:tc hMerge="1">
                  <a:txBody>
                    <a:bodyPr/>
                    <a:lstStyle/>
                    <a:p>
                      <a:endParaRPr lang="en-US"/>
                    </a:p>
                  </a:txBody>
                  <a:tcPr/>
                </a:tc>
                <a:tc>
                  <a:txBody>
                    <a:bodyPr/>
                    <a:lstStyle/>
                    <a:p>
                      <a:pPr algn="r" fontAlgn="b"/>
                      <a:r>
                        <a:rPr lang="en-US" sz="1600" b="1" i="0" u="none" strike="noStrike" dirty="0">
                          <a:solidFill>
                            <a:srgbClr val="000000"/>
                          </a:solidFill>
                          <a:effectLst/>
                          <a:latin typeface="Microsoft Sans Serif"/>
                        </a:rPr>
                        <a:t>0</a:t>
                      </a:r>
                    </a:p>
                  </a:txBody>
                  <a:tcPr marL="9525" marR="9525" marT="9525" marB="0" anchor="b">
                    <a:lnL>
                      <a:noFill/>
                    </a:lnL>
                    <a:lnR>
                      <a:noFill/>
                    </a:lnR>
                    <a:lnT>
                      <a:noFill/>
                    </a:lnT>
                    <a:lnB>
                      <a:noFill/>
                    </a:lnB>
                    <a:solidFill>
                      <a:srgbClr val="DDDDDD"/>
                    </a:solidFill>
                  </a:tcPr>
                </a:tc>
              </a:tr>
            </a:tbl>
          </a:graphicData>
        </a:graphic>
      </p:graphicFrame>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76400"/>
            <a:ext cx="5492750" cy="324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708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Intervention(s</a:t>
            </a:r>
            <a:r>
              <a:rPr lang="en-US" dirty="0">
                <a:effectLst/>
              </a:rPr>
              <a:t>) </a:t>
            </a:r>
            <a:r>
              <a:rPr lang="en-US" dirty="0" smtClean="0">
                <a:effectLst/>
              </a:rPr>
              <a:t>Utilized </a:t>
            </a:r>
            <a:r>
              <a:rPr lang="en-US" dirty="0">
                <a:effectLst/>
              </a:rPr>
              <a:t>at </a:t>
            </a:r>
            <a:r>
              <a:rPr lang="en-US" dirty="0" smtClean="0">
                <a:effectLst/>
              </a:rPr>
              <a:t>Agencies</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219200"/>
            <a:ext cx="7924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2990857601"/>
              </p:ext>
            </p:extLst>
          </p:nvPr>
        </p:nvGraphicFramePr>
        <p:xfrm>
          <a:off x="3429000" y="5715000"/>
          <a:ext cx="4927601" cy="567690"/>
        </p:xfrm>
        <a:graphic>
          <a:graphicData uri="http://schemas.openxmlformats.org/drawingml/2006/table">
            <a:tbl>
              <a:tblPr/>
              <a:tblGrid>
                <a:gridCol w="4012611"/>
                <a:gridCol w="914990"/>
              </a:tblGrid>
              <a:tr h="161925">
                <a:tc>
                  <a:txBody>
                    <a:bodyPr/>
                    <a:lstStyle/>
                    <a:p>
                      <a:pPr algn="r" fontAlgn="b"/>
                      <a:r>
                        <a:rPr lang="en-US" sz="1800" b="1" i="1" u="none" strike="noStrike" dirty="0">
                          <a:solidFill>
                            <a:srgbClr val="000000"/>
                          </a:solidFill>
                          <a:effectLst/>
                          <a:latin typeface="Microsoft Sans Serif"/>
                        </a:rPr>
                        <a:t>answered question</a:t>
                      </a:r>
                    </a:p>
                  </a:txBody>
                  <a:tcPr marL="9525" marR="9525" marT="9525" marB="0" anchor="b">
                    <a:lnL>
                      <a:noFill/>
                    </a:lnL>
                    <a:lnR>
                      <a:noFill/>
                    </a:lnR>
                    <a:lnT>
                      <a:noFill/>
                    </a:lnT>
                    <a:lnB>
                      <a:noFill/>
                    </a:lnB>
                    <a:solidFill>
                      <a:srgbClr val="CDD8E6"/>
                    </a:solidFill>
                  </a:tcPr>
                </a:tc>
                <a:tc>
                  <a:txBody>
                    <a:bodyPr/>
                    <a:lstStyle/>
                    <a:p>
                      <a:pPr algn="r" fontAlgn="b"/>
                      <a:r>
                        <a:rPr lang="en-US" sz="1800" b="1" i="0" u="none" strike="noStrike" dirty="0">
                          <a:solidFill>
                            <a:srgbClr val="000000"/>
                          </a:solidFill>
                          <a:effectLst/>
                          <a:latin typeface="Microsoft Sans Serif"/>
                        </a:rPr>
                        <a:t>21</a:t>
                      </a:r>
                    </a:p>
                  </a:txBody>
                  <a:tcPr marL="9525" marR="9525" marT="9525" marB="0" anchor="b">
                    <a:lnL>
                      <a:noFill/>
                    </a:lnL>
                    <a:lnR>
                      <a:noFill/>
                    </a:lnR>
                    <a:lnT>
                      <a:noFill/>
                    </a:lnT>
                    <a:lnB>
                      <a:noFill/>
                    </a:lnB>
                    <a:solidFill>
                      <a:srgbClr val="CDD8E6"/>
                    </a:solidFill>
                  </a:tcPr>
                </a:tc>
              </a:tr>
              <a:tr h="161925">
                <a:tc>
                  <a:txBody>
                    <a:bodyPr/>
                    <a:lstStyle/>
                    <a:p>
                      <a:pPr algn="r" fontAlgn="b"/>
                      <a:r>
                        <a:rPr lang="en-US" sz="1800" b="1" i="1" u="none" strike="noStrike">
                          <a:solidFill>
                            <a:srgbClr val="000000"/>
                          </a:solidFill>
                          <a:effectLst/>
                          <a:latin typeface="Microsoft Sans Serif"/>
                        </a:rPr>
                        <a:t>skipped question</a:t>
                      </a:r>
                    </a:p>
                  </a:txBody>
                  <a:tcPr marL="9525" marR="9525" marT="9525" marB="0" anchor="b">
                    <a:lnL>
                      <a:noFill/>
                    </a:lnL>
                    <a:lnR>
                      <a:noFill/>
                    </a:lnR>
                    <a:lnT>
                      <a:noFill/>
                    </a:lnT>
                    <a:lnB>
                      <a:noFill/>
                    </a:lnB>
                    <a:solidFill>
                      <a:srgbClr val="DDDDDD"/>
                    </a:solidFill>
                  </a:tcPr>
                </a:tc>
                <a:tc>
                  <a:txBody>
                    <a:bodyPr/>
                    <a:lstStyle/>
                    <a:p>
                      <a:pPr algn="r" fontAlgn="b"/>
                      <a:r>
                        <a:rPr lang="en-US" sz="1800" b="1" i="0" u="none" strike="noStrike" dirty="0">
                          <a:solidFill>
                            <a:srgbClr val="000000"/>
                          </a:solidFill>
                          <a:effectLst/>
                          <a:latin typeface="Microsoft Sans Serif"/>
                        </a:rPr>
                        <a:t>13</a:t>
                      </a:r>
                    </a:p>
                  </a:txBody>
                  <a:tcPr marL="9525" marR="9525" marT="9525" marB="0" anchor="b">
                    <a:lnL>
                      <a:noFill/>
                    </a:lnL>
                    <a:lnR>
                      <a:noFill/>
                    </a:lnR>
                    <a:lnT>
                      <a:noFill/>
                    </a:lnT>
                    <a:lnB>
                      <a:noFill/>
                    </a:lnB>
                    <a:solidFill>
                      <a:srgbClr val="DDDDDD"/>
                    </a:solidFill>
                  </a:tcPr>
                </a:tc>
              </a:tr>
            </a:tbl>
          </a:graphicData>
        </a:graphic>
      </p:graphicFrame>
    </p:spTree>
    <p:extLst>
      <p:ext uri="{BB962C8B-B14F-4D97-AF65-F5344CB8AC3E}">
        <p14:creationId xmlns:p14="http://schemas.microsoft.com/office/powerpoint/2010/main" val="3656332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92890793"/>
              </p:ext>
            </p:extLst>
          </p:nvPr>
        </p:nvGraphicFramePr>
        <p:xfrm>
          <a:off x="457200" y="2133600"/>
          <a:ext cx="7391400" cy="3480435"/>
        </p:xfrm>
        <a:graphic>
          <a:graphicData uri="http://schemas.openxmlformats.org/drawingml/2006/table">
            <a:tbl>
              <a:tblPr/>
              <a:tblGrid>
                <a:gridCol w="7391400"/>
              </a:tblGrid>
              <a:tr h="161925">
                <a:tc>
                  <a:txBody>
                    <a:bodyPr/>
                    <a:lstStyle/>
                    <a:p>
                      <a:pPr algn="l" fontAlgn="b"/>
                      <a:r>
                        <a:rPr lang="en-US" sz="2800" b="0" i="0" u="none" strike="noStrike" dirty="0" smtClean="0">
                          <a:solidFill>
                            <a:schemeClr val="bg2">
                              <a:lumMod val="50000"/>
                            </a:schemeClr>
                          </a:solidFill>
                          <a:effectLst/>
                          <a:latin typeface="Microsoft Sans Serif"/>
                        </a:rPr>
                        <a:t>Guided </a:t>
                      </a:r>
                      <a:r>
                        <a:rPr lang="en-US" sz="2800" b="0" i="0" u="none" strike="noStrike" dirty="0">
                          <a:solidFill>
                            <a:schemeClr val="bg2">
                              <a:lumMod val="50000"/>
                            </a:schemeClr>
                          </a:solidFill>
                          <a:effectLst/>
                          <a:latin typeface="Microsoft Sans Serif"/>
                        </a:rPr>
                        <a:t>imagery, meditation. </a:t>
                      </a:r>
                      <a:endParaRPr lang="en-US" sz="2800" b="0" i="0" u="none" strike="noStrike" dirty="0" smtClean="0">
                        <a:solidFill>
                          <a:schemeClr val="bg2">
                            <a:lumMod val="50000"/>
                          </a:schemeClr>
                        </a:solidFill>
                        <a:effectLst/>
                        <a:latin typeface="Microsoft Sans Serif"/>
                      </a:endParaRPr>
                    </a:p>
                    <a:p>
                      <a:pPr algn="l" fontAlgn="b"/>
                      <a:r>
                        <a:rPr lang="en-US" sz="2800" b="0" i="0" u="none" strike="noStrike" dirty="0" smtClean="0">
                          <a:solidFill>
                            <a:schemeClr val="bg2">
                              <a:lumMod val="50000"/>
                            </a:schemeClr>
                          </a:solidFill>
                          <a:effectLst/>
                          <a:latin typeface="Microsoft Sans Serif"/>
                        </a:rPr>
                        <a:t>Exposure to </a:t>
                      </a:r>
                      <a:r>
                        <a:rPr lang="en-US" sz="2800" b="0" i="0" u="none" strike="noStrike" dirty="0">
                          <a:solidFill>
                            <a:schemeClr val="bg2">
                              <a:lumMod val="50000"/>
                            </a:schemeClr>
                          </a:solidFill>
                          <a:effectLst/>
                          <a:latin typeface="Microsoft Sans Serif"/>
                        </a:rPr>
                        <a:t>all; none </a:t>
                      </a:r>
                      <a:r>
                        <a:rPr lang="en-US" sz="2800" b="0" i="0" u="none" strike="noStrike" dirty="0" smtClean="0">
                          <a:solidFill>
                            <a:schemeClr val="bg2">
                              <a:lumMod val="50000"/>
                            </a:schemeClr>
                          </a:solidFill>
                          <a:effectLst/>
                          <a:latin typeface="Microsoft Sans Serif"/>
                        </a:rPr>
                        <a:t>permanently </a:t>
                      </a:r>
                      <a:r>
                        <a:rPr lang="en-US" sz="2800" b="0" i="0" u="none" strike="noStrike" dirty="0">
                          <a:solidFill>
                            <a:schemeClr val="bg2">
                              <a:lumMod val="50000"/>
                            </a:schemeClr>
                          </a:solidFill>
                          <a:effectLst/>
                          <a:latin typeface="Microsoft Sans Serif"/>
                        </a:rPr>
                        <a:t>in place.</a:t>
                      </a:r>
                    </a:p>
                  </a:txBody>
                  <a:tcPr marL="9525" marR="9525" marT="9525" marB="0" anchor="b">
                    <a:lnL>
                      <a:noFill/>
                    </a:lnL>
                    <a:lnR>
                      <a:noFill/>
                    </a:lnR>
                    <a:lnT>
                      <a:noFill/>
                    </a:lnT>
                    <a:lnB>
                      <a:noFill/>
                    </a:lnB>
                  </a:tcPr>
                </a:tc>
              </a:tr>
              <a:tr h="161925">
                <a:tc>
                  <a:txBody>
                    <a:bodyPr/>
                    <a:lstStyle/>
                    <a:p>
                      <a:pPr algn="l" fontAlgn="b"/>
                      <a:r>
                        <a:rPr lang="en-US" sz="2800" b="0" i="0" u="none" strike="noStrike" dirty="0">
                          <a:solidFill>
                            <a:schemeClr val="bg2">
                              <a:lumMod val="50000"/>
                            </a:schemeClr>
                          </a:solidFill>
                          <a:effectLst/>
                          <a:latin typeface="Microsoft Sans Serif"/>
                        </a:rPr>
                        <a:t>T</a:t>
                      </a:r>
                      <a:r>
                        <a:rPr lang="en-US" sz="2800" b="0" i="0" u="none" strike="noStrike" dirty="0" smtClean="0">
                          <a:solidFill>
                            <a:schemeClr val="bg2">
                              <a:lumMod val="50000"/>
                            </a:schemeClr>
                          </a:solidFill>
                          <a:effectLst/>
                          <a:latin typeface="Microsoft Sans Serif"/>
                        </a:rPr>
                        <a:t>ai </a:t>
                      </a:r>
                      <a:r>
                        <a:rPr lang="en-US" sz="2800" b="0" i="0" u="none" strike="noStrike" dirty="0">
                          <a:solidFill>
                            <a:schemeClr val="bg2">
                              <a:lumMod val="50000"/>
                            </a:schemeClr>
                          </a:solidFill>
                          <a:effectLst/>
                          <a:latin typeface="Microsoft Sans Serif"/>
                        </a:rPr>
                        <a:t>chi, pet therapy, comfort rooms</a:t>
                      </a:r>
                    </a:p>
                  </a:txBody>
                  <a:tcPr marL="9525" marR="9525" marT="9525" marB="0" anchor="b">
                    <a:lnL>
                      <a:noFill/>
                    </a:lnL>
                    <a:lnR>
                      <a:noFill/>
                    </a:lnR>
                    <a:lnT>
                      <a:noFill/>
                    </a:lnT>
                    <a:lnB>
                      <a:noFill/>
                    </a:lnB>
                  </a:tcPr>
                </a:tc>
              </a:tr>
              <a:tr h="161925">
                <a:tc>
                  <a:txBody>
                    <a:bodyPr/>
                    <a:lstStyle/>
                    <a:p>
                      <a:pPr algn="l" fontAlgn="b"/>
                      <a:r>
                        <a:rPr lang="en-US" sz="2800" b="0" i="0" u="none" strike="noStrike" dirty="0">
                          <a:solidFill>
                            <a:schemeClr val="bg2">
                              <a:lumMod val="50000"/>
                            </a:schemeClr>
                          </a:solidFill>
                          <a:effectLst/>
                          <a:latin typeface="Microsoft Sans Serif"/>
                        </a:rPr>
                        <a:t>C</a:t>
                      </a:r>
                      <a:r>
                        <a:rPr lang="en-US" sz="2800" b="0" i="0" u="none" strike="noStrike" dirty="0" smtClean="0">
                          <a:solidFill>
                            <a:schemeClr val="bg2">
                              <a:lumMod val="50000"/>
                            </a:schemeClr>
                          </a:solidFill>
                          <a:effectLst/>
                          <a:latin typeface="Microsoft Sans Serif"/>
                        </a:rPr>
                        <a:t>omfort </a:t>
                      </a:r>
                      <a:r>
                        <a:rPr lang="en-US" sz="2800" b="0" i="0" u="none" strike="noStrike" dirty="0">
                          <a:solidFill>
                            <a:schemeClr val="bg2">
                              <a:lumMod val="50000"/>
                            </a:schemeClr>
                          </a:solidFill>
                          <a:effectLst/>
                          <a:latin typeface="Microsoft Sans Serif"/>
                        </a:rPr>
                        <a:t>room, pet therapy</a:t>
                      </a:r>
                    </a:p>
                  </a:txBody>
                  <a:tcPr marL="9525" marR="9525" marT="9525" marB="0" anchor="b">
                    <a:lnL>
                      <a:noFill/>
                    </a:lnL>
                    <a:lnR>
                      <a:noFill/>
                    </a:lnR>
                    <a:lnT>
                      <a:noFill/>
                    </a:lnT>
                    <a:lnB>
                      <a:noFill/>
                    </a:lnB>
                  </a:tcPr>
                </a:tc>
              </a:tr>
              <a:tr h="161925">
                <a:tc>
                  <a:txBody>
                    <a:bodyPr/>
                    <a:lstStyle/>
                    <a:p>
                      <a:pPr algn="l" fontAlgn="b"/>
                      <a:r>
                        <a:rPr lang="en-US" sz="2800" b="0" i="0" u="none" strike="noStrike" dirty="0">
                          <a:solidFill>
                            <a:schemeClr val="bg2">
                              <a:lumMod val="50000"/>
                            </a:schemeClr>
                          </a:solidFill>
                          <a:effectLst/>
                          <a:latin typeface="Microsoft Sans Serif"/>
                        </a:rPr>
                        <a:t>P</a:t>
                      </a:r>
                      <a:r>
                        <a:rPr lang="en-US" sz="2800" b="0" i="0" u="none" strike="noStrike" dirty="0" smtClean="0">
                          <a:solidFill>
                            <a:schemeClr val="bg2">
                              <a:lumMod val="50000"/>
                            </a:schemeClr>
                          </a:solidFill>
                          <a:effectLst/>
                          <a:latin typeface="Microsoft Sans Serif"/>
                        </a:rPr>
                        <a:t>et </a:t>
                      </a:r>
                      <a:r>
                        <a:rPr lang="en-US" sz="2800" b="0" i="0" u="none" strike="noStrike" dirty="0">
                          <a:solidFill>
                            <a:schemeClr val="bg2">
                              <a:lumMod val="50000"/>
                            </a:schemeClr>
                          </a:solidFill>
                          <a:effectLst/>
                          <a:latin typeface="Microsoft Sans Serif"/>
                        </a:rPr>
                        <a:t>therapy</a:t>
                      </a:r>
                    </a:p>
                  </a:txBody>
                  <a:tcPr marL="9525" marR="9525" marT="9525" marB="0" anchor="b">
                    <a:lnL>
                      <a:noFill/>
                    </a:lnL>
                    <a:lnR>
                      <a:noFill/>
                    </a:lnR>
                    <a:lnT>
                      <a:noFill/>
                    </a:lnT>
                    <a:lnB>
                      <a:noFill/>
                    </a:lnB>
                  </a:tcPr>
                </a:tc>
              </a:tr>
              <a:tr h="161925">
                <a:tc>
                  <a:txBody>
                    <a:bodyPr/>
                    <a:lstStyle/>
                    <a:p>
                      <a:pPr algn="l" fontAlgn="b"/>
                      <a:r>
                        <a:rPr lang="en-US" sz="2800" b="0" i="0" u="none" strike="noStrike">
                          <a:solidFill>
                            <a:schemeClr val="bg2">
                              <a:lumMod val="50000"/>
                            </a:schemeClr>
                          </a:solidFill>
                          <a:effectLst/>
                          <a:latin typeface="Microsoft Sans Serif"/>
                        </a:rPr>
                        <a:t>Meditation</a:t>
                      </a:r>
                    </a:p>
                  </a:txBody>
                  <a:tcPr marL="9525" marR="9525" marT="9525" marB="0" anchor="b">
                    <a:lnL>
                      <a:noFill/>
                    </a:lnL>
                    <a:lnR>
                      <a:noFill/>
                    </a:lnR>
                    <a:lnT>
                      <a:noFill/>
                    </a:lnT>
                    <a:lnB>
                      <a:noFill/>
                    </a:lnB>
                  </a:tcPr>
                </a:tc>
              </a:tr>
              <a:tr h="161925">
                <a:tc>
                  <a:txBody>
                    <a:bodyPr/>
                    <a:lstStyle/>
                    <a:p>
                      <a:pPr algn="l" fontAlgn="b"/>
                      <a:r>
                        <a:rPr lang="en-US" sz="2800" b="0" i="0" u="none" strike="noStrike">
                          <a:solidFill>
                            <a:schemeClr val="bg2">
                              <a:lumMod val="50000"/>
                            </a:schemeClr>
                          </a:solidFill>
                          <a:effectLst/>
                          <a:latin typeface="Microsoft Sans Serif"/>
                        </a:rPr>
                        <a:t>Tai Chi/Drumming</a:t>
                      </a:r>
                    </a:p>
                  </a:txBody>
                  <a:tcPr marL="9525" marR="9525" marT="9525" marB="0" anchor="b">
                    <a:lnL>
                      <a:noFill/>
                    </a:lnL>
                    <a:lnR>
                      <a:noFill/>
                    </a:lnR>
                    <a:lnT>
                      <a:noFill/>
                    </a:lnT>
                    <a:lnB>
                      <a:noFill/>
                    </a:lnB>
                  </a:tcPr>
                </a:tc>
              </a:tr>
              <a:tr h="362109">
                <a:tc>
                  <a:txBody>
                    <a:bodyPr/>
                    <a:lstStyle/>
                    <a:p>
                      <a:pPr algn="l" fontAlgn="b"/>
                      <a:r>
                        <a:rPr lang="en-US" sz="2800" b="0" i="0" u="none" strike="noStrike" dirty="0" smtClean="0">
                          <a:solidFill>
                            <a:schemeClr val="bg2">
                              <a:lumMod val="50000"/>
                            </a:schemeClr>
                          </a:solidFill>
                          <a:effectLst/>
                          <a:latin typeface="Microsoft Sans Serif"/>
                        </a:rPr>
                        <a:t>Primary </a:t>
                      </a:r>
                      <a:r>
                        <a:rPr lang="en-US" sz="2800" b="0" i="0" u="none" strike="noStrike" dirty="0">
                          <a:solidFill>
                            <a:schemeClr val="bg2">
                              <a:lumMod val="50000"/>
                            </a:schemeClr>
                          </a:solidFill>
                          <a:effectLst/>
                          <a:latin typeface="Microsoft Sans Serif"/>
                        </a:rPr>
                        <a:t>care</a:t>
                      </a:r>
                    </a:p>
                  </a:txBody>
                  <a:tcPr marL="9525" marR="9525" marT="9525" marB="0" anchor="b">
                    <a:lnL>
                      <a:noFill/>
                    </a:lnL>
                    <a:lnR>
                      <a:noFill/>
                    </a:lnR>
                    <a:lnT>
                      <a:noFill/>
                    </a:lnT>
                    <a:lnB>
                      <a:noFill/>
                    </a:lnB>
                  </a:tcPr>
                </a:tc>
              </a:tr>
            </a:tbl>
          </a:graphicData>
        </a:graphic>
      </p:graphicFrame>
      <p:sp>
        <p:nvSpPr>
          <p:cNvPr id="3" name="Title 2"/>
          <p:cNvSpPr>
            <a:spLocks noGrp="1"/>
          </p:cNvSpPr>
          <p:nvPr>
            <p:ph type="title"/>
          </p:nvPr>
        </p:nvSpPr>
        <p:spPr/>
        <p:txBody>
          <a:bodyPr>
            <a:normAutofit fontScale="90000"/>
          </a:bodyPr>
          <a:lstStyle/>
          <a:p>
            <a:r>
              <a:rPr lang="en-US" dirty="0" smtClean="0">
                <a:effectLst/>
              </a:rPr>
              <a:t>Other reported intervention(s) being </a:t>
            </a:r>
            <a:r>
              <a:rPr lang="en-US" dirty="0">
                <a:effectLst/>
              </a:rPr>
              <a:t>utilized at </a:t>
            </a:r>
            <a:r>
              <a:rPr lang="en-US" dirty="0" smtClean="0">
                <a:effectLst/>
              </a:rPr>
              <a:t>respondent agencies</a:t>
            </a:r>
            <a:endParaRPr lang="en-US" dirty="0"/>
          </a:p>
        </p:txBody>
      </p:sp>
    </p:spTree>
    <p:extLst>
      <p:ext uri="{BB962C8B-B14F-4D97-AF65-F5344CB8AC3E}">
        <p14:creationId xmlns:p14="http://schemas.microsoft.com/office/powerpoint/2010/main" val="117314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62000"/>
            <a:ext cx="8172277" cy="4825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1100934331"/>
              </p:ext>
            </p:extLst>
          </p:nvPr>
        </p:nvGraphicFramePr>
        <p:xfrm>
          <a:off x="5029200" y="5791200"/>
          <a:ext cx="3600277" cy="628650"/>
        </p:xfrm>
        <a:graphic>
          <a:graphicData uri="http://schemas.openxmlformats.org/drawingml/2006/table">
            <a:tbl>
              <a:tblPr/>
              <a:tblGrid>
                <a:gridCol w="2895600"/>
                <a:gridCol w="704677"/>
              </a:tblGrid>
              <a:tr h="161925">
                <a:tc>
                  <a:txBody>
                    <a:bodyPr/>
                    <a:lstStyle/>
                    <a:p>
                      <a:pPr algn="r" fontAlgn="b"/>
                      <a:r>
                        <a:rPr lang="en-US" sz="2000" b="1" i="1" u="none" strike="noStrike" dirty="0">
                          <a:solidFill>
                            <a:srgbClr val="000000"/>
                          </a:solidFill>
                          <a:effectLst/>
                          <a:latin typeface="Microsoft Sans Serif"/>
                        </a:rPr>
                        <a:t>answered question</a:t>
                      </a:r>
                    </a:p>
                  </a:txBody>
                  <a:tcPr marL="9525" marR="9525" marT="9525" marB="0" anchor="b">
                    <a:lnL>
                      <a:noFill/>
                    </a:lnL>
                    <a:lnR>
                      <a:noFill/>
                    </a:lnR>
                    <a:lnT>
                      <a:noFill/>
                    </a:lnT>
                    <a:lnB>
                      <a:noFill/>
                    </a:lnB>
                    <a:solidFill>
                      <a:srgbClr val="CDD8E6"/>
                    </a:solidFill>
                  </a:tcPr>
                </a:tc>
                <a:tc>
                  <a:txBody>
                    <a:bodyPr/>
                    <a:lstStyle/>
                    <a:p>
                      <a:pPr algn="r" fontAlgn="b"/>
                      <a:r>
                        <a:rPr lang="en-US" sz="2000" b="1" i="0" u="none" strike="noStrike" dirty="0">
                          <a:solidFill>
                            <a:srgbClr val="000000"/>
                          </a:solidFill>
                          <a:effectLst/>
                          <a:latin typeface="Microsoft Sans Serif"/>
                        </a:rPr>
                        <a:t>21</a:t>
                      </a:r>
                    </a:p>
                  </a:txBody>
                  <a:tcPr marL="9525" marR="9525" marT="9525" marB="0" anchor="b">
                    <a:lnL>
                      <a:noFill/>
                    </a:lnL>
                    <a:lnR>
                      <a:noFill/>
                    </a:lnR>
                    <a:lnT>
                      <a:noFill/>
                    </a:lnT>
                    <a:lnB>
                      <a:noFill/>
                    </a:lnB>
                    <a:solidFill>
                      <a:srgbClr val="CDD8E6"/>
                    </a:solidFill>
                  </a:tcPr>
                </a:tc>
              </a:tr>
              <a:tr h="161925">
                <a:tc>
                  <a:txBody>
                    <a:bodyPr/>
                    <a:lstStyle/>
                    <a:p>
                      <a:pPr algn="r" fontAlgn="b"/>
                      <a:r>
                        <a:rPr lang="en-US" sz="2000" b="1" i="1" u="none" strike="noStrike" dirty="0">
                          <a:solidFill>
                            <a:srgbClr val="000000"/>
                          </a:solidFill>
                          <a:effectLst/>
                          <a:latin typeface="Microsoft Sans Serif"/>
                        </a:rPr>
                        <a:t>skipped question</a:t>
                      </a:r>
                    </a:p>
                  </a:txBody>
                  <a:tcPr marL="9525" marR="9525" marT="9525" marB="0" anchor="b">
                    <a:lnL>
                      <a:noFill/>
                    </a:lnL>
                    <a:lnR>
                      <a:noFill/>
                    </a:lnR>
                    <a:lnT>
                      <a:noFill/>
                    </a:lnT>
                    <a:lnB>
                      <a:noFill/>
                    </a:lnB>
                    <a:solidFill>
                      <a:srgbClr val="DDDDDD"/>
                    </a:solidFill>
                  </a:tcPr>
                </a:tc>
                <a:tc>
                  <a:txBody>
                    <a:bodyPr/>
                    <a:lstStyle/>
                    <a:p>
                      <a:pPr algn="r" fontAlgn="b"/>
                      <a:r>
                        <a:rPr lang="en-US" sz="2000" b="1" i="0" u="none" strike="noStrike" dirty="0">
                          <a:solidFill>
                            <a:srgbClr val="000000"/>
                          </a:solidFill>
                          <a:effectLst/>
                          <a:latin typeface="Microsoft Sans Serif"/>
                        </a:rPr>
                        <a:t>13</a:t>
                      </a:r>
                    </a:p>
                  </a:txBody>
                  <a:tcPr marL="9525" marR="9525" marT="9525" marB="0" anchor="b">
                    <a:lnL>
                      <a:noFill/>
                    </a:lnL>
                    <a:lnR>
                      <a:noFill/>
                    </a:lnR>
                    <a:lnT>
                      <a:noFill/>
                    </a:lnT>
                    <a:lnB>
                      <a:noFill/>
                    </a:lnB>
                    <a:solidFill>
                      <a:srgbClr val="DDDDDD"/>
                    </a:solidFill>
                  </a:tcPr>
                </a:tc>
              </a:tr>
            </a:tbl>
          </a:graphicData>
        </a:graphic>
      </p:graphicFrame>
    </p:spTree>
    <p:extLst>
      <p:ext uri="{BB962C8B-B14F-4D97-AF65-F5344CB8AC3E}">
        <p14:creationId xmlns:p14="http://schemas.microsoft.com/office/powerpoint/2010/main" val="1646827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05048226"/>
              </p:ext>
            </p:extLst>
          </p:nvPr>
        </p:nvGraphicFramePr>
        <p:xfrm>
          <a:off x="762000" y="457200"/>
          <a:ext cx="7696199" cy="4937599"/>
        </p:xfrm>
        <a:graphic>
          <a:graphicData uri="http://schemas.openxmlformats.org/drawingml/2006/table">
            <a:tbl>
              <a:tblPr/>
              <a:tblGrid>
                <a:gridCol w="4443820"/>
                <a:gridCol w="914990"/>
                <a:gridCol w="2337389"/>
              </a:tblGrid>
              <a:tr h="1447799">
                <a:tc gridSpan="3">
                  <a:txBody>
                    <a:bodyPr/>
                    <a:lstStyle/>
                    <a:p>
                      <a:pPr algn="l" fontAlgn="ctr"/>
                      <a:r>
                        <a:rPr lang="en-US" sz="2800" b="0" i="0" u="none" strike="noStrike" dirty="0">
                          <a:effectLst/>
                          <a:latin typeface="Microsoft Sans Serif"/>
                        </a:rPr>
                        <a:t>What are the specific client population(s) that are offered these services?</a:t>
                      </a:r>
                    </a:p>
                  </a:txBody>
                  <a:tcPr marL="9525" marR="9525" marT="9525" marB="0" anchor="ctr">
                    <a:lnL>
                      <a:noFill/>
                    </a:lnL>
                    <a:lnR>
                      <a:noFill/>
                    </a:lnR>
                    <a:lnT>
                      <a:noFill/>
                    </a:lnT>
                    <a:lnB>
                      <a:noFill/>
                    </a:lnB>
                    <a:solidFill>
                      <a:srgbClr val="DDDDDD"/>
                    </a:solidFill>
                  </a:tcPr>
                </a:tc>
                <a:tc hMerge="1">
                  <a:txBody>
                    <a:bodyPr/>
                    <a:lstStyle/>
                    <a:p>
                      <a:endParaRPr lang="en-US"/>
                    </a:p>
                  </a:txBody>
                  <a:tcPr/>
                </a:tc>
                <a:tc hMerge="1">
                  <a:txBody>
                    <a:bodyPr/>
                    <a:lstStyle/>
                    <a:p>
                      <a:endParaRPr lang="en-US"/>
                    </a:p>
                  </a:txBody>
                  <a:tcPr/>
                </a:tc>
              </a:tr>
              <a:tr h="381000">
                <a:tc>
                  <a:txBody>
                    <a:bodyPr/>
                    <a:lstStyle/>
                    <a:p>
                      <a:pPr algn="l" fontAlgn="ctr"/>
                      <a:r>
                        <a:rPr lang="en-US" sz="1000" b="1" i="0" u="none" strike="noStrike">
                          <a:solidFill>
                            <a:srgbClr val="000000"/>
                          </a:solidFill>
                          <a:effectLst/>
                          <a:latin typeface="Microsoft Sans Serif"/>
                        </a:rPr>
                        <a:t>Answer Options</a:t>
                      </a:r>
                    </a:p>
                  </a:txBody>
                  <a:tcPr marL="9525" marR="9525" marT="9525" marB="0" anchor="ctr">
                    <a:lnL>
                      <a:noFill/>
                    </a:lnL>
                    <a:lnR>
                      <a:noFill/>
                    </a:lnR>
                    <a:lnT>
                      <a:noFill/>
                    </a:lnT>
                    <a:lnB>
                      <a:noFill/>
                    </a:lnB>
                    <a:solidFill>
                      <a:srgbClr val="DEE9F7"/>
                    </a:solidFill>
                  </a:tcPr>
                </a:tc>
                <a:tc>
                  <a:txBody>
                    <a:bodyPr/>
                    <a:lstStyle/>
                    <a:p>
                      <a:pPr algn="ctr" fontAlgn="ctr"/>
                      <a:r>
                        <a:rPr lang="en-US" sz="1000" b="1" i="0" u="none" strike="noStrike">
                          <a:solidFill>
                            <a:srgbClr val="000000"/>
                          </a:solidFill>
                          <a:effectLst/>
                          <a:latin typeface="Microsoft Sans Serif"/>
                        </a:rPr>
                        <a:t>Response Percent</a:t>
                      </a:r>
                    </a:p>
                  </a:txBody>
                  <a:tcPr marL="9525" marR="9525" marT="9525" marB="0" anchor="ctr">
                    <a:lnL>
                      <a:noFill/>
                    </a:lnL>
                    <a:lnR>
                      <a:noFill/>
                    </a:lnR>
                    <a:lnT>
                      <a:noFill/>
                    </a:lnT>
                    <a:lnB>
                      <a:noFill/>
                    </a:lnB>
                    <a:solidFill>
                      <a:srgbClr val="CDD8E6"/>
                    </a:solidFill>
                  </a:tcPr>
                </a:tc>
                <a:tc>
                  <a:txBody>
                    <a:bodyPr/>
                    <a:lstStyle/>
                    <a:p>
                      <a:pPr algn="ctr" fontAlgn="ctr"/>
                      <a:r>
                        <a:rPr lang="en-US" sz="1000" b="1" i="0" u="none" strike="noStrike">
                          <a:solidFill>
                            <a:srgbClr val="000000"/>
                          </a:solidFill>
                          <a:effectLst/>
                          <a:latin typeface="Microsoft Sans Serif"/>
                        </a:rPr>
                        <a:t>Response Count</a:t>
                      </a:r>
                    </a:p>
                  </a:txBody>
                  <a:tcPr marL="9525" marR="9525" marT="9525" marB="0" anchor="ctr">
                    <a:lnL>
                      <a:noFill/>
                    </a:lnL>
                    <a:lnR>
                      <a:noFill/>
                    </a:lnR>
                    <a:lnT>
                      <a:noFill/>
                    </a:lnT>
                    <a:lnB>
                      <a:noFill/>
                    </a:lnB>
                    <a:solidFill>
                      <a:srgbClr val="CDD8E6"/>
                    </a:solidFill>
                  </a:tcPr>
                </a:tc>
              </a:tr>
              <a:tr h="838200">
                <a:tc>
                  <a:txBody>
                    <a:bodyPr/>
                    <a:lstStyle/>
                    <a:p>
                      <a:pPr algn="l" fontAlgn="b"/>
                      <a:r>
                        <a:rPr lang="en-US" sz="2000" b="0" i="0" u="none" strike="noStrike" dirty="0">
                          <a:effectLst/>
                          <a:latin typeface="Microsoft Sans Serif"/>
                        </a:rPr>
                        <a:t>Mental Health</a:t>
                      </a:r>
                    </a:p>
                  </a:txBody>
                  <a:tcPr marL="9525" marR="9525" marT="9525" marB="0" anchor="b">
                    <a:lnL>
                      <a:noFill/>
                    </a:lnL>
                    <a:lnR>
                      <a:noFill/>
                    </a:lnR>
                    <a:lnT>
                      <a:noFill/>
                    </a:lnT>
                    <a:lnB>
                      <a:noFill/>
                    </a:lnB>
                    <a:solidFill>
                      <a:srgbClr val="EEEEEE"/>
                    </a:solidFill>
                  </a:tcPr>
                </a:tc>
                <a:tc>
                  <a:txBody>
                    <a:bodyPr/>
                    <a:lstStyle/>
                    <a:p>
                      <a:pPr algn="ctr" fontAlgn="ctr"/>
                      <a:r>
                        <a:rPr lang="en-US" sz="2000" b="0" i="0" u="none" strike="noStrike">
                          <a:effectLst/>
                          <a:latin typeface="Microsoft Sans Serif"/>
                        </a:rPr>
                        <a:t>95.2%</a:t>
                      </a:r>
                    </a:p>
                  </a:txBody>
                  <a:tcPr marL="9525" marR="9525" marT="9525" marB="0" anchor="ctr">
                    <a:lnL>
                      <a:noFill/>
                    </a:lnL>
                    <a:lnR>
                      <a:noFill/>
                    </a:lnR>
                    <a:lnT>
                      <a:noFill/>
                    </a:lnT>
                    <a:lnB>
                      <a:noFill/>
                    </a:lnB>
                    <a:solidFill>
                      <a:srgbClr val="DEE9F7"/>
                    </a:solidFill>
                  </a:tcPr>
                </a:tc>
                <a:tc>
                  <a:txBody>
                    <a:bodyPr/>
                    <a:lstStyle/>
                    <a:p>
                      <a:pPr algn="ctr" fontAlgn="ctr"/>
                      <a:r>
                        <a:rPr lang="en-US" sz="2000" b="0" i="0" u="none" strike="noStrike">
                          <a:effectLst/>
                          <a:latin typeface="Microsoft Sans Serif"/>
                        </a:rPr>
                        <a:t>20</a:t>
                      </a:r>
                    </a:p>
                  </a:txBody>
                  <a:tcPr marL="9525" marR="9525" marT="9525" marB="0" anchor="ctr">
                    <a:lnL>
                      <a:noFill/>
                    </a:lnL>
                    <a:lnR>
                      <a:noFill/>
                    </a:lnR>
                    <a:lnT>
                      <a:noFill/>
                    </a:lnT>
                    <a:lnB>
                      <a:noFill/>
                    </a:lnB>
                    <a:solidFill>
                      <a:srgbClr val="DEE9F7"/>
                    </a:solidFill>
                  </a:tcPr>
                </a:tc>
              </a:tr>
              <a:tr h="762000">
                <a:tc>
                  <a:txBody>
                    <a:bodyPr/>
                    <a:lstStyle/>
                    <a:p>
                      <a:pPr algn="l" fontAlgn="b"/>
                      <a:r>
                        <a:rPr lang="en-US" sz="2000" b="0" i="0" u="none" strike="noStrike" dirty="0">
                          <a:effectLst/>
                          <a:latin typeface="Microsoft Sans Serif"/>
                        </a:rPr>
                        <a:t>Substance Use</a:t>
                      </a:r>
                    </a:p>
                  </a:txBody>
                  <a:tcPr marL="9525" marR="9525" marT="9525" marB="0" anchor="b">
                    <a:lnL>
                      <a:noFill/>
                    </a:lnL>
                    <a:lnR>
                      <a:noFill/>
                    </a:lnR>
                    <a:lnT>
                      <a:noFill/>
                    </a:lnT>
                    <a:lnB>
                      <a:noFill/>
                    </a:lnB>
                    <a:solidFill>
                      <a:srgbClr val="EEEEEE"/>
                    </a:solidFill>
                  </a:tcPr>
                </a:tc>
                <a:tc>
                  <a:txBody>
                    <a:bodyPr/>
                    <a:lstStyle/>
                    <a:p>
                      <a:pPr algn="ctr" fontAlgn="ctr"/>
                      <a:r>
                        <a:rPr lang="en-US" sz="2000" b="0" i="0" u="none" strike="noStrike" dirty="0">
                          <a:effectLst/>
                          <a:latin typeface="Microsoft Sans Serif"/>
                        </a:rPr>
                        <a:t>85.7%</a:t>
                      </a:r>
                    </a:p>
                  </a:txBody>
                  <a:tcPr marL="9525" marR="9525" marT="9525" marB="0" anchor="ctr">
                    <a:lnL>
                      <a:noFill/>
                    </a:lnL>
                    <a:lnR>
                      <a:noFill/>
                    </a:lnR>
                    <a:lnT>
                      <a:noFill/>
                    </a:lnT>
                    <a:lnB>
                      <a:noFill/>
                    </a:lnB>
                    <a:solidFill>
                      <a:srgbClr val="DEE9F7"/>
                    </a:solidFill>
                  </a:tcPr>
                </a:tc>
                <a:tc>
                  <a:txBody>
                    <a:bodyPr/>
                    <a:lstStyle/>
                    <a:p>
                      <a:pPr algn="ctr" fontAlgn="ctr"/>
                      <a:r>
                        <a:rPr lang="en-US" sz="2000" b="0" i="0" u="none" strike="noStrike">
                          <a:effectLst/>
                          <a:latin typeface="Microsoft Sans Serif"/>
                        </a:rPr>
                        <a:t>18</a:t>
                      </a:r>
                    </a:p>
                  </a:txBody>
                  <a:tcPr marL="9525" marR="9525" marT="9525" marB="0" anchor="ctr">
                    <a:lnL>
                      <a:noFill/>
                    </a:lnL>
                    <a:lnR>
                      <a:noFill/>
                    </a:lnR>
                    <a:lnT>
                      <a:noFill/>
                    </a:lnT>
                    <a:lnB>
                      <a:noFill/>
                    </a:lnB>
                    <a:solidFill>
                      <a:srgbClr val="DEE9F7"/>
                    </a:solidFill>
                  </a:tcPr>
                </a:tc>
              </a:tr>
              <a:tr h="940910">
                <a:tc>
                  <a:txBody>
                    <a:bodyPr/>
                    <a:lstStyle/>
                    <a:p>
                      <a:pPr algn="l" fontAlgn="b"/>
                      <a:r>
                        <a:rPr lang="en-US" sz="2000" b="0" i="0" u="none" strike="noStrike" dirty="0">
                          <a:effectLst/>
                          <a:latin typeface="Microsoft Sans Serif"/>
                        </a:rPr>
                        <a:t>Primary Care/Prevention</a:t>
                      </a:r>
                    </a:p>
                  </a:txBody>
                  <a:tcPr marL="9525" marR="9525" marT="9525" marB="0" anchor="b">
                    <a:lnL>
                      <a:noFill/>
                    </a:lnL>
                    <a:lnR>
                      <a:noFill/>
                    </a:lnR>
                    <a:lnT>
                      <a:noFill/>
                    </a:lnT>
                    <a:lnB>
                      <a:noFill/>
                    </a:lnB>
                    <a:solidFill>
                      <a:srgbClr val="EEEEEE"/>
                    </a:solidFill>
                  </a:tcPr>
                </a:tc>
                <a:tc>
                  <a:txBody>
                    <a:bodyPr/>
                    <a:lstStyle/>
                    <a:p>
                      <a:pPr algn="ctr" fontAlgn="ctr"/>
                      <a:r>
                        <a:rPr lang="en-US" sz="2000" b="0" i="0" u="none" strike="noStrike" dirty="0">
                          <a:effectLst/>
                          <a:latin typeface="Microsoft Sans Serif"/>
                        </a:rPr>
                        <a:t>23.8%</a:t>
                      </a:r>
                    </a:p>
                  </a:txBody>
                  <a:tcPr marL="9525" marR="9525" marT="9525" marB="0" anchor="ctr">
                    <a:lnL>
                      <a:noFill/>
                    </a:lnL>
                    <a:lnR>
                      <a:noFill/>
                    </a:lnR>
                    <a:lnT>
                      <a:noFill/>
                    </a:lnT>
                    <a:lnB>
                      <a:noFill/>
                    </a:lnB>
                    <a:solidFill>
                      <a:srgbClr val="DEE9F7"/>
                    </a:solidFill>
                  </a:tcPr>
                </a:tc>
                <a:tc>
                  <a:txBody>
                    <a:bodyPr/>
                    <a:lstStyle/>
                    <a:p>
                      <a:pPr algn="ctr" fontAlgn="ctr"/>
                      <a:r>
                        <a:rPr lang="en-US" sz="2000" b="0" i="0" u="none" strike="noStrike" dirty="0">
                          <a:effectLst/>
                          <a:latin typeface="Microsoft Sans Serif"/>
                        </a:rPr>
                        <a:t>5</a:t>
                      </a:r>
                    </a:p>
                  </a:txBody>
                  <a:tcPr marL="9525" marR="9525" marT="9525" marB="0" anchor="ctr">
                    <a:lnL>
                      <a:noFill/>
                    </a:lnL>
                    <a:lnR>
                      <a:noFill/>
                    </a:lnR>
                    <a:lnT>
                      <a:noFill/>
                    </a:lnT>
                    <a:lnB>
                      <a:noFill/>
                    </a:lnB>
                    <a:solidFill>
                      <a:srgbClr val="DEE9F7"/>
                    </a:solidFill>
                  </a:tcPr>
                </a:tc>
              </a:tr>
              <a:tr h="161925">
                <a:tc gridSpan="2">
                  <a:txBody>
                    <a:bodyPr/>
                    <a:lstStyle/>
                    <a:p>
                      <a:pPr algn="r" fontAlgn="b"/>
                      <a:r>
                        <a:rPr lang="en-US" sz="1800" b="1" i="1" u="none" strike="noStrike" dirty="0">
                          <a:solidFill>
                            <a:srgbClr val="000000"/>
                          </a:solidFill>
                          <a:effectLst/>
                          <a:latin typeface="Microsoft Sans Serif"/>
                        </a:rPr>
                        <a:t>answered question</a:t>
                      </a:r>
                    </a:p>
                  </a:txBody>
                  <a:tcPr marL="9525" marR="9525" marT="9525" marB="0" anchor="b">
                    <a:lnL>
                      <a:noFill/>
                    </a:lnL>
                    <a:lnR>
                      <a:noFill/>
                    </a:lnR>
                    <a:lnT>
                      <a:noFill/>
                    </a:lnT>
                    <a:lnB>
                      <a:noFill/>
                    </a:lnB>
                    <a:solidFill>
                      <a:srgbClr val="CDD8E6"/>
                    </a:solidFill>
                  </a:tcPr>
                </a:tc>
                <a:tc hMerge="1">
                  <a:txBody>
                    <a:bodyPr/>
                    <a:lstStyle/>
                    <a:p>
                      <a:endParaRPr lang="en-US"/>
                    </a:p>
                  </a:txBody>
                  <a:tcPr/>
                </a:tc>
                <a:tc>
                  <a:txBody>
                    <a:bodyPr/>
                    <a:lstStyle/>
                    <a:p>
                      <a:pPr algn="r" fontAlgn="b"/>
                      <a:r>
                        <a:rPr lang="en-US" sz="1800" b="1" i="0" u="none" strike="noStrike">
                          <a:solidFill>
                            <a:srgbClr val="000000"/>
                          </a:solidFill>
                          <a:effectLst/>
                          <a:latin typeface="Microsoft Sans Serif"/>
                        </a:rPr>
                        <a:t>21</a:t>
                      </a:r>
                    </a:p>
                  </a:txBody>
                  <a:tcPr marL="9525" marR="9525" marT="9525" marB="0" anchor="b">
                    <a:lnL>
                      <a:noFill/>
                    </a:lnL>
                    <a:lnR>
                      <a:noFill/>
                    </a:lnR>
                    <a:lnT>
                      <a:noFill/>
                    </a:lnT>
                    <a:lnB>
                      <a:noFill/>
                    </a:lnB>
                    <a:solidFill>
                      <a:srgbClr val="CDD8E6"/>
                    </a:solidFill>
                  </a:tcPr>
                </a:tc>
              </a:tr>
              <a:tr h="161925">
                <a:tc gridSpan="2">
                  <a:txBody>
                    <a:bodyPr/>
                    <a:lstStyle/>
                    <a:p>
                      <a:pPr algn="r" fontAlgn="b"/>
                      <a:r>
                        <a:rPr lang="en-US" sz="1800" b="1" i="1" u="none" strike="noStrike" dirty="0">
                          <a:solidFill>
                            <a:srgbClr val="000000"/>
                          </a:solidFill>
                          <a:effectLst/>
                          <a:latin typeface="Microsoft Sans Serif"/>
                        </a:rPr>
                        <a:t>skipped question</a:t>
                      </a:r>
                    </a:p>
                  </a:txBody>
                  <a:tcPr marL="9525" marR="9525" marT="9525" marB="0" anchor="b">
                    <a:lnL>
                      <a:noFill/>
                    </a:lnL>
                    <a:lnR>
                      <a:noFill/>
                    </a:lnR>
                    <a:lnT>
                      <a:noFill/>
                    </a:lnT>
                    <a:lnB>
                      <a:noFill/>
                    </a:lnB>
                    <a:solidFill>
                      <a:srgbClr val="DDDDDD"/>
                    </a:solidFill>
                  </a:tcPr>
                </a:tc>
                <a:tc hMerge="1">
                  <a:txBody>
                    <a:bodyPr/>
                    <a:lstStyle/>
                    <a:p>
                      <a:endParaRPr lang="en-US"/>
                    </a:p>
                  </a:txBody>
                  <a:tcPr/>
                </a:tc>
                <a:tc>
                  <a:txBody>
                    <a:bodyPr/>
                    <a:lstStyle/>
                    <a:p>
                      <a:pPr algn="r" fontAlgn="b"/>
                      <a:r>
                        <a:rPr lang="en-US" sz="1800" b="1" i="0" u="none" strike="noStrike" dirty="0">
                          <a:solidFill>
                            <a:srgbClr val="000000"/>
                          </a:solidFill>
                          <a:effectLst/>
                          <a:latin typeface="Microsoft Sans Serif"/>
                        </a:rPr>
                        <a:t>13</a:t>
                      </a:r>
                    </a:p>
                  </a:txBody>
                  <a:tcPr marL="9525" marR="9525" marT="9525" marB="0" anchor="b">
                    <a:lnL>
                      <a:noFill/>
                    </a:lnL>
                    <a:lnR>
                      <a:noFill/>
                    </a:lnR>
                    <a:lnT>
                      <a:noFill/>
                    </a:lnT>
                    <a:lnB>
                      <a:noFill/>
                    </a:lnB>
                    <a:solidFill>
                      <a:srgbClr val="DDDDDD"/>
                    </a:solidFill>
                  </a:tcPr>
                </a:tc>
              </a:tr>
            </a:tbl>
          </a:graphicData>
        </a:graphic>
      </p:graphicFrame>
    </p:spTree>
    <p:extLst>
      <p:ext uri="{BB962C8B-B14F-4D97-AF65-F5344CB8AC3E}">
        <p14:creationId xmlns:p14="http://schemas.microsoft.com/office/powerpoint/2010/main" val="1943943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28600"/>
            <a:ext cx="5492750" cy="356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3622464716"/>
              </p:ext>
            </p:extLst>
          </p:nvPr>
        </p:nvGraphicFramePr>
        <p:xfrm>
          <a:off x="381000" y="3657600"/>
          <a:ext cx="8153400" cy="2247900"/>
        </p:xfrm>
        <a:graphic>
          <a:graphicData uri="http://schemas.openxmlformats.org/drawingml/2006/table">
            <a:tbl>
              <a:tblPr/>
              <a:tblGrid>
                <a:gridCol w="4343400"/>
                <a:gridCol w="609600"/>
                <a:gridCol w="3200400"/>
              </a:tblGrid>
              <a:tr h="619125">
                <a:tc gridSpan="3">
                  <a:txBody>
                    <a:bodyPr/>
                    <a:lstStyle/>
                    <a:p>
                      <a:pPr algn="l" fontAlgn="b"/>
                      <a:r>
                        <a:rPr lang="en-US" sz="1000" b="0" i="0" u="none" strike="noStrike" dirty="0">
                          <a:effectLst/>
                          <a:latin typeface="Microsoft Sans Serif"/>
                        </a:rPr>
                        <a:t>We are beginning to offer </a:t>
                      </a:r>
                      <a:r>
                        <a:rPr lang="en-US" sz="1000" b="1" i="0" u="none" strike="noStrike" dirty="0">
                          <a:effectLst/>
                          <a:latin typeface="Microsoft Sans Serif"/>
                        </a:rPr>
                        <a:t>mental health clinical services (1:1 and group therapy) and will expand into prescribing </a:t>
                      </a:r>
                      <a:r>
                        <a:rPr lang="en-US" sz="1000" b="0" i="0" u="none" strike="noStrike" dirty="0">
                          <a:effectLst/>
                          <a:latin typeface="Microsoft Sans Serif"/>
                        </a:rPr>
                        <a:t>shortly. Once that is established, we hope to explore having a </a:t>
                      </a:r>
                      <a:r>
                        <a:rPr lang="en-US" sz="1000" b="1" i="0" u="none" strike="noStrike" dirty="0">
                          <a:effectLst/>
                          <a:latin typeface="Microsoft Sans Serif"/>
                        </a:rPr>
                        <a:t>naturopath</a:t>
                      </a:r>
                      <a:r>
                        <a:rPr lang="en-US" sz="1000" b="0" i="0" u="none" strike="noStrike" dirty="0">
                          <a:effectLst/>
                          <a:latin typeface="Microsoft Sans Serif"/>
                        </a:rPr>
                        <a:t> contract with us and further expand into primary care services.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r>
              <a:tr h="161925">
                <a:tc gridSpan="3">
                  <a:txBody>
                    <a:bodyPr/>
                    <a:lstStyle/>
                    <a:p>
                      <a:pPr algn="l" fontAlgn="b"/>
                      <a:r>
                        <a:rPr lang="en-US" sz="1000" b="0" i="0" u="none" strike="noStrike" dirty="0">
                          <a:effectLst/>
                          <a:latin typeface="Microsoft Sans Serif"/>
                        </a:rPr>
                        <a:t>There is interest in the development of </a:t>
                      </a:r>
                      <a:r>
                        <a:rPr lang="en-US" sz="1000" b="1" i="0" u="none" strike="noStrike" dirty="0">
                          <a:effectLst/>
                          <a:latin typeface="Microsoft Sans Serif"/>
                        </a:rPr>
                        <a:t>yoga and mindfulness </a:t>
                      </a:r>
                      <a:r>
                        <a:rPr lang="en-US" sz="1000" b="0" i="0" u="none" strike="noStrike" dirty="0">
                          <a:effectLst/>
                          <a:latin typeface="Microsoft Sans Serif"/>
                        </a:rPr>
                        <a:t>practices for trauma survivors.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r>
              <a:tr h="161925">
                <a:tc gridSpan="3">
                  <a:txBody>
                    <a:bodyPr/>
                    <a:lstStyle/>
                    <a:p>
                      <a:pPr algn="l" fontAlgn="b"/>
                      <a:r>
                        <a:rPr lang="en-US" sz="1000" b="0" i="0" u="none" strike="noStrike" dirty="0">
                          <a:effectLst/>
                          <a:latin typeface="Microsoft Sans Serif"/>
                        </a:rPr>
                        <a:t>Yes. Enfield Youth Services is looking toward providing </a:t>
                      </a:r>
                      <a:r>
                        <a:rPr lang="en-US" sz="1000" b="1" i="0" u="none" strike="noStrike" dirty="0">
                          <a:effectLst/>
                          <a:latin typeface="Microsoft Sans Serif"/>
                        </a:rPr>
                        <a:t>mindfulness and yoga </a:t>
                      </a:r>
                      <a:r>
                        <a:rPr lang="en-US" sz="1000" b="0" i="0" u="none" strike="noStrike" dirty="0">
                          <a:effectLst/>
                          <a:latin typeface="Microsoft Sans Serif"/>
                        </a:rPr>
                        <a:t>programs/services to the schools/community.</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r>
              <a:tr h="161925">
                <a:tc gridSpan="3">
                  <a:txBody>
                    <a:bodyPr/>
                    <a:lstStyle/>
                    <a:p>
                      <a:pPr algn="l" fontAlgn="b"/>
                      <a:r>
                        <a:rPr lang="en-US" sz="1000" b="0" i="0" u="none" strike="noStrike" dirty="0">
                          <a:effectLst/>
                          <a:latin typeface="Microsoft Sans Serif"/>
                        </a:rPr>
                        <a:t>WE are a monitoring reporting and coordinating agency - therefore we work with many different programs in the community.  We would like to be able to promote </a:t>
                      </a:r>
                      <a:r>
                        <a:rPr lang="en-US" sz="1000" b="1" i="0" u="none" strike="noStrike" dirty="0">
                          <a:effectLst/>
                          <a:latin typeface="Microsoft Sans Serif"/>
                        </a:rPr>
                        <a:t>integrative medicine interventions </a:t>
                      </a:r>
                      <a:r>
                        <a:rPr lang="en-US" sz="1000" b="0" i="0" u="none" strike="noStrike" dirty="0">
                          <a:effectLst/>
                          <a:latin typeface="Microsoft Sans Serif"/>
                        </a:rPr>
                        <a:t>in the areas that we serve.</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r>
              <a:tr h="190500">
                <a:tc gridSpan="2">
                  <a:txBody>
                    <a:bodyPr/>
                    <a:lstStyle/>
                    <a:p>
                      <a:pPr algn="l" fontAlgn="b"/>
                      <a:r>
                        <a:rPr lang="en-US" sz="1000" b="0" i="0" u="none" strike="noStrike" dirty="0">
                          <a:effectLst/>
                          <a:latin typeface="Microsoft Sans Serif"/>
                        </a:rPr>
                        <a:t>Recently approved to hire a  </a:t>
                      </a:r>
                      <a:r>
                        <a:rPr lang="en-US" sz="1000" b="1" i="0" u="none" strike="noStrike" dirty="0">
                          <a:effectLst/>
                          <a:latin typeface="Microsoft Sans Serif"/>
                        </a:rPr>
                        <a:t>medical APRN</a:t>
                      </a:r>
                      <a:r>
                        <a:rPr lang="en-US" sz="1000" b="0" i="0" u="none" strike="noStrike" dirty="0">
                          <a:effectLst/>
                          <a:latin typeface="Microsoft Sans Serif"/>
                        </a:rPr>
                        <a:t>.</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000" b="0" i="0" u="none" strike="noStrike" dirty="0">
                        <a:effectLst/>
                        <a:latin typeface="Microsoft Sans Serif"/>
                      </a:endParaRPr>
                    </a:p>
                  </a:txBody>
                  <a:tcPr marL="9525" marR="9525" marT="9525" marB="0" anchor="b">
                    <a:lnL>
                      <a:noFill/>
                    </a:lnL>
                    <a:lnR>
                      <a:noFill/>
                    </a:lnR>
                    <a:lnT>
                      <a:noFill/>
                    </a:lnT>
                    <a:lnB>
                      <a:noFill/>
                    </a:lnB>
                  </a:tcPr>
                </a:tc>
              </a:tr>
              <a:tr h="161925">
                <a:tc>
                  <a:txBody>
                    <a:bodyPr/>
                    <a:lstStyle/>
                    <a:p>
                      <a:pPr algn="l" fontAlgn="b"/>
                      <a:r>
                        <a:rPr lang="en-US" sz="1000" b="0" i="0" u="none" strike="noStrike">
                          <a:effectLst/>
                          <a:latin typeface="Microsoft Sans Serif"/>
                        </a:rPr>
                        <a:t>not sure - I would like the agency to do this</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Microsoft Sans Serif"/>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Microsoft Sans Serif"/>
                      </a:endParaRPr>
                    </a:p>
                  </a:txBody>
                  <a:tcPr marL="9525" marR="9525" marT="9525" marB="0" anchor="b">
                    <a:lnL>
                      <a:noFill/>
                    </a:lnL>
                    <a:lnR>
                      <a:noFill/>
                    </a:lnR>
                    <a:lnT>
                      <a:noFill/>
                    </a:lnT>
                    <a:lnB>
                      <a:noFill/>
                    </a:lnB>
                  </a:tcPr>
                </a:tc>
              </a:tr>
              <a:tr h="161925">
                <a:tc gridSpan="3">
                  <a:txBody>
                    <a:bodyPr/>
                    <a:lstStyle/>
                    <a:p>
                      <a:pPr algn="l" fontAlgn="b"/>
                      <a:r>
                        <a:rPr lang="en-US" sz="1000" b="0" i="0" u="none" strike="noStrike" dirty="0">
                          <a:effectLst/>
                          <a:latin typeface="Microsoft Sans Serif"/>
                        </a:rPr>
                        <a:t>We will continue to </a:t>
                      </a:r>
                      <a:r>
                        <a:rPr lang="en-US" sz="1000" b="1" i="0" u="none" strike="noStrike" dirty="0">
                          <a:effectLst/>
                          <a:latin typeface="Microsoft Sans Serif"/>
                        </a:rPr>
                        <a:t>assess as the models for healthcare delivery services and the reimbursement </a:t>
                      </a:r>
                      <a:r>
                        <a:rPr lang="en-US" sz="1000" b="0" i="0" u="none" strike="noStrike" dirty="0">
                          <a:effectLst/>
                          <a:latin typeface="Microsoft Sans Serif"/>
                        </a:rPr>
                        <a:t>evolve.</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r>
              <a:tr h="161925">
                <a:tc gridSpan="3">
                  <a:txBody>
                    <a:bodyPr/>
                    <a:lstStyle/>
                    <a:p>
                      <a:pPr algn="l" fontAlgn="b"/>
                      <a:r>
                        <a:rPr lang="en-US" sz="1000" b="0" i="0" u="none" strike="noStrike" dirty="0">
                          <a:effectLst/>
                          <a:latin typeface="Microsoft Sans Serif"/>
                        </a:rPr>
                        <a:t>We have had </a:t>
                      </a:r>
                      <a:r>
                        <a:rPr lang="en-US" sz="1000" b="1" i="0" u="none" strike="noStrike" dirty="0">
                          <a:effectLst/>
                          <a:latin typeface="Microsoft Sans Serif"/>
                        </a:rPr>
                        <a:t>weekly meditation and twice a week yoga </a:t>
                      </a:r>
                      <a:r>
                        <a:rPr lang="en-US" sz="1000" b="0" i="0" u="none" strike="noStrike" dirty="0">
                          <a:effectLst/>
                          <a:latin typeface="Microsoft Sans Serif"/>
                        </a:rPr>
                        <a:t>in our residential SA program, but have drifted off from it due to staffing changes.  We would like to reestablish these services.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r>
              <a:tr h="161925">
                <a:tc gridSpan="2">
                  <a:txBody>
                    <a:bodyPr/>
                    <a:lstStyle/>
                    <a:p>
                      <a:pPr algn="l" fontAlgn="b"/>
                      <a:r>
                        <a:rPr lang="en-US" sz="1000" b="1" i="0" u="none" strike="noStrike" dirty="0">
                          <a:effectLst/>
                          <a:latin typeface="Microsoft Sans Serif"/>
                        </a:rPr>
                        <a:t>Yoga, Meditation and will explore other options.</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000" b="0" i="0" u="none" strike="noStrike" dirty="0">
                        <a:effectLst/>
                        <a:latin typeface="Microsoft Sans Serif"/>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1274902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TotalTime>
  <Words>878</Words>
  <Application>Microsoft Office PowerPoint</Application>
  <PresentationFormat>On-screen Show (4:3)</PresentationFormat>
  <Paragraphs>175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Statewide Integrative Medicine Collaborative </vt:lpstr>
      <vt:lpstr>Collaborative Purpose</vt:lpstr>
      <vt:lpstr>Survey</vt:lpstr>
      <vt:lpstr>Agencies currently providing integrative medicine</vt:lpstr>
      <vt:lpstr>Intervention(s) Utilized at Agencies</vt:lpstr>
      <vt:lpstr>Other reported intervention(s) being utilized at respondent agencies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Respondents’ Reported Job Titles</vt:lpstr>
      <vt:lpstr>PowerPoint Presentation</vt:lpstr>
      <vt:lpstr>PowerPoint Presentation</vt:lpstr>
      <vt:lpstr>PowerPoint Presentation</vt:lpstr>
    </vt:vector>
  </TitlesOfParts>
  <Company>DMHAS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Integrative Medicine Collaborative </dc:title>
  <dc:creator>Stockford, Cheryl</dc:creator>
  <cp:lastModifiedBy>Stockford, Cheryl</cp:lastModifiedBy>
  <cp:revision>23</cp:revision>
  <dcterms:created xsi:type="dcterms:W3CDTF">2016-02-23T20:26:57Z</dcterms:created>
  <dcterms:modified xsi:type="dcterms:W3CDTF">2016-02-24T21:35:18Z</dcterms:modified>
</cp:coreProperties>
</file>