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3"/>
  </p:notesMasterIdLst>
  <p:sldIdLst>
    <p:sldId id="256" r:id="rId2"/>
    <p:sldId id="284" r:id="rId3"/>
    <p:sldId id="335" r:id="rId4"/>
    <p:sldId id="268" r:id="rId5"/>
    <p:sldId id="336" r:id="rId6"/>
    <p:sldId id="269" r:id="rId7"/>
    <p:sldId id="274" r:id="rId8"/>
    <p:sldId id="340" r:id="rId9"/>
    <p:sldId id="258" r:id="rId10"/>
    <p:sldId id="259" r:id="rId11"/>
    <p:sldId id="348" r:id="rId12"/>
    <p:sldId id="349" r:id="rId13"/>
    <p:sldId id="262" r:id="rId14"/>
    <p:sldId id="263" r:id="rId15"/>
    <p:sldId id="285" r:id="rId16"/>
    <p:sldId id="286" r:id="rId17"/>
    <p:sldId id="287" r:id="rId18"/>
    <p:sldId id="288" r:id="rId19"/>
    <p:sldId id="289" r:id="rId20"/>
    <p:sldId id="290" r:id="rId21"/>
    <p:sldId id="291" r:id="rId22"/>
    <p:sldId id="293" r:id="rId23"/>
    <p:sldId id="294" r:id="rId24"/>
    <p:sldId id="295" r:id="rId25"/>
    <p:sldId id="296" r:id="rId26"/>
    <p:sldId id="297" r:id="rId27"/>
    <p:sldId id="300" r:id="rId28"/>
    <p:sldId id="301" r:id="rId29"/>
    <p:sldId id="299" r:id="rId30"/>
    <p:sldId id="302" r:id="rId31"/>
    <p:sldId id="298" r:id="rId32"/>
    <p:sldId id="303" r:id="rId33"/>
    <p:sldId id="304" r:id="rId34"/>
    <p:sldId id="305" r:id="rId35"/>
    <p:sldId id="306" r:id="rId36"/>
    <p:sldId id="334" r:id="rId37"/>
    <p:sldId id="307" r:id="rId38"/>
    <p:sldId id="308" r:id="rId39"/>
    <p:sldId id="309" r:id="rId40"/>
    <p:sldId id="337" r:id="rId41"/>
    <p:sldId id="338" r:id="rId42"/>
    <p:sldId id="342" r:id="rId43"/>
    <p:sldId id="344" r:id="rId44"/>
    <p:sldId id="310" r:id="rId45"/>
    <p:sldId id="313" r:id="rId46"/>
    <p:sldId id="314" r:id="rId47"/>
    <p:sldId id="315" r:id="rId48"/>
    <p:sldId id="316" r:id="rId49"/>
    <p:sldId id="317" r:id="rId50"/>
    <p:sldId id="318" r:id="rId51"/>
    <p:sldId id="319" r:id="rId52"/>
    <p:sldId id="320" r:id="rId53"/>
    <p:sldId id="321" r:id="rId54"/>
    <p:sldId id="322" r:id="rId55"/>
    <p:sldId id="324" r:id="rId56"/>
    <p:sldId id="325" r:id="rId57"/>
    <p:sldId id="326" r:id="rId58"/>
    <p:sldId id="328" r:id="rId59"/>
    <p:sldId id="329" r:id="rId60"/>
    <p:sldId id="330" r:id="rId61"/>
    <p:sldId id="332" r:id="rId62"/>
    <p:sldId id="333" r:id="rId63"/>
    <p:sldId id="277" r:id="rId64"/>
    <p:sldId id="278" r:id="rId65"/>
    <p:sldId id="279" r:id="rId66"/>
    <p:sldId id="280" r:id="rId67"/>
    <p:sldId id="281" r:id="rId68"/>
    <p:sldId id="346" r:id="rId69"/>
    <p:sldId id="282" r:id="rId70"/>
    <p:sldId id="347" r:id="rId71"/>
    <p:sldId id="345"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3" autoAdjust="0"/>
    <p:restoredTop sz="94660"/>
  </p:normalViewPr>
  <p:slideViewPr>
    <p:cSldViewPr>
      <p:cViewPr varScale="1">
        <p:scale>
          <a:sx n="107" d="100"/>
          <a:sy n="107" d="100"/>
        </p:scale>
        <p:origin x="-11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58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B1D595-0884-4B95-8BAE-D476319E14A7}" type="datetimeFigureOut">
              <a:rPr lang="en-US" smtClean="0"/>
              <a:pPr/>
              <a:t>5/24/2012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6500D8-ECEB-4925-A776-47D53A2775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Return</a:t>
            </a:r>
            <a:r>
              <a:rPr lang="en-US" baseline="0" dirty="0" smtClean="0"/>
              <a:t> to written comments.</a:t>
            </a:r>
            <a:endParaRPr lang="en-US" dirty="0"/>
          </a:p>
        </p:txBody>
      </p:sp>
      <p:sp>
        <p:nvSpPr>
          <p:cNvPr id="4" name="Slide Number Placeholder 3"/>
          <p:cNvSpPr>
            <a:spLocks noGrp="1"/>
          </p:cNvSpPr>
          <p:nvPr>
            <p:ph type="sldNum" sz="quarter" idx="10"/>
          </p:nvPr>
        </p:nvSpPr>
        <p:spPr/>
        <p:txBody>
          <a:bodyPr/>
          <a:lstStyle/>
          <a:p>
            <a:fld id="{C46500D8-ECEB-4925-A776-47D53A2775FA}"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46500D8-ECEB-4925-A776-47D53A2775FA}"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2D4F266C-2297-463D-A7FD-B58C98D1E6CF}" type="slidenum">
              <a:rPr lang="en-US" smtClean="0"/>
              <a:pPr/>
              <a:t>43</a:t>
            </a:fld>
            <a:endParaRPr lang="en-US" smtClean="0"/>
          </a:p>
        </p:txBody>
      </p:sp>
      <p:sp>
        <p:nvSpPr>
          <p:cNvPr id="72707" name="Rectangle 1026"/>
          <p:cNvSpPr>
            <a:spLocks noGrp="1" noRot="1" noChangeAspect="1" noChangeArrowheads="1" noTextEdit="1"/>
          </p:cNvSpPr>
          <p:nvPr>
            <p:ph type="sldImg"/>
          </p:nvPr>
        </p:nvSpPr>
        <p:spPr>
          <a:ln/>
        </p:spPr>
      </p:sp>
      <p:sp>
        <p:nvSpPr>
          <p:cNvPr id="72708" name="Rectangle 1027"/>
          <p:cNvSpPr>
            <a:spLocks noGrp="1" noChangeArrowheads="1"/>
          </p:cNvSpPr>
          <p:nvPr>
            <p:ph type="body" idx="1"/>
          </p:nvPr>
        </p:nvSpPr>
        <p:spPr>
          <a:noFill/>
          <a:ln/>
        </p:spPr>
        <p:txBody>
          <a:bodyPr/>
          <a:lstStyle/>
          <a:p>
            <a:pPr eaLnBrk="1" hangingPunct="1"/>
            <a:r>
              <a:rPr lang="en-US" dirty="0" smtClean="0"/>
              <a:t>Refer back to written</a:t>
            </a:r>
            <a:r>
              <a:rPr lang="en-US" baseline="0" dirty="0" smtClean="0"/>
              <a:t> notes.</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72DE96C-8DFB-45D0-B6B4-17F19B7E77BA}" type="datetimeFigureOut">
              <a:rPr lang="en-US" smtClean="0"/>
              <a:pPr/>
              <a:t>5/24/2012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CA11A27-A4F9-48E8-ADCA-9AE27B4AEC69}" type="slidenum">
              <a:rPr lang="en-US" smtClean="0"/>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A11A27-A4F9-48E8-ADCA-9AE27B4AEC69}" type="slidenum">
              <a:rPr lang="en-US" smtClean="0"/>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A11A27-A4F9-48E8-ADCA-9AE27B4AEC69}" type="slidenum">
              <a:rPr lang="en-US" smtClean="0"/>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A11A27-A4F9-48E8-ADCA-9AE27B4AEC6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A11A27-A4F9-48E8-ADCA-9AE27B4AEC6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A11A27-A4F9-48E8-ADCA-9AE27B4AEC6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CA11A27-A4F9-48E8-ADCA-9AE27B4AEC69}" type="slidenum">
              <a:rPr lang="en-US" smtClean="0"/>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CA11A27-A4F9-48E8-ADCA-9AE27B4AEC6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72DE96C-8DFB-45D0-B6B4-17F19B7E77BA}" type="datetimeFigureOut">
              <a:rPr lang="en-US" smtClean="0"/>
              <a:pPr/>
              <a:t>5/24/2012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CA11A27-A4F9-48E8-ADCA-9AE27B4AEC69}" type="slidenum">
              <a:rPr lang="en-US" smtClean="0"/>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72DE96C-8DFB-45D0-B6B4-17F19B7E77BA}" type="datetimeFigureOut">
              <a:rPr lang="en-US" smtClean="0"/>
              <a:pPr/>
              <a:t>5/24/2012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A11A27-A4F9-48E8-ADCA-9AE27B4AEC69}" type="slidenum">
              <a:rPr lang="en-US" smtClean="0"/>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72DE96C-8DFB-45D0-B6B4-17F19B7E77BA}" type="datetimeFigureOut">
              <a:rPr lang="en-US" smtClean="0"/>
              <a:pPr/>
              <a:t>5/24/2012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CA11A27-A4F9-48E8-ADCA-9AE27B4AEC6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72DE96C-8DFB-45D0-B6B4-17F19B7E77BA}" type="datetimeFigureOut">
              <a:rPr lang="en-US" smtClean="0"/>
              <a:pPr/>
              <a:t>5/24/2012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CA11A27-A4F9-48E8-ADCA-9AE27B4AEC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err="1" smtClean="0"/>
              <a:t>FOI</a:t>
            </a:r>
            <a:r>
              <a:rPr lang="en-US" dirty="0" smtClean="0"/>
              <a:t> 101 </a:t>
            </a:r>
            <a:br>
              <a:rPr lang="en-US" dirty="0" smtClean="0"/>
            </a:br>
            <a:r>
              <a:rPr lang="en-US" dirty="0" smtClean="0"/>
              <a:t>A Crash Course in the </a:t>
            </a:r>
            <a:r>
              <a:rPr lang="en-US" dirty="0" err="1" smtClean="0"/>
              <a:t>FOI</a:t>
            </a:r>
            <a:r>
              <a:rPr lang="en-US" dirty="0" smtClean="0"/>
              <a:t> Act</a:t>
            </a:r>
            <a:endParaRPr lang="en-US" dirty="0"/>
          </a:p>
        </p:txBody>
      </p:sp>
      <p:sp>
        <p:nvSpPr>
          <p:cNvPr id="3" name="Subtitle 2"/>
          <p:cNvSpPr>
            <a:spLocks noGrp="1"/>
          </p:cNvSpPr>
          <p:nvPr>
            <p:ph type="subTitle" idx="1"/>
          </p:nvPr>
        </p:nvSpPr>
        <p:spPr>
          <a:ln>
            <a:noFill/>
          </a:ln>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ctr"/>
            <a:r>
              <a:rPr lang="en-US" smtClean="0"/>
              <a:t>Presented </a:t>
            </a:r>
            <a:r>
              <a:rPr lang="en-US" dirty="0" smtClean="0"/>
              <a:t>by</a:t>
            </a:r>
          </a:p>
          <a:p>
            <a:pPr algn="ctr"/>
            <a:r>
              <a:rPr lang="en-US" dirty="0" smtClean="0"/>
              <a:t>Tracie C. Brown</a:t>
            </a:r>
          </a:p>
          <a:p>
            <a:pPr algn="ctr"/>
            <a:r>
              <a:rPr lang="en-US" dirty="0" smtClean="0"/>
              <a:t>Principal Attorney </a:t>
            </a:r>
          </a:p>
          <a:p>
            <a:pPr algn="ctr"/>
            <a:r>
              <a:rPr lang="en-US" dirty="0" smtClean="0"/>
              <a:t>Freedom of Information Commission</a:t>
            </a:r>
            <a:endParaRPr lang="en-US"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a:r>
              <a:rPr lang="en-US" sz="4400" dirty="0" smtClean="0"/>
              <a:t>PUBLIC RECORDS – </a:t>
            </a:r>
            <a:br>
              <a:rPr lang="en-US" sz="4400" dirty="0" smtClean="0"/>
            </a:br>
            <a:r>
              <a:rPr lang="en-US" sz="4400" dirty="0" smtClean="0"/>
              <a:t>EXCEPTIONS, EXEMPTIONS &amp; EXCLUSIONS</a:t>
            </a:r>
            <a:endParaRPr lang="en-US" dirty="0"/>
          </a:p>
        </p:txBody>
      </p:sp>
      <p:sp>
        <p:nvSpPr>
          <p:cNvPr id="3" name="Content Placeholder 2"/>
          <p:cNvSpPr>
            <a:spLocks noGrp="1"/>
          </p:cNvSpPr>
          <p:nvPr>
            <p:ph idx="1"/>
          </p:nvPr>
        </p:nvSpPr>
        <p:spPr>
          <a:xfrm>
            <a:off x="533400" y="1981200"/>
            <a:ext cx="8229600" cy="4525963"/>
          </a:xfrm>
        </p:spPr>
        <p:txBody>
          <a:bodyPr/>
          <a:lstStyle/>
          <a:p>
            <a:pPr marL="609600" indent="-609600" algn="ctr">
              <a:buClr>
                <a:srgbClr val="FFCC66"/>
              </a:buClr>
              <a:buSzPct val="150000"/>
              <a:buFontTx/>
              <a:buNone/>
            </a:pPr>
            <a:r>
              <a:rPr lang="en-US" sz="2550" dirty="0" smtClean="0"/>
              <a:t>Exceptions are Mandatory</a:t>
            </a:r>
          </a:p>
          <a:p>
            <a:pPr marL="609600" indent="-609600" algn="ctr">
              <a:buClr>
                <a:srgbClr val="FFCC66"/>
              </a:buClr>
              <a:buSzPct val="150000"/>
              <a:buFontTx/>
              <a:buNone/>
            </a:pPr>
            <a:endParaRPr lang="en-US" sz="2550" dirty="0" smtClean="0"/>
          </a:p>
          <a:p>
            <a:pPr marL="609600" indent="-609600">
              <a:buClr>
                <a:schemeClr val="tx1"/>
              </a:buClr>
              <a:buSzPct val="100000"/>
            </a:pPr>
            <a:r>
              <a:rPr lang="en-US" sz="2550" dirty="0" smtClean="0"/>
              <a:t>Federal law (includes non-statutory forms of binding law,  such as agency regulations)</a:t>
            </a:r>
          </a:p>
          <a:p>
            <a:pPr marL="609600" indent="-609600">
              <a:buClr>
                <a:schemeClr val="tx1"/>
              </a:buClr>
              <a:buSzPct val="100000"/>
            </a:pPr>
            <a:r>
              <a:rPr lang="en-US" sz="2550" dirty="0" smtClean="0"/>
              <a:t>State statute (does </a:t>
            </a:r>
            <a:r>
              <a:rPr lang="en-US" sz="2550" i="1" dirty="0" smtClean="0"/>
              <a:t>not</a:t>
            </a:r>
            <a:r>
              <a:rPr lang="en-US" sz="2550" dirty="0" smtClean="0"/>
              <a:t> include non-statutory forms of law, such as agency rules or regulations or local law)</a:t>
            </a:r>
          </a:p>
          <a:p>
            <a:pPr marL="609600" indent="-609600" algn="ctr">
              <a:buClr>
                <a:srgbClr val="FFCC66"/>
              </a:buClr>
              <a:buSzPct val="150000"/>
              <a:buNone/>
            </a:pPr>
            <a:endParaRPr lang="en-US" sz="2550" dirty="0" smtClean="0"/>
          </a:p>
          <a:p>
            <a:pPr marL="609600" indent="-609600" algn="ctr">
              <a:buClr>
                <a:srgbClr val="FFCC66"/>
              </a:buClr>
              <a:buSzPct val="150000"/>
              <a:buNone/>
            </a:pPr>
            <a:r>
              <a:rPr lang="en-US" sz="2550" i="1" dirty="0" smtClean="0"/>
              <a:t>Conn. Gen. Stat. </a:t>
            </a:r>
            <a:r>
              <a:rPr lang="en-US" sz="2400" dirty="0" smtClean="0"/>
              <a:t>§</a:t>
            </a:r>
            <a:r>
              <a:rPr lang="en-US" sz="2550" i="1" dirty="0" smtClean="0"/>
              <a:t>1-210(a)</a:t>
            </a:r>
          </a:p>
          <a:p>
            <a:pPr>
              <a:buNone/>
            </a:pPr>
            <a:endParaRPr lang="en-US" dirty="0" smtClean="0"/>
          </a:p>
          <a:p>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32037"/>
            <a:ext cx="8229600" cy="4525963"/>
          </a:xfrm>
        </p:spPr>
        <p:txBody>
          <a:bodyPr/>
          <a:lstStyle/>
          <a:p>
            <a:pPr>
              <a:buClr>
                <a:schemeClr val="tx1"/>
              </a:buClr>
              <a:buSzPct val="100000"/>
            </a:pPr>
            <a:r>
              <a:rPr lang="en-US" sz="2400" dirty="0" smtClean="0"/>
              <a:t>Exemptions are permissive or discretionary – i.e.,  an agency need not invoke them</a:t>
            </a:r>
          </a:p>
          <a:p>
            <a:pPr>
              <a:buClr>
                <a:srgbClr val="FFCC66"/>
              </a:buClr>
              <a:buSzPct val="150000"/>
              <a:buFontTx/>
              <a:buNone/>
            </a:pPr>
            <a:endParaRPr lang="en-US" sz="1100" dirty="0" smtClean="0"/>
          </a:p>
          <a:p>
            <a:pPr>
              <a:buClr>
                <a:schemeClr val="tx1"/>
              </a:buClr>
              <a:buSzPct val="100000"/>
            </a:pPr>
            <a:r>
              <a:rPr lang="en-US" sz="2400" dirty="0" smtClean="0"/>
              <a:t>Exemptions are listed and described in </a:t>
            </a:r>
            <a:r>
              <a:rPr lang="en-US" sz="2400" dirty="0" err="1" smtClean="0"/>
              <a:t>C.G.S.</a:t>
            </a:r>
            <a:r>
              <a:rPr lang="en-US" sz="2400" dirty="0" smtClean="0"/>
              <a:t> sec.</a:t>
            </a:r>
          </a:p>
          <a:p>
            <a:pPr>
              <a:buClr>
                <a:schemeClr val="tx1"/>
              </a:buClr>
              <a:buSzPct val="100000"/>
              <a:buNone/>
            </a:pPr>
            <a:r>
              <a:rPr lang="en-US" sz="2400" dirty="0" smtClean="0"/>
              <a:t>	1-210(b) of the </a:t>
            </a:r>
            <a:r>
              <a:rPr lang="en-US" sz="2400" dirty="0" err="1" smtClean="0"/>
              <a:t>FOI</a:t>
            </a:r>
            <a:r>
              <a:rPr lang="en-US" sz="2400" dirty="0" smtClean="0"/>
              <a:t> Act</a:t>
            </a:r>
          </a:p>
          <a:p>
            <a:endParaRPr lang="en-US" dirty="0" smtClean="0"/>
          </a:p>
          <a:p>
            <a:endParaRPr lang="en-US" dirty="0"/>
          </a:p>
        </p:txBody>
      </p:sp>
      <p:sp>
        <p:nvSpPr>
          <p:cNvPr id="3" name="Title 2"/>
          <p:cNvSpPr>
            <a:spLocks noGrp="1"/>
          </p:cNvSpPr>
          <p:nvPr>
            <p:ph type="title"/>
          </p:nvPr>
        </p:nvSpPr>
        <p:spPr>
          <a:xfrm>
            <a:off x="533400" y="457200"/>
            <a:ext cx="8229600" cy="1143000"/>
          </a:xfrm>
        </p:spPr>
        <p:txBody>
          <a:bodyPr>
            <a:normAutofit fontScale="90000"/>
          </a:bodyPr>
          <a:lstStyle/>
          <a:p>
            <a:pPr algn="ctr"/>
            <a:r>
              <a:rPr lang="en-US" sz="4000" dirty="0" smtClean="0"/>
              <a:t>PUBLIC RECORDS:</a:t>
            </a:r>
            <a:br>
              <a:rPr lang="en-US" sz="4000" dirty="0" smtClean="0"/>
            </a:br>
            <a:r>
              <a:rPr lang="en-US" sz="4000" dirty="0" smtClean="0"/>
              <a:t> EXCEPTIONS, EXEMPTIONS &amp; EXCLUSIONS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32037"/>
            <a:ext cx="8229600" cy="4525963"/>
          </a:xfrm>
        </p:spPr>
        <p:txBody>
          <a:bodyPr/>
          <a:lstStyle/>
          <a:p>
            <a:pPr>
              <a:buClr>
                <a:schemeClr val="tx1"/>
              </a:buClr>
              <a:buSzPct val="100000"/>
            </a:pPr>
            <a:r>
              <a:rPr lang="en-US" sz="2400" dirty="0" smtClean="0"/>
              <a:t>Exclusions are mandatory</a:t>
            </a:r>
          </a:p>
          <a:p>
            <a:pPr>
              <a:buClr>
                <a:schemeClr val="tx1"/>
              </a:buClr>
              <a:buSzPct val="100000"/>
            </a:pPr>
            <a:r>
              <a:rPr lang="en-US" sz="2400" dirty="0" smtClean="0"/>
              <a:t>They’re listed and described in other sections of the </a:t>
            </a:r>
            <a:r>
              <a:rPr lang="en-US" sz="2400" dirty="0" err="1" smtClean="0"/>
              <a:t>FOI</a:t>
            </a:r>
            <a:r>
              <a:rPr lang="en-US" sz="2400" dirty="0" smtClean="0"/>
              <a:t> Act (e.g., </a:t>
            </a:r>
            <a:r>
              <a:rPr lang="en-US" sz="2400" dirty="0" err="1" smtClean="0"/>
              <a:t>C.G.S.</a:t>
            </a:r>
            <a:r>
              <a:rPr lang="en-US" sz="2400" dirty="0" smtClean="0"/>
              <a:t> §1-217 which excludes residential addresses of certain public safety officials)</a:t>
            </a:r>
          </a:p>
          <a:p>
            <a:endParaRPr lang="en-US" dirty="0"/>
          </a:p>
        </p:txBody>
      </p:sp>
      <p:sp>
        <p:nvSpPr>
          <p:cNvPr id="3" name="Title 2"/>
          <p:cNvSpPr>
            <a:spLocks noGrp="1"/>
          </p:cNvSpPr>
          <p:nvPr>
            <p:ph type="title"/>
          </p:nvPr>
        </p:nvSpPr>
        <p:spPr>
          <a:xfrm>
            <a:off x="457200" y="533400"/>
            <a:ext cx="8229600" cy="1143000"/>
          </a:xfrm>
        </p:spPr>
        <p:txBody>
          <a:bodyPr>
            <a:normAutofit fontScale="90000"/>
          </a:bodyPr>
          <a:lstStyle/>
          <a:p>
            <a:pPr algn="ctr"/>
            <a:r>
              <a:rPr lang="en-US" sz="4000" dirty="0" smtClean="0"/>
              <a:t>PUBLIC RECORDS:</a:t>
            </a:r>
            <a:br>
              <a:rPr lang="en-US" sz="4000" dirty="0" smtClean="0"/>
            </a:br>
            <a:r>
              <a:rPr lang="en-US" sz="4000" dirty="0" smtClean="0"/>
              <a:t> EXCEPTIONS, EXEMPTIONS &amp; EXCLUSIONS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lnSpc>
                <a:spcPct val="90000"/>
              </a:lnSpc>
              <a:buClr>
                <a:schemeClr val="tx1"/>
              </a:buClr>
              <a:buSzPct val="100000"/>
              <a:buFontTx/>
              <a:buChar char="•"/>
            </a:pPr>
            <a:r>
              <a:rPr lang="en-US" sz="2800" dirty="0" smtClean="0">
                <a:cs typeface="Times New Roman" charset="0"/>
              </a:rPr>
              <a:t>State Agencies – no more than 25 cents per page</a:t>
            </a:r>
          </a:p>
          <a:p>
            <a:pPr>
              <a:lnSpc>
                <a:spcPct val="90000"/>
              </a:lnSpc>
              <a:buClr>
                <a:schemeClr val="tx1"/>
              </a:buClr>
              <a:buSzPct val="100000"/>
              <a:buFontTx/>
              <a:buChar char="•"/>
            </a:pPr>
            <a:r>
              <a:rPr lang="en-US" sz="2800" dirty="0" smtClean="0">
                <a:cs typeface="Times New Roman" charset="0"/>
              </a:rPr>
              <a:t>All other public agencies – no more than 50 cents per page</a:t>
            </a:r>
          </a:p>
          <a:p>
            <a:pPr>
              <a:lnSpc>
                <a:spcPct val="90000"/>
              </a:lnSpc>
              <a:buClr>
                <a:schemeClr val="tx1"/>
              </a:buClr>
              <a:buSzPct val="100000"/>
              <a:buFontTx/>
              <a:buChar char="•"/>
            </a:pPr>
            <a:r>
              <a:rPr lang="en-US" sz="2800" dirty="0" smtClean="0">
                <a:cs typeface="Times New Roman" charset="0"/>
              </a:rPr>
              <a:t>If any copy requires a transcription, or if any person applies for a transcription of a public record, the fee for such transcription shall not exceed the cost thereof to the public agency</a:t>
            </a:r>
          </a:p>
          <a:p>
            <a:pPr>
              <a:lnSpc>
                <a:spcPct val="90000"/>
              </a:lnSpc>
              <a:buClr>
                <a:srgbClr val="FFCC66"/>
              </a:buClr>
              <a:buSzPct val="150000"/>
              <a:buNone/>
            </a:pPr>
            <a:endParaRPr lang="en-US" sz="1200" dirty="0" smtClean="0">
              <a:cs typeface="Times New Roman" charset="0"/>
            </a:endParaRPr>
          </a:p>
          <a:p>
            <a:pPr lvl="1" algn="ctr">
              <a:lnSpc>
                <a:spcPct val="90000"/>
              </a:lnSpc>
              <a:buClr>
                <a:srgbClr val="FFCC66"/>
              </a:buClr>
              <a:buSzPct val="150000"/>
              <a:buNone/>
            </a:pPr>
            <a:r>
              <a:rPr lang="en-US" dirty="0" smtClean="0">
                <a:cs typeface="Times New Roman" charset="0"/>
              </a:rPr>
              <a:t>	</a:t>
            </a:r>
            <a:r>
              <a:rPr lang="en-US" i="1" dirty="0" smtClean="0">
                <a:cs typeface="Times New Roman" charset="0"/>
              </a:rPr>
              <a:t>Conn. Gen. Stat. </a:t>
            </a:r>
            <a:r>
              <a:rPr lang="en-US" dirty="0" smtClean="0"/>
              <a:t>§</a:t>
            </a:r>
            <a:r>
              <a:rPr lang="en-US" i="1" dirty="0" smtClean="0">
                <a:cs typeface="Times New Roman" charset="0"/>
              </a:rPr>
              <a:t>1-212(a)(1) and (2)</a:t>
            </a:r>
          </a:p>
          <a:p>
            <a:endParaRPr lang="en-US" dirty="0" smtClean="0"/>
          </a:p>
          <a:p>
            <a:endParaRPr lang="en-US" dirty="0"/>
          </a:p>
        </p:txBody>
      </p:sp>
      <p:sp>
        <p:nvSpPr>
          <p:cNvPr id="4" name="Title 3"/>
          <p:cNvSpPr>
            <a:spLocks noGrp="1"/>
          </p:cNvSpPr>
          <p:nvPr>
            <p:ph type="title"/>
          </p:nvPr>
        </p:nvSpPr>
        <p:spPr/>
        <p:txBody>
          <a:bodyPr>
            <a:normAutofit fontScale="90000"/>
          </a:bodyPr>
          <a:lstStyle/>
          <a:p>
            <a:pPr algn="ctr"/>
            <a:r>
              <a:rPr lang="en-US" sz="4400" dirty="0" smtClean="0"/>
              <a:t>PUBLIC RECORDS:</a:t>
            </a:r>
            <a:br>
              <a:rPr lang="en-US" sz="4400" dirty="0" smtClean="0"/>
            </a:br>
            <a:r>
              <a:rPr lang="en-US" sz="4400" dirty="0" smtClean="0"/>
              <a:t>COST OF COPIES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25963"/>
          </a:xfrm>
        </p:spPr>
        <p:txBody>
          <a:bodyPr>
            <a:normAutofit fontScale="92500" lnSpcReduction="10000"/>
          </a:bodyPr>
          <a:lstStyle/>
          <a:p>
            <a:pPr algn="ctr">
              <a:buNone/>
            </a:pPr>
            <a:r>
              <a:rPr lang="en-US" sz="2800" dirty="0" smtClean="0"/>
              <a:t>Computer-Stored Public Records</a:t>
            </a:r>
          </a:p>
          <a:p>
            <a:pPr algn="ctr">
              <a:buNone/>
            </a:pPr>
            <a:endParaRPr lang="en-US" sz="1200" dirty="0" smtClean="0"/>
          </a:p>
          <a:p>
            <a:pPr>
              <a:lnSpc>
                <a:spcPct val="80000"/>
              </a:lnSpc>
              <a:buClr>
                <a:schemeClr val="tx1"/>
              </a:buClr>
              <a:buSzPct val="100000"/>
            </a:pPr>
            <a:r>
              <a:rPr lang="en-US" sz="2800" dirty="0" smtClean="0">
                <a:cs typeface="Times New Roman" charset="0"/>
              </a:rPr>
              <a:t>Any agency which maintains records in a computer storage system must provide a copy of any nonexempt data, on paper, disk, tape or any other electronic storage device or medium requested by the person, if the agency can reasonably make such copy or have such copy made</a:t>
            </a:r>
          </a:p>
          <a:p>
            <a:pPr>
              <a:lnSpc>
                <a:spcPct val="80000"/>
              </a:lnSpc>
              <a:buClr>
                <a:schemeClr val="tx1"/>
              </a:buClr>
              <a:buSzPct val="100000"/>
            </a:pPr>
            <a:r>
              <a:rPr lang="en-US" sz="2800" dirty="0" smtClean="0">
                <a:cs typeface="Times New Roman" charset="0"/>
              </a:rPr>
              <a:t>Except as otherwise provided by state statute, the cost for providing a copy of such data shall be in accordance with the provisions of </a:t>
            </a:r>
            <a:r>
              <a:rPr lang="en-US" sz="2800" dirty="0" err="1" smtClean="0">
                <a:cs typeface="Times New Roman" charset="0"/>
              </a:rPr>
              <a:t>C.G.S.</a:t>
            </a:r>
            <a:r>
              <a:rPr lang="en-US" sz="2800" dirty="0" smtClean="0">
                <a:cs typeface="Times New Roman" charset="0"/>
              </a:rPr>
              <a:t> </a:t>
            </a:r>
            <a:r>
              <a:rPr lang="en-US" sz="2800" dirty="0" err="1" smtClean="0">
                <a:cs typeface="Times New Roman" charset="0"/>
              </a:rPr>
              <a:t>sec.1</a:t>
            </a:r>
            <a:r>
              <a:rPr lang="en-US" sz="2800" dirty="0" smtClean="0">
                <a:cs typeface="Times New Roman" charset="0"/>
              </a:rPr>
              <a:t>-212</a:t>
            </a:r>
          </a:p>
          <a:p>
            <a:pPr>
              <a:lnSpc>
                <a:spcPct val="80000"/>
              </a:lnSpc>
              <a:buClr>
                <a:schemeClr val="tx1"/>
              </a:buClr>
              <a:buSzPct val="100000"/>
              <a:buNone/>
            </a:pPr>
            <a:endParaRPr lang="en-US" sz="1300" dirty="0" smtClean="0">
              <a:cs typeface="Times New Roman" charset="0"/>
            </a:endParaRPr>
          </a:p>
          <a:p>
            <a:pPr lvl="1" algn="ctr">
              <a:lnSpc>
                <a:spcPct val="80000"/>
              </a:lnSpc>
              <a:buClr>
                <a:srgbClr val="FFCC66"/>
              </a:buClr>
              <a:buSzPct val="150000"/>
              <a:buFontTx/>
              <a:buNone/>
            </a:pPr>
            <a:r>
              <a:rPr lang="en-US" sz="2400" dirty="0" smtClean="0">
                <a:cs typeface="Times New Roman" charset="0"/>
              </a:rPr>
              <a:t>	</a:t>
            </a:r>
            <a:r>
              <a:rPr lang="en-US" i="1" dirty="0" smtClean="0">
                <a:cs typeface="Times New Roman" charset="0"/>
              </a:rPr>
              <a:t>Conn. Gen. Stat. </a:t>
            </a:r>
            <a:r>
              <a:rPr lang="en-US" dirty="0" smtClean="0"/>
              <a:t>§</a:t>
            </a:r>
            <a:r>
              <a:rPr lang="en-US" i="1" dirty="0" smtClean="0">
                <a:cs typeface="Times New Roman" charset="0"/>
              </a:rPr>
              <a:t>1-211</a:t>
            </a:r>
            <a:endParaRPr lang="en-US" i="1" dirty="0" smtClean="0"/>
          </a:p>
          <a:p>
            <a:endParaRPr lang="en-US" dirty="0"/>
          </a:p>
        </p:txBody>
      </p:sp>
      <p:sp>
        <p:nvSpPr>
          <p:cNvPr id="3" name="Title 2"/>
          <p:cNvSpPr>
            <a:spLocks noGrp="1"/>
          </p:cNvSpPr>
          <p:nvPr>
            <p:ph type="title"/>
          </p:nvPr>
        </p:nvSpPr>
        <p:spPr/>
        <p:txBody>
          <a:bodyPr>
            <a:normAutofit fontScale="90000"/>
          </a:bodyPr>
          <a:lstStyle/>
          <a:p>
            <a:pPr algn="ctr"/>
            <a:r>
              <a:rPr lang="en-US" sz="4000" dirty="0" smtClean="0"/>
              <a:t>PUBLIC RECORDS:</a:t>
            </a:r>
            <a:br>
              <a:rPr lang="en-US" sz="4000" dirty="0" smtClean="0"/>
            </a:br>
            <a:r>
              <a:rPr lang="en-US" sz="4000" dirty="0" smtClean="0"/>
              <a:t>COST OF COPIES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up)">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up)">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wipe(up)">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rmAutofit fontScale="90000"/>
          </a:bodyPr>
          <a:lstStyle/>
          <a:p>
            <a:pPr algn="ctr"/>
            <a:r>
              <a:rPr lang="en-US" sz="8000" dirty="0" smtClean="0"/>
              <a:t>Contested Cases</a:t>
            </a:r>
            <a:endParaRPr lang="en-US" sz="8000" dirty="0"/>
          </a:p>
        </p:txBody>
      </p:sp>
      <p:sp>
        <p:nvSpPr>
          <p:cNvPr id="7" name="Content Placeholder 6"/>
          <p:cNvSpPr>
            <a:spLocks noGrp="1"/>
          </p:cNvSpPr>
          <p:nvPr>
            <p:ph type="subTitle" idx="1"/>
          </p:nvPr>
        </p:nvSpPr>
        <p:spPr/>
        <p:txBody>
          <a:bodyPr/>
          <a:lstStyle/>
          <a:p>
            <a:endParaRPr lang="en-US" dirty="0"/>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None/>
            </a:pPr>
            <a:endParaRPr lang="en-US" dirty="0" smtClean="0"/>
          </a:p>
          <a:p>
            <a:pPr>
              <a:buNone/>
            </a:pPr>
            <a:endParaRPr lang="en-US" sz="2800" dirty="0" smtClean="0"/>
          </a:p>
          <a:p>
            <a:pPr algn="ctr">
              <a:buNone/>
            </a:pPr>
            <a:r>
              <a:rPr lang="en-US" sz="3450" dirty="0" smtClean="0"/>
              <a:t>Robert H. Boone and Journal Inquirer </a:t>
            </a:r>
            <a:br>
              <a:rPr lang="en-US" sz="3450" dirty="0" smtClean="0"/>
            </a:br>
            <a:r>
              <a:rPr lang="en-US" sz="3450" dirty="0" smtClean="0"/>
              <a:t>v. </a:t>
            </a:r>
            <a:br>
              <a:rPr lang="en-US" sz="3450" dirty="0" smtClean="0"/>
            </a:br>
            <a:r>
              <a:rPr lang="en-US" sz="3450" dirty="0" smtClean="0"/>
              <a:t>Metropolitan District Commission </a:t>
            </a:r>
            <a:r>
              <a:rPr lang="en-US" sz="2800" dirty="0" smtClean="0"/>
              <a:t/>
            </a:r>
            <a:br>
              <a:rPr lang="en-US" sz="2800" dirty="0" smtClean="0"/>
            </a:br>
            <a:r>
              <a:rPr lang="en-US" sz="1600" dirty="0" smtClean="0"/>
              <a:t>Docket #</a:t>
            </a:r>
            <a:r>
              <a:rPr lang="en-US" sz="1600" dirty="0" err="1" smtClean="0"/>
              <a:t>FIC</a:t>
            </a:r>
            <a:r>
              <a:rPr lang="en-US" sz="1600" dirty="0" smtClean="0"/>
              <a:t> 2000-137</a:t>
            </a:r>
            <a:endParaRPr lang="en-US" dirty="0"/>
          </a:p>
        </p:txBody>
      </p:sp>
      <p:sp>
        <p:nvSpPr>
          <p:cNvPr id="5" name="Title 4"/>
          <p:cNvSpPr>
            <a:spLocks noGrp="1"/>
          </p:cNvSpPr>
          <p:nvPr>
            <p:ph type="title"/>
          </p:nvPr>
        </p:nvSpPr>
        <p:spPr>
          <a:xfrm>
            <a:off x="457200" y="762000"/>
            <a:ext cx="8229600" cy="1143000"/>
          </a:xfrm>
        </p:spPr>
        <p:txBody>
          <a:bodyPr>
            <a:noAutofit/>
          </a:bodyPr>
          <a:lstStyle/>
          <a:p>
            <a:pPr algn="ctr"/>
            <a:r>
              <a:rPr lang="en-US" sz="4800" dirty="0" smtClean="0"/>
              <a:t>Contested Cases</a:t>
            </a:r>
            <a:endParaRPr lang="en-US" sz="4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FACTS:</a:t>
            </a:r>
          </a:p>
          <a:p>
            <a:pPr lvl="1"/>
            <a:r>
              <a:rPr lang="en-US" dirty="0" smtClean="0"/>
              <a:t>The complainants made a request for access to records that identified the individual employees by name and the discipline each received for their alleged involved in a fire that destroy the </a:t>
            </a:r>
            <a:r>
              <a:rPr lang="en-US" dirty="0" err="1" smtClean="0"/>
              <a:t>MDC’s</a:t>
            </a:r>
            <a:r>
              <a:rPr lang="en-US" dirty="0" smtClean="0"/>
              <a:t> composting facility.</a:t>
            </a:r>
          </a:p>
          <a:p>
            <a:pPr lvl="1"/>
            <a:r>
              <a:rPr lang="en-US" dirty="0" smtClean="0"/>
              <a:t>Upon receipt of the request, MDC determined only that the records requested would impact the personal privacy of the employees.</a:t>
            </a:r>
          </a:p>
          <a:p>
            <a:pPr lvl="1"/>
            <a:r>
              <a:rPr lang="en-US" dirty="0" smtClean="0"/>
              <a:t>MDC informed that employees of the request and gave them an opportunity to object to the disclosure of the records</a:t>
            </a:r>
          </a:p>
          <a:p>
            <a:pPr lvl="1"/>
            <a:endParaRPr lang="en-US" dirty="0"/>
          </a:p>
        </p:txBody>
      </p:sp>
      <p:sp>
        <p:nvSpPr>
          <p:cNvPr id="3" name="Title 2"/>
          <p:cNvSpPr>
            <a:spLocks noGrp="1"/>
          </p:cNvSpPr>
          <p:nvPr>
            <p:ph type="title"/>
          </p:nvPr>
        </p:nvSpPr>
        <p:spPr/>
        <p:txBody>
          <a:bodyPr/>
          <a:lstStyle/>
          <a:p>
            <a:pPr algn="ctr"/>
            <a:r>
              <a:rPr lang="en-US" dirty="0" smtClean="0"/>
              <a:t>Contest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FACTS  </a:t>
            </a:r>
            <a:r>
              <a:rPr lang="en-US" i="1" dirty="0" smtClean="0"/>
              <a:t>cont.</a:t>
            </a:r>
          </a:p>
          <a:p>
            <a:pPr lvl="1"/>
            <a:r>
              <a:rPr lang="en-US" dirty="0" smtClean="0"/>
              <a:t>The employees objected to the disclosure of the records claiming disclosure would invade their personal privacy.</a:t>
            </a:r>
          </a:p>
          <a:p>
            <a:pPr lvl="1"/>
            <a:r>
              <a:rPr lang="en-US" dirty="0" smtClean="0"/>
              <a:t>Three of the employees were involved in a grievance regarding the disciplinary action taken against them at the time of the request.</a:t>
            </a:r>
          </a:p>
          <a:p>
            <a:pPr lvl="1"/>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smtClean="0"/>
              <a:t>What right was alleged to be violated?</a:t>
            </a:r>
          </a:p>
          <a:p>
            <a:pPr>
              <a:buNone/>
            </a:pPr>
            <a:endParaRPr lang="en-US" dirty="0" smtClean="0"/>
          </a:p>
          <a:p>
            <a:pPr>
              <a:buNone/>
            </a:pPr>
            <a:r>
              <a:rPr lang="en-US" dirty="0" smtClean="0"/>
              <a:t>§1-210(a) </a:t>
            </a:r>
          </a:p>
          <a:p>
            <a:pPr>
              <a:buNone/>
            </a:pPr>
            <a:r>
              <a:rPr lang="en-US" dirty="0" smtClean="0"/>
              <a:t>…every person shall have the right to inspect such records promptly during regular office or business hours…</a:t>
            </a:r>
          </a:p>
          <a:p>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Records Provisions</a:t>
            </a:r>
          </a:p>
          <a:p>
            <a:r>
              <a:rPr lang="en-US" dirty="0" smtClean="0"/>
              <a:t>Meetings Provisions</a:t>
            </a:r>
          </a:p>
          <a:p>
            <a:r>
              <a:rPr lang="en-US" dirty="0" smtClean="0"/>
              <a:t>The </a:t>
            </a:r>
            <a:r>
              <a:rPr lang="en-US" dirty="0" err="1" smtClean="0"/>
              <a:t>FOI</a:t>
            </a:r>
            <a:r>
              <a:rPr lang="en-US" dirty="0" smtClean="0"/>
              <a:t> Commission</a:t>
            </a:r>
          </a:p>
          <a:p>
            <a:r>
              <a:rPr lang="en-US" dirty="0" smtClean="0"/>
              <a:t>Q&amp;A</a:t>
            </a:r>
            <a:endParaRPr lang="en-US" dirty="0"/>
          </a:p>
        </p:txBody>
      </p:sp>
      <p:sp>
        <p:nvSpPr>
          <p:cNvPr id="3" name="Title 2"/>
          <p:cNvSpPr>
            <a:spLocks noGrp="1"/>
          </p:cNvSpPr>
          <p:nvPr>
            <p:ph type="title"/>
          </p:nvPr>
        </p:nvSpPr>
        <p:spPr/>
        <p:txBody>
          <a:bodyPr>
            <a:normAutofit fontScale="90000"/>
          </a:bodyPr>
          <a:lstStyle/>
          <a:p>
            <a:r>
              <a:rPr lang="en-US" dirty="0" err="1" smtClean="0"/>
              <a:t>FOI</a:t>
            </a:r>
            <a:r>
              <a:rPr lang="en-US" dirty="0" smtClean="0"/>
              <a:t> 101 – Crash Course Road Map</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err="1" smtClean="0"/>
              <a:t>MDC’s</a:t>
            </a:r>
            <a:r>
              <a:rPr lang="en-US" dirty="0" smtClean="0"/>
              <a:t> defense:</a:t>
            </a:r>
          </a:p>
          <a:p>
            <a:endParaRPr lang="en-US" dirty="0" smtClean="0"/>
          </a:p>
          <a:p>
            <a:pPr lvl="1"/>
            <a:r>
              <a:rPr lang="en-US" dirty="0" smtClean="0"/>
              <a:t>§1-210(b)(2)  </a:t>
            </a:r>
          </a:p>
          <a:p>
            <a:pPr lvl="1">
              <a:buNone/>
            </a:pPr>
            <a:r>
              <a:rPr lang="en-US" dirty="0" smtClean="0"/>
              <a:t> </a:t>
            </a:r>
          </a:p>
          <a:p>
            <a:pPr lvl="1">
              <a:buNone/>
            </a:pPr>
            <a:r>
              <a:rPr lang="en-US" dirty="0" smtClean="0"/>
              <a:t>  Nothing in the Freedom of Information Act shall be construed to require disclosure of …Personnel or medical files and similar files the disclosure of which would constitute an invasion of personal privacy…</a:t>
            </a:r>
          </a:p>
          <a:p>
            <a:pPr lvl="1">
              <a:buNone/>
            </a:pPr>
            <a:endParaRPr lang="en-US" dirty="0" smtClean="0"/>
          </a:p>
          <a:p>
            <a:pPr lvl="1">
              <a:buNone/>
            </a:pPr>
            <a:r>
              <a:rPr lang="en-US" dirty="0" smtClean="0"/>
              <a:t>	</a:t>
            </a:r>
          </a:p>
          <a:p>
            <a:pPr lvl="1">
              <a:buNone/>
            </a:pPr>
            <a:endParaRPr lang="en-US" dirty="0" smtClean="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2000"/>
                                        <p:tgtEl>
                                          <p:spTgt spid="2">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2000"/>
                                        <p:tgtEl>
                                          <p:spTgt spid="2">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2000"/>
                                        <p:tgtEl>
                                          <p:spTgt spid="2">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MDC’s</a:t>
            </a:r>
            <a:r>
              <a:rPr lang="en-US" dirty="0" smtClean="0"/>
              <a:t> defense </a:t>
            </a:r>
            <a:r>
              <a:rPr lang="en-US" i="1" dirty="0" smtClean="0"/>
              <a:t>cont.</a:t>
            </a:r>
          </a:p>
          <a:p>
            <a:endParaRPr lang="en-US" i="1" dirty="0" smtClean="0"/>
          </a:p>
          <a:p>
            <a:pPr lvl="1"/>
            <a:r>
              <a:rPr lang="en-US" dirty="0" smtClean="0"/>
              <a:t>§1-214(c) </a:t>
            </a:r>
          </a:p>
          <a:p>
            <a:pPr lvl="1">
              <a:buNone/>
            </a:pPr>
            <a:r>
              <a:rPr lang="en-US" dirty="0" smtClean="0"/>
              <a:t>   ….Upon the filing of an objection as provided in this subsection, the agency shall not disclose the requested records unless ordered to do so by the Freedom of Information Commission pursuant to section 1-206…</a:t>
            </a:r>
          </a:p>
        </p:txBody>
      </p:sp>
      <p:sp>
        <p:nvSpPr>
          <p:cNvPr id="3" name="Title 2"/>
          <p:cNvSpPr>
            <a:spLocks noGrp="1"/>
          </p:cNvSpPr>
          <p:nvPr>
            <p:ph type="title"/>
          </p:nvPr>
        </p:nvSpPr>
        <p:spPr/>
        <p:txBody>
          <a:bodyPr>
            <a:normAutofit/>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up)">
                                      <p:cBhvr>
                                        <p:cTn id="7" dur="500"/>
                                        <p:tgtEl>
                                          <p:spTgt spid="2">
                                            <p:txEl>
                                              <p:pRg st="2" end="2"/>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wipe(up)">
                                      <p:cBhvr>
                                        <p:cTn id="1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4800" dirty="0" smtClean="0"/>
          </a:p>
          <a:p>
            <a:pPr algn="ctr">
              <a:buNone/>
            </a:pPr>
            <a:r>
              <a:rPr lang="en-US" sz="4800" dirty="0" smtClean="0"/>
              <a:t>A CLOSER LOOK AT </a:t>
            </a:r>
          </a:p>
          <a:p>
            <a:pPr algn="ctr">
              <a:buNone/>
            </a:pPr>
            <a:r>
              <a:rPr lang="en-US" sz="4800" dirty="0" smtClean="0"/>
              <a:t>§1-214</a:t>
            </a:r>
          </a:p>
          <a:p>
            <a:pPr algn="ctr">
              <a:buNone/>
            </a:pPr>
            <a:endParaRPr lang="en-US" sz="3600" dirty="0" smtClean="0"/>
          </a:p>
          <a:p>
            <a:pPr algn="ctr">
              <a:buNone/>
            </a:pPr>
            <a:r>
              <a:rPr lang="en-US" sz="3600" i="1" dirty="0" smtClean="0"/>
              <a:t>Refer to your copy of the </a:t>
            </a:r>
            <a:r>
              <a:rPr lang="en-US" sz="3600" i="1" dirty="0" err="1" smtClean="0"/>
              <a:t>FOI</a:t>
            </a:r>
            <a:r>
              <a:rPr lang="en-US" sz="3600" i="1" dirty="0" smtClean="0"/>
              <a:t> Act</a:t>
            </a:r>
            <a:endParaRPr lang="en-US" sz="3600" i="1" dirty="0"/>
          </a:p>
        </p:txBody>
      </p:sp>
      <p:sp>
        <p:nvSpPr>
          <p:cNvPr id="3" name="Title 2"/>
          <p:cNvSpPr>
            <a:spLocks noGrp="1"/>
          </p:cNvSpPr>
          <p:nvPr>
            <p:ph type="title"/>
          </p:nvPr>
        </p:nvSpPr>
        <p:spPr/>
        <p:txBody>
          <a:bodyPr/>
          <a:lstStyle/>
          <a:p>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0"/>
            <a:ext cx="8229600" cy="4525963"/>
          </a:xfrm>
        </p:spPr>
        <p:txBody>
          <a:bodyPr>
            <a:normAutofit/>
          </a:bodyPr>
          <a:lstStyle/>
          <a:p>
            <a:pPr algn="ctr">
              <a:buNone/>
            </a:pPr>
            <a:r>
              <a:rPr lang="en-US" u="sng" dirty="0" smtClean="0"/>
              <a:t>Karen Perkins v. </a:t>
            </a:r>
            <a:r>
              <a:rPr lang="en-US" u="sng" dirty="0" err="1" smtClean="0"/>
              <a:t>FOIC</a:t>
            </a:r>
            <a:endParaRPr lang="en-US" u="sng" dirty="0" smtClean="0"/>
          </a:p>
          <a:p>
            <a:r>
              <a:rPr lang="en-US" dirty="0" smtClean="0"/>
              <a:t>The claimant must first establish that the files in question are personnel, medical or similar files.</a:t>
            </a:r>
          </a:p>
          <a:p>
            <a:endParaRPr lang="en-US" dirty="0" smtClean="0"/>
          </a:p>
          <a:p>
            <a:r>
              <a:rPr lang="en-US" dirty="0" smtClean="0"/>
              <a:t> Second, the claimant must show that disclosure of the records would constitute an invasion of personal privacy. </a:t>
            </a:r>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u="sng" dirty="0" smtClean="0"/>
              <a:t>Karen Perkins v. </a:t>
            </a:r>
            <a:r>
              <a:rPr lang="en-US" u="sng" dirty="0" err="1" smtClean="0"/>
              <a:t>FOIC</a:t>
            </a:r>
            <a:endParaRPr lang="en-US" u="sng" dirty="0" smtClean="0"/>
          </a:p>
          <a:p>
            <a:r>
              <a:rPr lang="en-US" dirty="0" smtClean="0"/>
              <a:t>In determining whether disclosure would constitute an invasion of personal privacy, the claimant must establish both of two elements: </a:t>
            </a:r>
          </a:p>
          <a:p>
            <a:r>
              <a:rPr lang="en-US" dirty="0" smtClean="0"/>
              <a:t>first, that the information sought does not pertain to legitimate matters of public concern, and </a:t>
            </a:r>
          </a:p>
          <a:p>
            <a:r>
              <a:rPr lang="en-US" dirty="0" smtClean="0"/>
              <a:t>second, that such information is highly offensive to a reasonable person.</a:t>
            </a:r>
          </a:p>
          <a:p>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0"/>
            <a:ext cx="8229600" cy="1566672"/>
          </a:xfrm>
        </p:spPr>
        <p:txBody>
          <a:bodyPr>
            <a:normAutofit/>
          </a:bodyPr>
          <a:lstStyle/>
          <a:p>
            <a:pPr algn="ctr">
              <a:buNone/>
            </a:pPr>
            <a:r>
              <a:rPr lang="en-US" sz="5400" dirty="0" smtClean="0"/>
              <a:t>What do you think?</a:t>
            </a:r>
            <a:endParaRPr lang="en-US" sz="5400" dirty="0"/>
          </a:p>
        </p:txBody>
      </p:sp>
      <p:sp>
        <p:nvSpPr>
          <p:cNvPr id="3" name="Title 2"/>
          <p:cNvSpPr>
            <a:spLocks noGrp="1"/>
          </p:cNvSpPr>
          <p:nvPr>
            <p:ph type="title"/>
          </p:nvPr>
        </p:nvSpPr>
        <p:spPr>
          <a:xfrm>
            <a:off x="457200" y="274638"/>
            <a:ext cx="8229600" cy="1630362"/>
          </a:xfrm>
        </p:spPr>
        <p:txBody>
          <a:bodyPr/>
          <a:lstStyle/>
          <a:p>
            <a:pPr algn="ctr"/>
            <a:r>
              <a:rPr lang="en-US" dirty="0" smtClean="0"/>
              <a:t>Contested Case</a:t>
            </a:r>
            <a:endParaRPr lang="en-US" dirty="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229600" cy="4525963"/>
          </a:xfrm>
        </p:spPr>
        <p:txBody>
          <a:bodyPr/>
          <a:lstStyle/>
          <a:p>
            <a:pPr algn="ctr">
              <a:buNone/>
            </a:pPr>
            <a:endParaRPr lang="en-US" dirty="0" smtClean="0"/>
          </a:p>
          <a:p>
            <a:pPr algn="ctr">
              <a:buNone/>
            </a:pPr>
            <a:endParaRPr lang="en-US" dirty="0" smtClean="0"/>
          </a:p>
          <a:p>
            <a:pPr algn="ctr">
              <a:buNone/>
            </a:pPr>
            <a:r>
              <a:rPr lang="en-US" dirty="0" smtClean="0"/>
              <a:t>Dan Levine</a:t>
            </a:r>
          </a:p>
          <a:p>
            <a:pPr algn="ctr">
              <a:buNone/>
            </a:pPr>
            <a:r>
              <a:rPr lang="en-US" dirty="0" smtClean="0"/>
              <a:t> v.</a:t>
            </a:r>
          </a:p>
          <a:p>
            <a:pPr algn="ctr">
              <a:buNone/>
            </a:pPr>
            <a:r>
              <a:rPr lang="en-US" dirty="0" smtClean="0"/>
              <a:t> Public Information Officer, </a:t>
            </a:r>
          </a:p>
          <a:p>
            <a:pPr algn="ctr">
              <a:buNone/>
            </a:pPr>
            <a:r>
              <a:rPr lang="en-US" dirty="0" smtClean="0"/>
              <a:t>Police Department, City of Hartford </a:t>
            </a:r>
          </a:p>
          <a:p>
            <a:pPr algn="ctr">
              <a:buNone/>
            </a:pPr>
            <a:r>
              <a:rPr lang="en-US" sz="2000" dirty="0" smtClean="0"/>
              <a:t>Docket 2004-092</a:t>
            </a:r>
          </a:p>
          <a:p>
            <a:pPr>
              <a:buNone/>
            </a:pP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000"/>
                                        <p:tgtEl>
                                          <p:spTgt spid="2">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2000"/>
                                        <p:tgtEl>
                                          <p:spTgt spid="2">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2000"/>
                                        <p:tgtEl>
                                          <p:spTgt spid="2">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2000"/>
                                        <p:tgtEl>
                                          <p:spTgt spid="2">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fade">
                                      <p:cBhvr>
                                        <p:cTn id="19"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4843272"/>
          </a:xfrm>
        </p:spPr>
        <p:txBody>
          <a:bodyPr>
            <a:normAutofit fontScale="92500" lnSpcReduction="10000"/>
          </a:bodyPr>
          <a:lstStyle/>
          <a:p>
            <a:r>
              <a:rPr lang="en-US" dirty="0" smtClean="0"/>
              <a:t>FACTS:</a:t>
            </a:r>
          </a:p>
          <a:p>
            <a:pPr lvl="1"/>
            <a:r>
              <a:rPr lang="en-US" sz="2100" dirty="0" smtClean="0"/>
              <a:t>Mr. Levine asked for access to all internal affairs investigations related to a specific officer.</a:t>
            </a:r>
          </a:p>
          <a:p>
            <a:pPr lvl="1"/>
            <a:endParaRPr lang="en-US" sz="2100" dirty="0" smtClean="0"/>
          </a:p>
          <a:p>
            <a:pPr lvl="1"/>
            <a:r>
              <a:rPr lang="en-US" sz="2100" dirty="0" smtClean="0"/>
              <a:t>The </a:t>
            </a:r>
            <a:r>
              <a:rPr lang="en-US" sz="2100" dirty="0" err="1" smtClean="0"/>
              <a:t>HPD</a:t>
            </a:r>
            <a:r>
              <a:rPr lang="en-US" sz="2100" dirty="0" smtClean="0"/>
              <a:t> gave him access one but the officer objected to the disclosure of the other so </a:t>
            </a:r>
            <a:r>
              <a:rPr lang="en-US" sz="2100" dirty="0" err="1" smtClean="0"/>
              <a:t>HPD</a:t>
            </a:r>
            <a:r>
              <a:rPr lang="en-US" sz="2100" dirty="0" smtClean="0"/>
              <a:t> withheld it.</a:t>
            </a:r>
          </a:p>
          <a:p>
            <a:pPr lvl="1"/>
            <a:endParaRPr lang="en-US" sz="2100" dirty="0" smtClean="0"/>
          </a:p>
          <a:p>
            <a:pPr lvl="1"/>
            <a:r>
              <a:rPr lang="en-US" sz="2100" dirty="0" smtClean="0"/>
              <a:t>The off duty conducted was related to his position as a police officer – it involved his behavior in a program sanction and promoted by the </a:t>
            </a:r>
            <a:r>
              <a:rPr lang="en-US" sz="2100" dirty="0" err="1" smtClean="0"/>
              <a:t>HPD</a:t>
            </a:r>
            <a:r>
              <a:rPr lang="en-US" sz="2100" dirty="0" smtClean="0"/>
              <a:t>.</a:t>
            </a:r>
          </a:p>
          <a:p>
            <a:pPr lvl="1"/>
            <a:endParaRPr lang="en-US" sz="2100" dirty="0" smtClean="0"/>
          </a:p>
          <a:p>
            <a:pPr lvl="1"/>
            <a:r>
              <a:rPr lang="en-US" sz="2100" dirty="0" smtClean="0"/>
              <a:t>The matter was not criminal.</a:t>
            </a:r>
          </a:p>
          <a:p>
            <a:pPr lvl="1"/>
            <a:endParaRPr lang="en-US" sz="2100" dirty="0" smtClean="0"/>
          </a:p>
          <a:p>
            <a:pPr lvl="1"/>
            <a:r>
              <a:rPr lang="en-US" sz="2100" dirty="0" smtClean="0"/>
              <a:t>The file contained no charges of misconduct and no disciplinary action was taken against the officer.</a:t>
            </a:r>
          </a:p>
          <a:p>
            <a:pPr lvl="1"/>
            <a:endParaRPr lang="en-US" dirty="0" smtClean="0"/>
          </a:p>
          <a:p>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2000"/>
                                        <p:tgtEl>
                                          <p:spTgt spid="2">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fade">
                                      <p:cBhvr>
                                        <p:cTn id="30"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FACTS  </a:t>
            </a:r>
            <a:r>
              <a:rPr lang="en-US" i="1" dirty="0" smtClean="0"/>
              <a:t>cont.      </a:t>
            </a:r>
          </a:p>
          <a:p>
            <a:endParaRPr lang="en-US" i="1" dirty="0" smtClean="0"/>
          </a:p>
          <a:p>
            <a:pPr lvl="1"/>
            <a:r>
              <a:rPr lang="en-US" sz="2400" dirty="0" smtClean="0"/>
              <a:t>The file contained a letter of complaint, a transcript of interviews with the officer addressing the complaint, and a recommendation that the officer conduct the program differently in one respect. </a:t>
            </a:r>
          </a:p>
          <a:p>
            <a:pPr lvl="1"/>
            <a:endParaRPr lang="en-US" sz="2400" dirty="0" smtClean="0"/>
          </a:p>
          <a:p>
            <a:pPr lvl="1"/>
            <a:r>
              <a:rPr lang="en-US" sz="2400" dirty="0" smtClean="0"/>
              <a:t>Most of the file contained letters from parents written in support of and praising the officer.  No discipline was recommended in the report.   </a:t>
            </a:r>
          </a:p>
          <a:p>
            <a:pPr lvl="1"/>
            <a:endParaRPr lang="en-US" sz="2400" dirty="0" smtClean="0"/>
          </a:p>
          <a:p>
            <a:pPr lvl="1"/>
            <a:r>
              <a:rPr lang="en-US" sz="2400" dirty="0" smtClean="0"/>
              <a:t>The letter of complaint questioned the propriety of the participants in the program staying overnight at the officer’s home.</a:t>
            </a:r>
          </a:p>
          <a:p>
            <a:pPr lvl="1"/>
            <a:endParaRPr lang="en-US" sz="2400" dirty="0" smtClean="0"/>
          </a:p>
          <a:p>
            <a:pPr lvl="1"/>
            <a:r>
              <a:rPr lang="en-US" sz="2400" dirty="0" smtClean="0"/>
              <a:t>The officer had not reviewed the file before he objected to the disclosure.</a:t>
            </a:r>
          </a:p>
          <a:p>
            <a:pPr lvl="1"/>
            <a:endParaRPr lang="en-US" i="1"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20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fade">
                                      <p:cBhvr>
                                        <p:cTn id="15" dur="2000"/>
                                        <p:tgtEl>
                                          <p:spTgt spid="2">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6" end="6"/>
                                            </p:txEl>
                                          </p:spTgt>
                                        </p:tgtEl>
                                        <p:attrNameLst>
                                          <p:attrName>style.visibility</p:attrName>
                                        </p:attrNameLst>
                                      </p:cBhvr>
                                      <p:to>
                                        <p:strVal val="visible"/>
                                      </p:to>
                                    </p:set>
                                    <p:animEffect transition="in" filter="fade">
                                      <p:cBhvr>
                                        <p:cTn id="20" dur="2000"/>
                                        <p:tgtEl>
                                          <p:spTgt spid="2">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fade">
                                      <p:cBhvr>
                                        <p:cTn id="25"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457200" y="1905000"/>
            <a:ext cx="8229600" cy="4525963"/>
          </a:xfrm>
          <a:prstGeom prst="rect">
            <a:avLst/>
          </a:prstGeom>
        </p:spPr>
        <p:txBody>
          <a:bodyPr vert="horz">
            <a:normAutofit/>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What right was alleged to be violated?</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§1-210(a)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…every person shall have the right to inspect such records promptly during regular office or business hours…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itle 2"/>
          <p:cNvSpPr txBox="1">
            <a:spLocks/>
          </p:cNvSpPr>
          <p:nvPr/>
        </p:nvSpPr>
        <p:spPr>
          <a:xfrm>
            <a:off x="533400" y="3810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Contested Cases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6600" dirty="0" smtClean="0"/>
          </a:p>
          <a:p>
            <a:pPr algn="ctr">
              <a:buNone/>
            </a:pPr>
            <a:r>
              <a:rPr lang="en-US" sz="6600" dirty="0" smtClean="0"/>
              <a:t>Public Records</a:t>
            </a:r>
            <a:endParaRPr lang="en-US" sz="6600" dirty="0"/>
          </a:p>
        </p:txBody>
      </p:sp>
      <p:sp>
        <p:nvSpPr>
          <p:cNvPr id="3" name="Title 2"/>
          <p:cNvSpPr>
            <a:spLocks noGrp="1"/>
          </p:cNvSpPr>
          <p:nvPr>
            <p:ph type="title"/>
          </p:nvPr>
        </p:nvSpPr>
        <p:spPr/>
        <p:txBody>
          <a:bodyPr/>
          <a:lstStyle/>
          <a:p>
            <a:endParaRPr lang="en-US" dirty="0"/>
          </a:p>
        </p:txBody>
      </p:sp>
    </p:spTree>
  </p:cSld>
  <p:clrMapOvr>
    <a:masterClrMapping/>
  </p:clrMapOvr>
  <p:transition spd="slow">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u="sng" dirty="0" smtClean="0"/>
              <a:t>Karen Perkins v. </a:t>
            </a:r>
            <a:r>
              <a:rPr lang="en-US" u="sng" dirty="0" err="1" smtClean="0"/>
              <a:t>FOIC</a:t>
            </a:r>
            <a:endParaRPr lang="en-US" u="sng" dirty="0" smtClean="0"/>
          </a:p>
          <a:p>
            <a:r>
              <a:rPr lang="en-US" dirty="0" smtClean="0"/>
              <a:t>In determining whether disclosure would constitute an invasion of personal privacy, the claimant must establish both of two elements: </a:t>
            </a:r>
          </a:p>
          <a:p>
            <a:r>
              <a:rPr lang="en-US" dirty="0" smtClean="0"/>
              <a:t>first, that the information sought does not pertain to legitimate matters of public concern, and </a:t>
            </a:r>
          </a:p>
          <a:p>
            <a:r>
              <a:rPr lang="en-US" dirty="0" smtClean="0"/>
              <a:t>second, that such information is highly offensive to a reasonable person.</a:t>
            </a:r>
          </a:p>
          <a:p>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525963"/>
          </a:xfrm>
        </p:spPr>
        <p:txBody>
          <a:bodyPr/>
          <a:lstStyle/>
          <a:p>
            <a:r>
              <a:rPr lang="en-US" dirty="0" smtClean="0"/>
              <a:t>Given the facts, could the officer meet the test for invasion of personal privacy?</a:t>
            </a:r>
          </a:p>
          <a:p>
            <a:endParaRPr lang="en-US" dirty="0" smtClean="0"/>
          </a:p>
          <a:p>
            <a:endParaRPr lang="en-US" dirty="0" smtClean="0"/>
          </a:p>
          <a:p>
            <a:r>
              <a:rPr lang="en-US" dirty="0" smtClean="0"/>
              <a:t>What do you think about the fact that he never looked at the file before he objected to its disclosure?</a:t>
            </a:r>
          </a:p>
          <a:p>
            <a:endParaRPr lang="en-US" dirty="0"/>
          </a:p>
        </p:txBody>
      </p:sp>
      <p:sp>
        <p:nvSpPr>
          <p:cNvPr id="3" name="Title 2"/>
          <p:cNvSpPr>
            <a:spLocks noGrp="1"/>
          </p:cNvSpPr>
          <p:nvPr>
            <p:ph type="title"/>
          </p:nvPr>
        </p:nvSpPr>
        <p:spPr/>
        <p:txBody>
          <a:bodyPr/>
          <a:lstStyle/>
          <a:p>
            <a:pPr algn="ctr"/>
            <a:r>
              <a:rPr lang="en-US" dirty="0" smtClean="0"/>
              <a:t>Contested Case</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410200"/>
          </a:xfrm>
        </p:spPr>
        <p:txBody>
          <a:bodyPr>
            <a:normAutofit/>
          </a:bodyPr>
          <a:lstStyle/>
          <a:p>
            <a:pPr algn="ctr">
              <a:buNone/>
            </a:pPr>
            <a:r>
              <a:rPr lang="en-US" dirty="0" smtClean="0"/>
              <a:t>Uncorroborated Allegations</a:t>
            </a:r>
          </a:p>
          <a:p>
            <a:r>
              <a:rPr lang="en-US" dirty="0" smtClean="0"/>
              <a:t>1-210(b)(3)(G) provides in relevant part that…</a:t>
            </a:r>
          </a:p>
          <a:p>
            <a:pPr lvl="1"/>
            <a:r>
              <a:rPr lang="en-US" dirty="0" smtClean="0"/>
              <a:t>Nothing in the Freedom of Information Act shall be construed to require disclosure of… Records of law enforcement agencies not otherwise available to the public </a:t>
            </a:r>
            <a:r>
              <a:rPr lang="en-US" b="1" u="sng" dirty="0" smtClean="0"/>
              <a:t>which records were compiled in connection with the detection or investigation of crime, </a:t>
            </a:r>
            <a:r>
              <a:rPr lang="en-US" dirty="0" smtClean="0"/>
              <a:t>if the disclosure of said records would not be in the public interest because it would result in the disclosure of …uncorroborated allegations subject to destruction …</a:t>
            </a: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up)">
                                      <p:cBhvr>
                                        <p:cTn id="7" dur="1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up)">
                                      <p:cBhvr>
                                        <p:cTn id="12" dur="5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sz="4400" dirty="0" smtClean="0"/>
              <a:t>Does the exemption apply?</a:t>
            </a:r>
            <a:endParaRPr lang="en-US" sz="4400"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pPr algn="ctr">
              <a:buNone/>
            </a:pPr>
            <a:r>
              <a:rPr lang="en-US" sz="4400" dirty="0" smtClean="0"/>
              <a:t>	Any questions?</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Q&amp;A</a:t>
            </a:r>
            <a:endParaRPr lang="en-US" dirty="0"/>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8000" dirty="0" smtClean="0"/>
          </a:p>
          <a:p>
            <a:pPr algn="ctr">
              <a:buNone/>
            </a:pPr>
            <a:r>
              <a:rPr lang="en-US" sz="8000" dirty="0" smtClean="0"/>
              <a:t>Practice Skit</a:t>
            </a:r>
            <a:endParaRPr lang="en-US" sz="8000" dirty="0"/>
          </a:p>
        </p:txBody>
      </p:sp>
      <p:sp>
        <p:nvSpPr>
          <p:cNvPr id="3" name="Title 2"/>
          <p:cNvSpPr>
            <a:spLocks noGrp="1"/>
          </p:cNvSpPr>
          <p:nvPr>
            <p:ph type="title"/>
          </p:nvPr>
        </p:nvSpPr>
        <p:spPr/>
        <p:txBody>
          <a:bodyPr/>
          <a:lstStyle/>
          <a:p>
            <a:pPr algn="ctr"/>
            <a:endParaRPr lang="en-US" dirty="0"/>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525963"/>
          </a:xfrm>
        </p:spPr>
        <p:txBody>
          <a:bodyPr>
            <a:normAutofit/>
          </a:bodyPr>
          <a:lstStyle/>
          <a:p>
            <a:pPr algn="ctr">
              <a:buNone/>
            </a:pPr>
            <a:endParaRPr lang="en-US" sz="6600" dirty="0" smtClean="0"/>
          </a:p>
          <a:p>
            <a:pPr algn="ctr">
              <a:buNone/>
            </a:pPr>
            <a:r>
              <a:rPr lang="en-US" sz="6600" dirty="0" smtClean="0"/>
              <a:t>Public Meetings</a:t>
            </a:r>
            <a:endParaRPr lang="en-US" sz="6600" dirty="0"/>
          </a:p>
        </p:txBody>
      </p:sp>
      <p:sp>
        <p:nvSpPr>
          <p:cNvPr id="3" name="Title 2"/>
          <p:cNvSpPr>
            <a:spLocks noGrp="1"/>
          </p:cNvSpPr>
          <p:nvPr>
            <p:ph type="title"/>
          </p:nvPr>
        </p:nvSpPr>
        <p:spPr/>
        <p:txBody>
          <a:bodyPr/>
          <a:lstStyle/>
          <a:p>
            <a:endParaRPr lang="en-US"/>
          </a:p>
        </p:txBody>
      </p:sp>
    </p:spTree>
  </p:cSld>
  <p:clrMapOvr>
    <a:masterClrMapping/>
  </p:clrMapOvr>
  <p:transition spd="slow">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smtClean="0"/>
              <a:t>Definition of  Public Meeting</a:t>
            </a:r>
          </a:p>
          <a:p>
            <a:r>
              <a:rPr lang="en-US" sz="2400" dirty="0" smtClean="0"/>
              <a:t>Any hearing of a public agency</a:t>
            </a:r>
          </a:p>
          <a:p>
            <a:r>
              <a:rPr lang="en-US" sz="2400" dirty="0" smtClean="0"/>
              <a:t>Other proceedings of a public agency</a:t>
            </a:r>
          </a:p>
          <a:p>
            <a:r>
              <a:rPr lang="en-US" sz="2400" dirty="0" smtClean="0"/>
              <a:t>Any convening or assembly of a </a:t>
            </a:r>
            <a:r>
              <a:rPr lang="en-US" sz="2400" i="1" dirty="0" smtClean="0"/>
              <a:t>quorum</a:t>
            </a:r>
            <a:r>
              <a:rPr lang="en-US" sz="2400" dirty="0" smtClean="0"/>
              <a:t> of a multimember public agency and</a:t>
            </a:r>
          </a:p>
          <a:p>
            <a:r>
              <a:rPr lang="en-US" sz="2400" dirty="0" smtClean="0"/>
              <a:t>Any communication by or to a quorum of a </a:t>
            </a:r>
            <a:r>
              <a:rPr lang="en-US" sz="2400" i="1" dirty="0" smtClean="0"/>
              <a:t>multimember</a:t>
            </a:r>
            <a:r>
              <a:rPr lang="en-US" sz="2400" dirty="0" smtClean="0"/>
              <a:t> public agency, whether in person or by means of electronic equipment, to discuss or act upon a matter over which the public agency has supervision, control, jurisdiction or advisory power</a:t>
            </a:r>
          </a:p>
          <a:p>
            <a:endParaRPr lang="en-US" dirty="0"/>
          </a:p>
        </p:txBody>
      </p:sp>
      <p:sp>
        <p:nvSpPr>
          <p:cNvPr id="3" name="Title 2"/>
          <p:cNvSpPr>
            <a:spLocks noGrp="1"/>
          </p:cNvSpPr>
          <p:nvPr>
            <p:ph type="title"/>
          </p:nvPr>
        </p:nvSpPr>
        <p:spPr/>
        <p:txBody>
          <a:bodyPr/>
          <a:lstStyle/>
          <a:p>
            <a:pPr algn="ctr"/>
            <a:r>
              <a:rPr lang="en-US" dirty="0" smtClean="0"/>
              <a:t>Public Meetings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smtClean="0"/>
              <a:t>Non-meeting Meetings</a:t>
            </a:r>
          </a:p>
          <a:p>
            <a:pPr>
              <a:buNone/>
            </a:pPr>
            <a:r>
              <a:rPr lang="en-US" sz="2400" dirty="0" smtClean="0">
                <a:cs typeface="Times New Roman" charset="0"/>
              </a:rPr>
              <a:t>Exclusions to the open meetings requirements of the </a:t>
            </a:r>
            <a:r>
              <a:rPr lang="en-US" sz="2400" dirty="0" err="1" smtClean="0">
                <a:cs typeface="Times New Roman" charset="0"/>
              </a:rPr>
              <a:t>FOI</a:t>
            </a:r>
            <a:r>
              <a:rPr lang="en-US" sz="2400" dirty="0" smtClean="0">
                <a:cs typeface="Times New Roman" charset="0"/>
              </a:rPr>
              <a:t> Act are generally found in </a:t>
            </a:r>
            <a:r>
              <a:rPr lang="en-US" sz="2400" dirty="0" err="1" smtClean="0">
                <a:cs typeface="Times New Roman" charset="0"/>
              </a:rPr>
              <a:t>C.G.S.</a:t>
            </a:r>
            <a:r>
              <a:rPr lang="en-US" sz="2400" dirty="0" smtClean="0">
                <a:cs typeface="Times New Roman" charset="0"/>
              </a:rPr>
              <a:t> sec. 1-200(2), they include:</a:t>
            </a:r>
          </a:p>
          <a:p>
            <a:pPr>
              <a:buNone/>
            </a:pPr>
            <a:r>
              <a:rPr lang="en-US" sz="2400" dirty="0" smtClean="0"/>
              <a:t>		- chance or social gatherings;</a:t>
            </a:r>
          </a:p>
          <a:p>
            <a:pPr>
              <a:buNone/>
            </a:pPr>
            <a:r>
              <a:rPr lang="en-US" sz="2400" dirty="0" smtClean="0">
                <a:cs typeface="Times New Roman" charset="0"/>
              </a:rPr>
              <a:t>		- collective bargaining strategy and negotiations;</a:t>
            </a:r>
          </a:p>
          <a:p>
            <a:pPr>
              <a:buNone/>
            </a:pPr>
            <a:r>
              <a:rPr lang="en-US" sz="2400" dirty="0" smtClean="0">
                <a:cs typeface="Times New Roman" charset="0"/>
              </a:rPr>
              <a:t>		- caucuses; and</a:t>
            </a:r>
          </a:p>
          <a:p>
            <a:pPr>
              <a:buNone/>
            </a:pPr>
            <a:r>
              <a:rPr lang="en-US" sz="2400" dirty="0" smtClean="0">
                <a:cs typeface="Times New Roman" charset="0"/>
              </a:rPr>
              <a:t>		- communications limited to notice of meetings or agendas</a:t>
            </a:r>
          </a:p>
          <a:p>
            <a:endParaRPr lang="en-US" dirty="0"/>
          </a:p>
        </p:txBody>
      </p:sp>
      <p:sp>
        <p:nvSpPr>
          <p:cNvPr id="3" name="Title 2"/>
          <p:cNvSpPr>
            <a:spLocks noGrp="1"/>
          </p:cNvSpPr>
          <p:nvPr>
            <p:ph type="title"/>
          </p:nvPr>
        </p:nvSpPr>
        <p:spPr/>
        <p:txBody>
          <a:bodyPr>
            <a:normAutofit/>
          </a:bodyPr>
          <a:lstStyle/>
          <a:p>
            <a:pPr algn="ctr"/>
            <a:r>
              <a:rPr lang="en-US" dirty="0" smtClean="0"/>
              <a:t>Public Meetings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up)">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additive="base">
                                        <p:cTn id="12"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 calcmode="lin" valueType="num">
                                      <p:cBhvr additive="base">
                                        <p:cTn id="18"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 calcmode="lin" valueType="num">
                                      <p:cBhvr additive="base">
                                        <p:cTn id="24"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 calcmode="lin" valueType="num">
                                      <p:cBhvr additive="base">
                                        <p:cTn id="30"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dirty="0" smtClean="0"/>
              <a:t>1-225(a)</a:t>
            </a:r>
          </a:p>
          <a:p>
            <a:pPr algn="ctr">
              <a:buNone/>
            </a:pPr>
            <a:endParaRPr lang="en-US" dirty="0" smtClean="0"/>
          </a:p>
          <a:p>
            <a:pPr>
              <a:buNone/>
            </a:pPr>
            <a:r>
              <a:rPr lang="en-US" sz="2400" dirty="0" smtClean="0">
                <a:cs typeface="Times New Roman" charset="0"/>
              </a:rPr>
              <a:t>The meetings of all public agencies, except executive sessions as defined in </a:t>
            </a:r>
            <a:r>
              <a:rPr lang="en-US" sz="2400" dirty="0" err="1" smtClean="0">
                <a:cs typeface="Times New Roman" charset="0"/>
              </a:rPr>
              <a:t>C.G.S.</a:t>
            </a:r>
            <a:r>
              <a:rPr lang="en-US" sz="2400" dirty="0" smtClean="0">
                <a:cs typeface="Times New Roman" charset="0"/>
              </a:rPr>
              <a:t> </a:t>
            </a:r>
            <a:r>
              <a:rPr lang="en-US" sz="2400" dirty="0" smtClean="0"/>
              <a:t>§</a:t>
            </a:r>
            <a:r>
              <a:rPr lang="en-US" sz="2400" dirty="0" smtClean="0">
                <a:cs typeface="Times New Roman" charset="0"/>
              </a:rPr>
              <a:t>1-200(6) shall be </a:t>
            </a:r>
            <a:r>
              <a:rPr lang="en-US" sz="2400" i="1" dirty="0" smtClean="0">
                <a:cs typeface="Times New Roman" charset="0"/>
              </a:rPr>
              <a:t>open</a:t>
            </a:r>
            <a:r>
              <a:rPr lang="en-US" sz="2400" dirty="0" smtClean="0">
                <a:cs typeface="Times New Roman" charset="0"/>
              </a:rPr>
              <a:t> to the public</a:t>
            </a:r>
            <a:endParaRPr lang="en-US" dirty="0" smtClean="0"/>
          </a:p>
        </p:txBody>
      </p:sp>
      <p:sp>
        <p:nvSpPr>
          <p:cNvPr id="3" name="Title 2"/>
          <p:cNvSpPr>
            <a:spLocks noGrp="1"/>
          </p:cNvSpPr>
          <p:nvPr>
            <p:ph type="title"/>
          </p:nvPr>
        </p:nvSpPr>
        <p:spPr/>
        <p:txBody>
          <a:bodyPr/>
          <a:lstStyle/>
          <a:p>
            <a:pPr algn="ctr"/>
            <a:r>
              <a:rPr lang="en-US" dirty="0" smtClean="0"/>
              <a:t>Public Meetings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cs typeface="Times New Roman" charset="0"/>
              </a:rPr>
              <a:t>Any recorded data or information relating to the conduct of the public's business </a:t>
            </a:r>
          </a:p>
          <a:p>
            <a:r>
              <a:rPr lang="en-US" sz="2800" dirty="0" smtClean="0">
                <a:cs typeface="Times New Roman" charset="0"/>
              </a:rPr>
              <a:t>Prepared, owned, used, received or retained by a public agency, or to which a public agency is entitled to receive a copy by law or contract under section 1-218</a:t>
            </a:r>
          </a:p>
          <a:p>
            <a:r>
              <a:rPr lang="en-US" sz="2800" dirty="0" smtClean="0">
                <a:cs typeface="Times New Roman" charset="0"/>
              </a:rPr>
              <a:t>Whether such data or information be handwritten, typed, tape-recorded, printed, </a:t>
            </a:r>
            <a:r>
              <a:rPr lang="en-US" sz="2800" dirty="0" err="1" smtClean="0">
                <a:cs typeface="Times New Roman" charset="0"/>
              </a:rPr>
              <a:t>photostated</a:t>
            </a:r>
            <a:r>
              <a:rPr lang="en-US" sz="2800" dirty="0" smtClean="0">
                <a:cs typeface="Times New Roman" charset="0"/>
              </a:rPr>
              <a:t>, photographed or recorded by any other method. </a:t>
            </a:r>
          </a:p>
          <a:p>
            <a:endParaRPr lang="en-US" sz="2800" dirty="0" smtClean="0">
              <a:cs typeface="Times New Roman" charset="0"/>
            </a:endParaRPr>
          </a:p>
          <a:p>
            <a:endParaRPr lang="en-US" sz="2800" dirty="0" smtClean="0">
              <a:cs typeface="Times New Roman" charset="0"/>
            </a:endParaRPr>
          </a:p>
        </p:txBody>
      </p:sp>
      <p:sp>
        <p:nvSpPr>
          <p:cNvPr id="3" name="Title 2"/>
          <p:cNvSpPr>
            <a:spLocks noGrp="1"/>
          </p:cNvSpPr>
          <p:nvPr>
            <p:ph type="title"/>
          </p:nvPr>
        </p:nvSpPr>
        <p:spPr/>
        <p:txBody>
          <a:bodyPr/>
          <a:lstStyle/>
          <a:p>
            <a:pPr algn="ctr"/>
            <a:r>
              <a:rPr lang="en-US" dirty="0" smtClean="0"/>
              <a:t>Section 1-200(5)</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lgn="ctr">
              <a:spcBef>
                <a:spcPct val="20000"/>
              </a:spcBef>
              <a:buNone/>
              <a:defRPr/>
            </a:pPr>
            <a:r>
              <a:rPr lang="en-US" sz="2800" b="1" dirty="0" smtClean="0"/>
              <a:t>EXECUTIVE SESSION</a:t>
            </a:r>
            <a:endParaRPr lang="en-US" sz="2400" dirty="0" smtClean="0"/>
          </a:p>
          <a:p>
            <a:pPr marL="342900" indent="-342900">
              <a:spcBef>
                <a:spcPct val="20000"/>
              </a:spcBef>
              <a:buNone/>
              <a:defRPr/>
            </a:pPr>
            <a:r>
              <a:rPr lang="en-US" sz="1800" dirty="0" smtClean="0"/>
              <a:t>	</a:t>
            </a:r>
          </a:p>
          <a:p>
            <a:pPr marL="342900" indent="-342900">
              <a:spcBef>
                <a:spcPct val="20000"/>
              </a:spcBef>
              <a:buNone/>
              <a:defRPr/>
            </a:pPr>
            <a:r>
              <a:rPr lang="en-US" sz="1800" dirty="0" smtClean="0"/>
              <a:t>     </a:t>
            </a:r>
            <a:r>
              <a:rPr lang="en-US" sz="2800" dirty="0" smtClean="0"/>
              <a:t>Only agency members may attend, except for persons invited to testify or give opinion (attendance limited to time persons are providing testimony or opinion).  The agency must vote, by at least 2/</a:t>
            </a:r>
            <a:r>
              <a:rPr lang="en-US" sz="2800" dirty="0" err="1" smtClean="0"/>
              <a:t>3rds</a:t>
            </a:r>
            <a:r>
              <a:rPr lang="en-US" sz="2800" dirty="0" smtClean="0"/>
              <a:t> of those present and voting, to convene in executive session in public, and must state the purpose.</a:t>
            </a:r>
            <a:endParaRPr lang="en-US" dirty="0"/>
          </a:p>
        </p:txBody>
      </p:sp>
      <p:sp>
        <p:nvSpPr>
          <p:cNvPr id="3" name="Title 2"/>
          <p:cNvSpPr>
            <a:spLocks noGrp="1"/>
          </p:cNvSpPr>
          <p:nvPr>
            <p:ph type="title"/>
          </p:nvPr>
        </p:nvSpPr>
        <p:spPr/>
        <p:txBody>
          <a:bodyPr/>
          <a:lstStyle/>
          <a:p>
            <a:pPr algn="ctr"/>
            <a:r>
              <a:rPr lang="en-US" dirty="0" smtClean="0"/>
              <a:t>Public Meetings</a:t>
            </a:r>
            <a:endParaRPr lang="en-US" dirty="0"/>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lgn="ctr">
              <a:spcBef>
                <a:spcPct val="20000"/>
              </a:spcBef>
              <a:buNone/>
              <a:defRPr/>
            </a:pPr>
            <a:r>
              <a:rPr lang="en-US" sz="2400" b="1" dirty="0" smtClean="0"/>
              <a:t>EXECUTIVE SESSION</a:t>
            </a:r>
            <a:endParaRPr lang="en-US" sz="2400" dirty="0" smtClean="0"/>
          </a:p>
          <a:p>
            <a:pPr marL="598932" lvl="1" indent="-342900">
              <a:spcBef>
                <a:spcPct val="20000"/>
              </a:spcBef>
              <a:defRPr/>
            </a:pPr>
            <a:r>
              <a:rPr lang="en-US" sz="2000" dirty="0" smtClean="0"/>
              <a:t>Permitted executive session purposes are</a:t>
            </a:r>
            <a:r>
              <a:rPr lang="en-US" sz="2400" dirty="0" smtClean="0"/>
              <a:t>:</a:t>
            </a:r>
          </a:p>
          <a:p>
            <a:pPr marL="598932" lvl="1" indent="-342900">
              <a:spcBef>
                <a:spcPct val="20000"/>
              </a:spcBef>
              <a:defRPr/>
            </a:pPr>
            <a:r>
              <a:rPr lang="en-US" sz="1800" dirty="0" smtClean="0"/>
              <a:t>1) discussion of appointment, performance, evaluations, health, &amp; dismissals of an employee (the employee must be notified and can require a public meeting);</a:t>
            </a:r>
          </a:p>
          <a:p>
            <a:pPr marL="598932" lvl="1" indent="-342900">
              <a:spcBef>
                <a:spcPct val="20000"/>
              </a:spcBef>
              <a:defRPr/>
            </a:pPr>
            <a:r>
              <a:rPr lang="en-US" sz="1800" dirty="0" smtClean="0"/>
              <a:t>2) strategy &amp; negotiations with respect to pending claims and litigation; </a:t>
            </a:r>
            <a:endParaRPr lang="en-US" sz="1800" dirty="0" smtClean="0">
              <a:effectLst>
                <a:outerShdw blurRad="38100" dist="38100" dir="2700000" algn="tl">
                  <a:srgbClr val="000000"/>
                </a:outerShdw>
              </a:effectLst>
            </a:endParaRPr>
          </a:p>
          <a:p>
            <a:pPr marL="598932" lvl="1" indent="-342900">
              <a:spcBef>
                <a:spcPct val="20000"/>
              </a:spcBef>
              <a:defRPr/>
            </a:pPr>
            <a:r>
              <a:rPr lang="en-US" sz="1800" dirty="0" smtClean="0"/>
              <a:t>3) security matters;  </a:t>
            </a:r>
            <a:endParaRPr lang="en-US" sz="1800" dirty="0" smtClean="0">
              <a:effectLst>
                <a:outerShdw blurRad="38100" dist="38100" dir="2700000" algn="tl">
                  <a:srgbClr val="000000"/>
                </a:outerShdw>
              </a:effectLst>
            </a:endParaRPr>
          </a:p>
          <a:p>
            <a:pPr marL="598932" lvl="1" indent="-342900">
              <a:spcBef>
                <a:spcPct val="20000"/>
              </a:spcBef>
              <a:defRPr/>
            </a:pPr>
            <a:r>
              <a:rPr lang="en-US" sz="1800" dirty="0" smtClean="0"/>
              <a:t>4) real estate acquisition by a political subdivision (if openness is likely to increase the price);  and</a:t>
            </a:r>
          </a:p>
          <a:p>
            <a:pPr marL="598932" lvl="1" indent="-342900">
              <a:spcBef>
                <a:spcPct val="20000"/>
              </a:spcBef>
              <a:defRPr/>
            </a:pPr>
            <a:r>
              <a:rPr lang="en-US" sz="1800" dirty="0" smtClean="0"/>
              <a:t>5) discussions that would disclose records that are exempt from disclosure.</a:t>
            </a:r>
          </a:p>
          <a:p>
            <a:pPr marL="598932" lvl="1" indent="-342900">
              <a:spcBef>
                <a:spcPct val="20000"/>
              </a:spcBef>
              <a:defRPr/>
            </a:pPr>
            <a:endParaRPr lang="en-US" sz="1800" dirty="0" smtClean="0">
              <a:effectLst>
                <a:outerShdw blurRad="38100" dist="38100" dir="2700000" algn="tl">
                  <a:srgbClr val="000000"/>
                </a:outerShdw>
              </a:effectLst>
            </a:endParaRPr>
          </a:p>
          <a:p>
            <a:pPr marL="598932" lvl="1" indent="-342900">
              <a:spcBef>
                <a:spcPct val="20000"/>
              </a:spcBef>
              <a:defRPr/>
            </a:pPr>
            <a:endParaRPr lang="en-US" sz="1800" dirty="0"/>
          </a:p>
        </p:txBody>
      </p:sp>
      <p:sp>
        <p:nvSpPr>
          <p:cNvPr id="3" name="Title 2"/>
          <p:cNvSpPr>
            <a:spLocks noGrp="1"/>
          </p:cNvSpPr>
          <p:nvPr>
            <p:ph type="title"/>
          </p:nvPr>
        </p:nvSpPr>
        <p:spPr/>
        <p:txBody>
          <a:bodyPr/>
          <a:lstStyle/>
          <a:p>
            <a:pPr algn="ctr"/>
            <a:r>
              <a:rPr lang="en-US" dirty="0" smtClean="0"/>
              <a:t>Public Meetings</a:t>
            </a:r>
            <a:endParaRPr lang="en-US" dirty="0"/>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ctr">
              <a:buClr>
                <a:srgbClr val="FFCC66"/>
              </a:buClr>
              <a:buSzPct val="150000"/>
              <a:buNone/>
              <a:defRPr/>
            </a:pPr>
            <a:r>
              <a:rPr lang="en-US" dirty="0" smtClean="0"/>
              <a:t>The </a:t>
            </a:r>
            <a:r>
              <a:rPr lang="en-US" dirty="0" err="1" smtClean="0"/>
              <a:t>FOI</a:t>
            </a:r>
            <a:r>
              <a:rPr lang="en-US" dirty="0" smtClean="0"/>
              <a:t> Act Recognizes</a:t>
            </a:r>
          </a:p>
          <a:p>
            <a:pPr lvl="0" algn="ctr">
              <a:buClr>
                <a:srgbClr val="FFCC66"/>
              </a:buClr>
              <a:buSzPct val="150000"/>
              <a:buNone/>
              <a:defRPr/>
            </a:pPr>
            <a:r>
              <a:rPr lang="en-US" dirty="0" smtClean="0"/>
              <a:t>3 Types of Meetings</a:t>
            </a:r>
          </a:p>
          <a:p>
            <a:pPr lvl="0">
              <a:buClr>
                <a:srgbClr val="FFCC66"/>
              </a:buClr>
              <a:buSzPct val="150000"/>
              <a:defRPr/>
            </a:pPr>
            <a:r>
              <a:rPr lang="en-US" dirty="0" smtClean="0"/>
              <a:t>Regular.</a:t>
            </a:r>
          </a:p>
          <a:p>
            <a:pPr lvl="0">
              <a:buClr>
                <a:srgbClr val="FFCC66"/>
              </a:buClr>
              <a:buSzPct val="150000"/>
              <a:defRPr/>
            </a:pPr>
            <a:r>
              <a:rPr lang="en-US" dirty="0" smtClean="0"/>
              <a:t>Special.</a:t>
            </a:r>
          </a:p>
          <a:p>
            <a:pPr lvl="0">
              <a:buClr>
                <a:srgbClr val="FFCC66"/>
              </a:buClr>
              <a:buSzPct val="150000"/>
              <a:defRPr/>
            </a:pPr>
            <a:r>
              <a:rPr lang="en-US" dirty="0" smtClean="0"/>
              <a:t>Emergency (or emergency special).</a:t>
            </a:r>
          </a:p>
          <a:p>
            <a:pPr lvl="0">
              <a:buClr>
                <a:srgbClr val="FFCC66"/>
              </a:buClr>
              <a:buSzPct val="150000"/>
              <a:buNone/>
              <a:defRPr/>
            </a:pPr>
            <a:endParaRPr lang="en-US" dirty="0" smtClean="0"/>
          </a:p>
          <a:p>
            <a:pPr lvl="1">
              <a:buClr>
                <a:srgbClr val="FFCC66"/>
              </a:buClr>
              <a:buSzPct val="150000"/>
              <a:buNone/>
              <a:defRPr/>
            </a:pPr>
            <a:r>
              <a:rPr lang="en-US" sz="2400" dirty="0" smtClean="0"/>
              <a:t>(Conn. Gen. Stat. sec. 1-225(b) and (c))</a:t>
            </a:r>
          </a:p>
          <a:p>
            <a:pPr lvl="0" algn="ctr">
              <a:buClr>
                <a:srgbClr val="FFCC66"/>
              </a:buClr>
              <a:buSzPct val="150000"/>
              <a:buNone/>
              <a:defRPr/>
            </a:pPr>
            <a:endParaRPr lang="en-US" dirty="0" smtClean="0"/>
          </a:p>
        </p:txBody>
      </p:sp>
      <p:sp>
        <p:nvSpPr>
          <p:cNvPr id="3" name="Title 2"/>
          <p:cNvSpPr>
            <a:spLocks noGrp="1"/>
          </p:cNvSpPr>
          <p:nvPr>
            <p:ph type="title"/>
          </p:nvPr>
        </p:nvSpPr>
        <p:spPr/>
        <p:txBody>
          <a:bodyPr/>
          <a:lstStyle/>
          <a:p>
            <a:pPr algn="ctr"/>
            <a:r>
              <a:rPr lang="en-US" dirty="0" smtClean="0"/>
              <a:t>Public Meetings</a:t>
            </a:r>
            <a:endParaRPr lang="en-US" dirty="0"/>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algn="ctr" eaLnBrk="1" hangingPunct="1">
              <a:buClr>
                <a:srgbClr val="FFCC66"/>
              </a:buClr>
              <a:buSzPct val="150000"/>
              <a:defRPr/>
            </a:pPr>
            <a:endParaRPr lang="en-US" dirty="0" smtClean="0">
              <a:effectLst>
                <a:outerShdw blurRad="38100" dist="38100" dir="2700000" algn="tl">
                  <a:srgbClr val="000000"/>
                </a:outerShdw>
              </a:effectLst>
              <a:latin typeface="Arial" charset="0"/>
            </a:endParaRPr>
          </a:p>
        </p:txBody>
      </p:sp>
      <p:sp>
        <p:nvSpPr>
          <p:cNvPr id="43014" name="Rectangle 3"/>
          <p:cNvSpPr>
            <a:spLocks noGrp="1" noChangeArrowheads="1"/>
          </p:cNvSpPr>
          <p:nvPr>
            <p:ph type="body" idx="2"/>
          </p:nvPr>
        </p:nvSpPr>
        <p:spPr>
          <a:xfrm>
            <a:off x="228600" y="5791200"/>
            <a:ext cx="8229600" cy="914400"/>
          </a:xfrm>
        </p:spPr>
        <p:txBody>
          <a:bodyPr lIns="0" tIns="0" rIns="0" bIns="0">
            <a:normAutofit lnSpcReduction="10000"/>
          </a:bodyPr>
          <a:lstStyle/>
          <a:p>
            <a:pPr algn="l" eaLnBrk="1" hangingPunct="1">
              <a:lnSpc>
                <a:spcPct val="90000"/>
              </a:lnSpc>
              <a:buClr>
                <a:srgbClr val="FFCC66"/>
              </a:buClr>
              <a:buSzPct val="150000"/>
              <a:buFontTx/>
              <a:buNone/>
            </a:pPr>
            <a:r>
              <a:rPr lang="en-US" sz="1200" dirty="0" smtClean="0"/>
              <a:t>* Available with </a:t>
            </a:r>
            <a:r>
              <a:rPr lang="en-US" sz="1200" dirty="0" err="1" smtClean="0"/>
              <a:t>Sec’y</a:t>
            </a:r>
            <a:r>
              <a:rPr lang="en-US" sz="1200" dirty="0" smtClean="0"/>
              <a:t> Of State (state) or Town Clerk </a:t>
            </a:r>
            <a:r>
              <a:rPr lang="en-US" sz="1200" u="sng" dirty="0" smtClean="0"/>
              <a:t>and</a:t>
            </a:r>
            <a:r>
              <a:rPr lang="en-US" sz="1200" dirty="0" smtClean="0"/>
              <a:t> in place of business. Also, must be posted on agency website.</a:t>
            </a:r>
          </a:p>
          <a:p>
            <a:pPr algn="l" eaLnBrk="1" hangingPunct="1">
              <a:lnSpc>
                <a:spcPct val="90000"/>
              </a:lnSpc>
              <a:buClr>
                <a:srgbClr val="FFCC66"/>
              </a:buClr>
              <a:buSzPct val="150000"/>
              <a:buFontTx/>
              <a:buNone/>
            </a:pPr>
            <a:r>
              <a:rPr lang="en-US" sz="1200" dirty="0" smtClean="0"/>
              <a:t>** Available with </a:t>
            </a:r>
            <a:r>
              <a:rPr lang="en-US" sz="1200" dirty="0" err="1" smtClean="0"/>
              <a:t>Sec’y</a:t>
            </a:r>
            <a:r>
              <a:rPr lang="en-US" sz="1200" dirty="0" smtClean="0"/>
              <a:t> Of State (state) or Town Clerk </a:t>
            </a:r>
            <a:r>
              <a:rPr lang="en-US" sz="1200" u="sng" dirty="0" smtClean="0"/>
              <a:t>and</a:t>
            </a:r>
            <a:r>
              <a:rPr lang="en-US" sz="1200" dirty="0" smtClean="0"/>
              <a:t> in place of business. Also, must be posted on websites for state agencies only.</a:t>
            </a:r>
          </a:p>
          <a:p>
            <a:pPr algn="l" eaLnBrk="1" hangingPunct="1">
              <a:lnSpc>
                <a:spcPct val="90000"/>
              </a:lnSpc>
              <a:buClr>
                <a:srgbClr val="FFCC66"/>
              </a:buClr>
              <a:buSzPct val="150000"/>
              <a:buFontTx/>
              <a:buNone/>
            </a:pPr>
            <a:r>
              <a:rPr lang="en-US" sz="1200" dirty="0" smtClean="0"/>
              <a:t>***Must be posted on agency website for state agencies only.</a:t>
            </a:r>
          </a:p>
        </p:txBody>
      </p:sp>
      <p:sp>
        <p:nvSpPr>
          <p:cNvPr id="8" name="Content Placeholder 7"/>
          <p:cNvSpPr>
            <a:spLocks noGrp="1"/>
          </p:cNvSpPr>
          <p:nvPr>
            <p:ph sz="half" idx="1"/>
          </p:nvPr>
        </p:nvSpPr>
        <p:spPr/>
        <p:txBody>
          <a:bodyPr/>
          <a:lstStyle/>
          <a:p>
            <a:pPr algn="ctr">
              <a:buNone/>
            </a:pPr>
            <a:r>
              <a:rPr lang="en-US" dirty="0" smtClean="0"/>
              <a:t>NOTICE OF MEETINGS</a:t>
            </a:r>
            <a:endParaRPr lang="en-US" dirty="0"/>
          </a:p>
        </p:txBody>
      </p:sp>
      <p:sp>
        <p:nvSpPr>
          <p:cNvPr id="43010" name="Date Placeholder 3"/>
          <p:cNvSpPr>
            <a:spLocks noGrp="1"/>
          </p:cNvSpPr>
          <p:nvPr>
            <p:ph type="dt" sz="half" idx="10"/>
          </p:nvPr>
        </p:nvSpPr>
        <p:spPr>
          <a:noFill/>
        </p:spPr>
        <p:txBody>
          <a:bodyPr/>
          <a:lstStyle/>
          <a:p>
            <a:fld id="{97EB1D92-93E8-4C35-93DE-C2B828B7AB2E}" type="datetime1">
              <a:rPr lang="en-US" smtClean="0"/>
              <a:pPr/>
              <a:t>5/24/2012</a:t>
            </a:fld>
            <a:endParaRPr lang="en-US" smtClean="0"/>
          </a:p>
        </p:txBody>
      </p:sp>
      <p:sp>
        <p:nvSpPr>
          <p:cNvPr id="43012" name="Slide Number Placeholder 5"/>
          <p:cNvSpPr>
            <a:spLocks noGrp="1"/>
          </p:cNvSpPr>
          <p:nvPr>
            <p:ph type="sldNum" sz="quarter" idx="12"/>
          </p:nvPr>
        </p:nvSpPr>
        <p:spPr>
          <a:noFill/>
        </p:spPr>
        <p:txBody>
          <a:bodyPr/>
          <a:lstStyle/>
          <a:p>
            <a:fld id="{466B943C-3997-43BB-B6BE-AE885E6FD231}" type="slidenum">
              <a:rPr lang="en-US" smtClean="0"/>
              <a:pPr/>
              <a:t>43</a:t>
            </a:fld>
            <a:endParaRPr lang="en-US" smtClean="0"/>
          </a:p>
        </p:txBody>
      </p:sp>
      <p:graphicFrame>
        <p:nvGraphicFramePr>
          <p:cNvPr id="186533" name="Group 165"/>
          <p:cNvGraphicFramePr>
            <a:graphicFrameLocks noGrp="1"/>
          </p:cNvGraphicFramePr>
          <p:nvPr/>
        </p:nvGraphicFramePr>
        <p:xfrm>
          <a:off x="0" y="762000"/>
          <a:ext cx="8686800" cy="4901184"/>
        </p:xfrm>
        <a:graphic>
          <a:graphicData uri="http://schemas.openxmlformats.org/drawingml/2006/table">
            <a:tbl>
              <a:tblPr/>
              <a:tblGrid>
                <a:gridCol w="1325563"/>
                <a:gridCol w="1349375"/>
                <a:gridCol w="1338262"/>
                <a:gridCol w="1336675"/>
                <a:gridCol w="1736725"/>
                <a:gridCol w="1600200"/>
              </a:tblGrid>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Times New Roman" charset="0"/>
                        </a:rPr>
                        <a:t>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Notice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Agenda/</a:t>
                      </a:r>
                      <a:b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b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Notice Contents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Adding to Agenda/ Notice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Filing Record of Votes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Filing Minutes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Regular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File yearly schedule with Sec’y Of State (state) or Town Clerk (municipal) by Jan. 31</a:t>
                      </a:r>
                      <a:r>
                        <a:rPr kumimoji="0" lang="en-US" sz="1400" b="0" i="0" u="none" strike="noStrike" cap="none" normalizeH="0" baseline="30000" smtClean="0">
                          <a:ln>
                            <a:noFill/>
                          </a:ln>
                          <a:solidFill>
                            <a:schemeClr val="tx1"/>
                          </a:solidFill>
                          <a:effectLst/>
                          <a:latin typeface="Times New Roman" charset="0"/>
                        </a:rPr>
                        <a:t>st</a:t>
                      </a:r>
                      <a:r>
                        <a:rPr kumimoji="0" lang="en-US" sz="1400" b="0" i="0" u="none" strike="noStrike" cap="none" normalizeH="0" baseline="0" smtClean="0">
                          <a:ln>
                            <a:noFill/>
                          </a:ln>
                          <a:solidFill>
                            <a:schemeClr val="tx1"/>
                          </a:solidFill>
                          <a:effectLst/>
                          <a:latin typeface="Times New Roman"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Agenda available at least 24hrs. before meeting.**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Agenda items may be added by 2/3 vote of those members present and voting.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Within 48 hrs. after meeting (if  minutes not available within 48 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Within 7 calendar days after meeting.***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Times New Roman" charset="0"/>
                        </a:rPr>
                        <a:t>Special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At least 24 hrs. before meeting, file at Sec’y Of State (state) or Town Clerk (municipal).*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At least 24 hrs. before meeting. Time, place and business must be included in notice.*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Not permitted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Within 48 hrs. after meeting (if  minutes not available within 48 hours).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Within 7 business days after meeting.***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Times New Roman" charset="0"/>
                        </a:rPr>
                        <a:t>Emergency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charset="0"/>
                        </a:rPr>
                        <a:t>None required if emergency is justified.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charset="0"/>
                        </a:rPr>
                        <a:t>None required if emergency is justified.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charset="0"/>
                        </a:rPr>
                        <a:t>Only emergency matters may be considered.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charset="0"/>
                        </a:rPr>
                        <a:t>Within 48 hrs. after meeting (if minutes not available within 48 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charset="0"/>
                        </a:rPr>
                        <a:t>Within 72 hrs. after meeting. Must state reason for emergency.***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heck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smtClean="0"/>
              <a:t>Contested Cases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ransition spd="slow">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sz="2750" dirty="0" smtClean="0"/>
              <a:t>Rick Guinness and the New Britain Herald</a:t>
            </a:r>
          </a:p>
          <a:p>
            <a:pPr algn="ctr">
              <a:buNone/>
            </a:pPr>
            <a:r>
              <a:rPr lang="en-US" sz="2750" dirty="0" smtClean="0"/>
              <a:t>v. </a:t>
            </a:r>
          </a:p>
          <a:p>
            <a:pPr algn="ctr">
              <a:buNone/>
            </a:pPr>
            <a:r>
              <a:rPr lang="en-US" sz="2750" dirty="0" smtClean="0"/>
              <a:t>Board of Finance, City of New Britain</a:t>
            </a:r>
          </a:p>
          <a:p>
            <a:pPr algn="ctr">
              <a:buNone/>
            </a:pPr>
            <a:r>
              <a:rPr lang="en-US" sz="2000" dirty="0" smtClean="0"/>
              <a:t>Docket #</a:t>
            </a:r>
            <a:r>
              <a:rPr lang="en-US" sz="2000" dirty="0" err="1" smtClean="0"/>
              <a:t>FIC</a:t>
            </a:r>
            <a:r>
              <a:rPr lang="en-US" sz="2000" dirty="0" smtClean="0"/>
              <a:t> 2008-164</a:t>
            </a:r>
          </a:p>
          <a:p>
            <a:pPr algn="ctr"/>
            <a:endParaRPr lang="en-US" dirty="0" smtClean="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000"/>
                                        <p:tgtEl>
                                          <p:spTgt spid="2">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2000"/>
                                        <p:tgtEl>
                                          <p:spTgt spid="2">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2000"/>
                                        <p:tgtEl>
                                          <p:spTgt spid="2">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FACTS</a:t>
            </a:r>
          </a:p>
          <a:p>
            <a:pPr lvl="1"/>
            <a:r>
              <a:rPr lang="en-US" sz="2400" dirty="0" smtClean="0"/>
              <a:t>Pursuant to New Britain’s charter, town departments were required to submit budget recommendations after which a hearing on the recommendations was required.  </a:t>
            </a:r>
          </a:p>
          <a:p>
            <a:pPr lvl="1"/>
            <a:r>
              <a:rPr lang="en-US" sz="2400" dirty="0" smtClean="0"/>
              <a:t>Two members of the Board of Finance met with the Board of Education to discuss its submitted budget recommendations.  </a:t>
            </a:r>
          </a:p>
          <a:p>
            <a:pPr lvl="1"/>
            <a:r>
              <a:rPr lang="en-US" sz="2400" dirty="0" smtClean="0"/>
              <a:t>There was no quorum of the Board of Finance</a:t>
            </a:r>
          </a:p>
          <a:p>
            <a:pPr lvl="1"/>
            <a:r>
              <a:rPr lang="en-US" sz="2400" dirty="0" smtClean="0"/>
              <a:t>There Board of Finance has supervision, jurisdiction, control, advisory power over all town budget matters.  </a:t>
            </a:r>
          </a:p>
          <a:p>
            <a:pPr lvl="1"/>
            <a:r>
              <a:rPr lang="en-US" sz="2400" dirty="0" smtClean="0"/>
              <a:t>There was no notice of the workshop, and there were no minutes of it either.</a:t>
            </a: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2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20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fade">
                                      <p:cBhvr>
                                        <p:cTn id="30" dur="2000"/>
                                        <p:tgtEl>
                                          <p:spTgt spid="2">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
                                            <p:txEl>
                                              <p:pRg st="0" end="0"/>
                                            </p:txEl>
                                          </p:spTgt>
                                        </p:tgtEl>
                                        <p:attrNameLst>
                                          <p:attrName>style.visibility</p:attrName>
                                        </p:attrNameLst>
                                      </p:cBhvr>
                                      <p:to>
                                        <p:strVal val="visible"/>
                                      </p:to>
                                    </p:set>
                                    <p:animEffect transition="in" filter="wipe(down)">
                                      <p:cBhvr>
                                        <p:cTn id="3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smtClean="0"/>
              <a:t>What right was allegedly violated?</a:t>
            </a:r>
          </a:p>
          <a:p>
            <a:pPr algn="ctr">
              <a:buNone/>
            </a:pPr>
            <a:endParaRPr lang="en-US" dirty="0" smtClean="0"/>
          </a:p>
          <a:p>
            <a:r>
              <a:rPr lang="en-US" dirty="0" smtClean="0"/>
              <a:t>1-225(a)</a:t>
            </a:r>
          </a:p>
          <a:p>
            <a:pPr lvl="1"/>
            <a:r>
              <a:rPr lang="en-US" dirty="0" smtClean="0"/>
              <a:t>The meetings of all public agencies, except executive sessions, as defined in subdivision (6) of section 1-200, shall be open to the public.</a:t>
            </a: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up)">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up)">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smtClean="0"/>
              <a:t>Was there a meeting?</a:t>
            </a:r>
          </a:p>
          <a:p>
            <a:pPr algn="ctr">
              <a:buNone/>
            </a:pPr>
            <a:endParaRPr lang="en-US" dirty="0" smtClean="0"/>
          </a:p>
          <a:p>
            <a:pPr algn="ctr">
              <a:buNone/>
            </a:pPr>
            <a:r>
              <a:rPr lang="en-US" dirty="0" smtClean="0"/>
              <a:t>We must ask was there one of the following:</a:t>
            </a:r>
          </a:p>
          <a:p>
            <a:pPr lvl="1"/>
            <a:r>
              <a:rPr lang="en-US" sz="2400" dirty="0" smtClean="0"/>
              <a:t>A hearing or other proceeding</a:t>
            </a:r>
          </a:p>
          <a:p>
            <a:pPr lvl="1"/>
            <a:r>
              <a:rPr lang="en-US" sz="2400" dirty="0" smtClean="0"/>
              <a:t>Any convening or assembly of a quorum of a multimember public agency </a:t>
            </a:r>
          </a:p>
          <a:p>
            <a:pPr lvl="1"/>
            <a:r>
              <a:rPr lang="en-US" sz="2400" dirty="0" smtClean="0"/>
              <a:t>Any communication by or to a quorum of a multimember public agency </a:t>
            </a:r>
          </a:p>
          <a:p>
            <a:pPr lvl="1"/>
            <a:r>
              <a:rPr lang="en-US" sz="2400" dirty="0" smtClean="0"/>
              <a:t>Was there discussion or action upon a matter over which the Board had supervision, control, jurisdiction or advisory power.</a:t>
            </a:r>
            <a:endParaRPr lang="en-US" sz="2400"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up)">
                                      <p:cBhvr>
                                        <p:cTn id="12" dur="500"/>
                                        <p:tgtEl>
                                          <p:spTgt spid="2">
                                            <p:txEl>
                                              <p:pRg st="2" end="2"/>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up)">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wipe(up)">
                                      <p:cBhvr>
                                        <p:cTn id="20" dur="500"/>
                                        <p:tgtEl>
                                          <p:spTgt spid="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wipe(up)">
                                      <p:cBhvr>
                                        <p:cTn id="25" dur="500"/>
                                        <p:tgtEl>
                                          <p:spTgt spid="2">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wipe(up)">
                                      <p:cBhvr>
                                        <p:cTn id="3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u="sng" dirty="0" smtClean="0"/>
              <a:t>Supreme Court</a:t>
            </a:r>
          </a:p>
          <a:p>
            <a:pPr>
              <a:buNone/>
            </a:pPr>
            <a:r>
              <a:rPr lang="en-US" dirty="0" smtClean="0"/>
              <a:t>	…“…the statutory definition of public meetings contained in §1-</a:t>
            </a:r>
            <a:r>
              <a:rPr lang="en-US" dirty="0" err="1" smtClean="0"/>
              <a:t>18a</a:t>
            </a:r>
            <a:r>
              <a:rPr lang="en-US" dirty="0" smtClean="0"/>
              <a:t>(b) [re-codified as §1-200(2), </a:t>
            </a:r>
            <a:r>
              <a:rPr lang="en-US" dirty="0" err="1" smtClean="0"/>
              <a:t>G.S.</a:t>
            </a:r>
            <a:r>
              <a:rPr lang="en-US" dirty="0" smtClean="0"/>
              <a:t>] must be read to limit rather than to expand the opportunities for public agencies to hold closed hearings." </a:t>
            </a:r>
          </a:p>
          <a:p>
            <a:pPr algn="just">
              <a:buNone/>
            </a:pPr>
            <a:r>
              <a:rPr lang="en-US" sz="2200" dirty="0" smtClean="0"/>
              <a:t>	</a:t>
            </a:r>
          </a:p>
          <a:p>
            <a:pPr algn="just">
              <a:buNone/>
            </a:pPr>
            <a:r>
              <a:rPr lang="en-US" sz="2200" i="1" dirty="0" smtClean="0"/>
              <a:t>   </a:t>
            </a:r>
            <a:r>
              <a:rPr lang="en-US" sz="2000" i="1" dirty="0" smtClean="0"/>
              <a:t>See </a:t>
            </a:r>
            <a:r>
              <a:rPr lang="en-US" sz="1800" u="sng" dirty="0" smtClean="0"/>
              <a:t>Glastonbury Education Association v. Freedom of Information Commission</a:t>
            </a:r>
            <a:r>
              <a:rPr lang="en-US" sz="1800" dirty="0" smtClean="0"/>
              <a:t>, 234 Conn. 704, 713-714 (1995).</a:t>
            </a:r>
            <a:endParaRPr lang="en-US" sz="1800"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lgn="ctr">
              <a:buNone/>
            </a:pPr>
            <a:r>
              <a:rPr lang="en-US" sz="3600" dirty="0" smtClean="0">
                <a:cs typeface="Times New Roman" charset="0"/>
              </a:rPr>
              <a:t>Section 1-210(a)</a:t>
            </a:r>
          </a:p>
          <a:p>
            <a:r>
              <a:rPr lang="en-US" sz="2800" dirty="0" smtClean="0">
                <a:cs typeface="Times New Roman" charset="0"/>
              </a:rPr>
              <a:t>All records maintained or kept on file by any public agency</a:t>
            </a:r>
          </a:p>
          <a:p>
            <a:pPr lvl="1"/>
            <a:r>
              <a:rPr lang="en-US" sz="2400" dirty="0" smtClean="0">
                <a:cs typeface="Times New Roman" charset="0"/>
              </a:rPr>
              <a:t>Whether or not such records are required by any law or by any rule or regulation</a:t>
            </a:r>
          </a:p>
          <a:p>
            <a:pPr lvl="1"/>
            <a:r>
              <a:rPr lang="en-US" sz="2400" dirty="0" smtClean="0">
                <a:cs typeface="Times New Roman" charset="0"/>
              </a:rPr>
              <a:t>Except where federal law or state statute provides otherwise.</a:t>
            </a:r>
            <a:endParaRPr lang="en-US" dirty="0"/>
          </a:p>
        </p:txBody>
      </p:sp>
      <p:sp>
        <p:nvSpPr>
          <p:cNvPr id="3" name="Title 2"/>
          <p:cNvSpPr>
            <a:spLocks noGrp="1"/>
          </p:cNvSpPr>
          <p:nvPr>
            <p:ph type="title"/>
          </p:nvPr>
        </p:nvSpPr>
        <p:spPr/>
        <p:txBody>
          <a:bodyPr/>
          <a:lstStyle/>
          <a:p>
            <a:pPr algn="ctr"/>
            <a:r>
              <a:rPr lang="en-US" dirty="0" smtClean="0"/>
              <a:t>Public Records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u="sng" dirty="0" smtClean="0"/>
              <a:t>Supreme Court</a:t>
            </a:r>
          </a:p>
          <a:p>
            <a:pPr>
              <a:buNone/>
            </a:pPr>
            <a:endParaRPr lang="en-US" dirty="0" smtClean="0"/>
          </a:p>
          <a:p>
            <a:pPr>
              <a:buNone/>
            </a:pPr>
            <a:r>
              <a:rPr lang="en-US" dirty="0" smtClean="0"/>
              <a:t>   “It is also specifically concluded that it is not necessary to have a quorum in order to have a "hearing" or "proceeding", and therefore a "meeting" pursuant to §1-200(2), </a:t>
            </a:r>
            <a:r>
              <a:rPr lang="en-US" dirty="0" err="1" smtClean="0"/>
              <a:t>G.S.</a:t>
            </a:r>
            <a:r>
              <a:rPr lang="en-US" dirty="0" smtClean="0"/>
              <a:t>” </a:t>
            </a: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dirty="0" smtClean="0"/>
              <a:t>Was there a meeting under the </a:t>
            </a:r>
            <a:r>
              <a:rPr lang="en-US" dirty="0" err="1" smtClean="0"/>
              <a:t>FOI</a:t>
            </a:r>
            <a:r>
              <a:rPr lang="en-US" dirty="0" smtClean="0"/>
              <a:t> Act?</a:t>
            </a: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r>
              <a:rPr lang="en-US" sz="3600" dirty="0" smtClean="0"/>
              <a:t>What about the notice </a:t>
            </a:r>
          </a:p>
          <a:p>
            <a:pPr algn="ctr">
              <a:buNone/>
            </a:pPr>
            <a:r>
              <a:rPr lang="en-US" sz="3600" dirty="0" smtClean="0"/>
              <a:t>and the minutes?</a:t>
            </a:r>
          </a:p>
          <a:p>
            <a:pPr algn="ctr"/>
            <a:endParaRPr lang="en-US" dirty="0" smtClean="0"/>
          </a:p>
          <a:p>
            <a:pPr algn="ctr">
              <a:buNone/>
            </a:pPr>
            <a:r>
              <a:rPr lang="en-US" i="1" dirty="0" smtClean="0"/>
              <a:t>See cheat sheet.</a:t>
            </a:r>
            <a:endParaRPr lang="en-US" i="1"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smtClean="0"/>
              <a:t>Marlin James Lively</a:t>
            </a:r>
          </a:p>
          <a:p>
            <a:pPr algn="ctr">
              <a:buNone/>
            </a:pPr>
            <a:r>
              <a:rPr lang="en-US" dirty="0" smtClean="0"/>
              <a:t> v. </a:t>
            </a:r>
          </a:p>
          <a:p>
            <a:pPr algn="just">
              <a:buNone/>
            </a:pPr>
            <a:r>
              <a:rPr lang="en-US" dirty="0" smtClean="0"/>
              <a:t>	Mary Moran, Chairman, Police Commission, Town of Trumbull; John Riordan; James McNamara; </a:t>
            </a:r>
            <a:r>
              <a:rPr lang="en-US" dirty="0" err="1" smtClean="0"/>
              <a:t>Lino</a:t>
            </a:r>
            <a:r>
              <a:rPr lang="en-US" dirty="0" smtClean="0"/>
              <a:t> </a:t>
            </a:r>
            <a:r>
              <a:rPr lang="en-US" dirty="0" err="1" smtClean="0"/>
              <a:t>Constantini</a:t>
            </a:r>
            <a:r>
              <a:rPr lang="en-US" dirty="0" smtClean="0"/>
              <a:t>; David Wilson, as members, Police Commission, Town of Trumbull; and Police Commission, Town of Trumbull</a:t>
            </a:r>
          </a:p>
          <a:p>
            <a:pPr algn="just">
              <a:buNone/>
            </a:pPr>
            <a:r>
              <a:rPr lang="en-US" dirty="0" smtClean="0"/>
              <a:t>			</a:t>
            </a:r>
            <a:r>
              <a:rPr lang="en-US" sz="2400" dirty="0" smtClean="0"/>
              <a:t>Docket #</a:t>
            </a:r>
            <a:r>
              <a:rPr lang="en-US" sz="2400" dirty="0" err="1" smtClean="0"/>
              <a:t>FIC</a:t>
            </a:r>
            <a:r>
              <a:rPr lang="en-US" sz="2400" dirty="0" smtClean="0"/>
              <a:t> 2002-008</a:t>
            </a:r>
            <a:endParaRPr lang="en-US" sz="2400"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92500" lnSpcReduction="20000"/>
          </a:bodyPr>
          <a:lstStyle/>
          <a:p>
            <a:r>
              <a:rPr lang="en-US" dirty="0" smtClean="0"/>
              <a:t>Facts</a:t>
            </a:r>
          </a:p>
          <a:p>
            <a:pPr lvl="1"/>
            <a:r>
              <a:rPr lang="en-US" sz="2400" dirty="0" smtClean="0"/>
              <a:t>The Mr. Lively and the Police Commission were parties in a lawsuit which was pending at all times relevant to the complaint.</a:t>
            </a:r>
          </a:p>
          <a:p>
            <a:pPr lvl="1"/>
            <a:endParaRPr lang="en-US" sz="2400" dirty="0" smtClean="0"/>
          </a:p>
          <a:p>
            <a:pPr lvl="1"/>
            <a:r>
              <a:rPr lang="en-US" sz="2400" dirty="0" smtClean="0"/>
              <a:t>The Police Commission held a regular meeting December 21, 2001 which Mr. Lively and his attorney attended.</a:t>
            </a:r>
          </a:p>
          <a:p>
            <a:pPr lvl="1"/>
            <a:endParaRPr lang="en-US" sz="2400" dirty="0" smtClean="0"/>
          </a:p>
          <a:p>
            <a:pPr lvl="1"/>
            <a:r>
              <a:rPr lang="en-US" sz="2400" dirty="0" smtClean="0"/>
              <a:t>Prior to the meeting, Mr. Lively was verbally informed that his job performance would be discussed in executive session and he did not object at that time.</a:t>
            </a:r>
          </a:p>
          <a:p>
            <a:pPr lvl="1"/>
            <a:endParaRPr lang="en-US" sz="2400" dirty="0" smtClean="0"/>
          </a:p>
          <a:p>
            <a:pPr lvl="1"/>
            <a:r>
              <a:rPr lang="en-US" sz="2400" dirty="0" smtClean="0"/>
              <a:t>When the executive session was called, the complainant did not object to the session.</a:t>
            </a:r>
          </a:p>
          <a:p>
            <a:pPr lvl="1"/>
            <a:endParaRPr lang="en-US" dirty="0"/>
          </a:p>
        </p:txBody>
      </p:sp>
      <p:sp>
        <p:nvSpPr>
          <p:cNvPr id="3" name="Title 2"/>
          <p:cNvSpPr>
            <a:spLocks noGrp="1"/>
          </p:cNvSpPr>
          <p:nvPr>
            <p:ph type="title"/>
          </p:nvPr>
        </p:nvSpPr>
        <p:spPr/>
        <p:txBody>
          <a:bodyPr/>
          <a:lstStyle/>
          <a:p>
            <a:pPr algn="ctr"/>
            <a:r>
              <a:rPr lang="en-US" dirty="0" smtClean="0"/>
              <a:t>Contested Cases	</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fade">
                                      <p:cBhvr>
                                        <p:cTn id="20" dur="20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Facts </a:t>
            </a:r>
            <a:r>
              <a:rPr lang="en-US" i="1" dirty="0" smtClean="0"/>
              <a:t>cont.</a:t>
            </a:r>
          </a:p>
          <a:p>
            <a:pPr lvl="1"/>
            <a:r>
              <a:rPr lang="en-US" sz="2400" dirty="0" smtClean="0"/>
              <a:t>The Police Commission discussed the lawsuit and the complainant’s job performance in executive session.</a:t>
            </a:r>
          </a:p>
          <a:p>
            <a:pPr lvl="1"/>
            <a:endParaRPr lang="en-US" sz="2400" dirty="0" smtClean="0"/>
          </a:p>
          <a:p>
            <a:pPr lvl="1"/>
            <a:r>
              <a:rPr lang="en-US" sz="2400" dirty="0" smtClean="0"/>
              <a:t>The Police Commission voted to place the Mr. Lively on administrative leave.</a:t>
            </a:r>
          </a:p>
          <a:p>
            <a:pPr lvl="1"/>
            <a:endParaRPr lang="en-US" sz="2400" dirty="0" smtClean="0"/>
          </a:p>
          <a:p>
            <a:pPr lvl="1"/>
            <a:r>
              <a:rPr lang="en-US" sz="2400" dirty="0" smtClean="0"/>
              <a:t>The minutes of the meeting were made available six days after the meeting.</a:t>
            </a:r>
          </a:p>
          <a:p>
            <a:pPr lvl="1"/>
            <a:endParaRPr lang="en-US" sz="2400" dirty="0" smtClean="0"/>
          </a:p>
          <a:p>
            <a:pPr lvl="1"/>
            <a:r>
              <a:rPr lang="en-US" sz="2400" dirty="0" smtClean="0"/>
              <a:t>The minutes did not record the votes to convene in the executive sessions.  </a:t>
            </a:r>
          </a:p>
          <a:p>
            <a:endParaRPr lang="en-US" i="1"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up)">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up)">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wipe(up)">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wipe(up)">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algn="ctr">
              <a:buNone/>
            </a:pPr>
            <a:r>
              <a:rPr lang="en-US" dirty="0" smtClean="0"/>
              <a:t>What right was allegedly violated?</a:t>
            </a:r>
          </a:p>
          <a:p>
            <a:pPr algn="ctr">
              <a:buNone/>
            </a:pPr>
            <a:endParaRPr lang="en-US" sz="2800" dirty="0" smtClean="0"/>
          </a:p>
          <a:p>
            <a:pPr algn="ctr">
              <a:buNone/>
            </a:pPr>
            <a:r>
              <a:rPr lang="en-US" sz="2800" dirty="0" smtClean="0"/>
              <a:t> §1-225(a)</a:t>
            </a:r>
          </a:p>
          <a:p>
            <a:pPr algn="ctr">
              <a:buNone/>
            </a:pPr>
            <a:r>
              <a:rPr lang="en-US" sz="2800" dirty="0" smtClean="0"/>
              <a:t>The meetings of all public agencies…shall be open to the public...</a:t>
            </a:r>
            <a:endParaRPr lang="en-US" sz="2800"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up)">
                                      <p:cBhvr>
                                        <p:cTn id="7" dur="1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up)">
                                      <p:cBhvr>
                                        <p:cTn id="12" dur="1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up)">
                                      <p:cBhvr>
                                        <p:cTn id="17"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sz="3200" dirty="0" smtClean="0"/>
              <a:t>The Police Commission’s Defense</a:t>
            </a:r>
          </a:p>
          <a:p>
            <a:pPr algn="ctr">
              <a:buNone/>
            </a:pPr>
            <a:r>
              <a:rPr lang="en-US" i="1" dirty="0" smtClean="0"/>
              <a:t>SEE…</a:t>
            </a:r>
          </a:p>
          <a:p>
            <a:pPr algn="ctr">
              <a:buNone/>
            </a:pPr>
            <a:r>
              <a:rPr lang="en-US" dirty="0" smtClean="0"/>
              <a:t>1-200(6)(A) – Personnel Matters</a:t>
            </a:r>
          </a:p>
          <a:p>
            <a:pPr algn="ctr">
              <a:buNone/>
            </a:pPr>
            <a:r>
              <a:rPr lang="en-US" dirty="0" smtClean="0"/>
              <a:t>1-200(6)(B) – Pending Litigation</a:t>
            </a:r>
          </a:p>
          <a:p>
            <a:pPr algn="ctr">
              <a:buNone/>
            </a:pPr>
            <a:r>
              <a:rPr lang="en-US" dirty="0" smtClean="0"/>
              <a:t>and</a:t>
            </a:r>
          </a:p>
          <a:p>
            <a:pPr algn="ctr">
              <a:buNone/>
            </a:pPr>
            <a:r>
              <a:rPr lang="en-US" dirty="0" smtClean="0"/>
              <a:t>1-231(a) – Attendance is limited</a:t>
            </a: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sz="4400" dirty="0" smtClean="0"/>
              <a:t>Was the executive session proper?</a:t>
            </a:r>
          </a:p>
          <a:p>
            <a:pPr algn="ctr">
              <a:buNone/>
            </a:pPr>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3200" dirty="0" smtClean="0"/>
          </a:p>
          <a:p>
            <a:pPr algn="ctr">
              <a:buNone/>
            </a:pPr>
            <a:r>
              <a:rPr lang="en-US" sz="3200" dirty="0" smtClean="0"/>
              <a:t>What about the minutes and the recording of the votes?</a:t>
            </a:r>
          </a:p>
          <a:p>
            <a:pPr algn="ctr">
              <a:buNone/>
            </a:pPr>
            <a:endParaRPr lang="en-US" sz="3200" dirty="0" smtClean="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The Public has a right to:</a:t>
            </a:r>
          </a:p>
          <a:p>
            <a:pPr>
              <a:buNone/>
            </a:pPr>
            <a:endParaRPr lang="en-US" dirty="0" smtClean="0"/>
          </a:p>
          <a:p>
            <a:r>
              <a:rPr lang="en-US" dirty="0" smtClean="0"/>
              <a:t>(1) inspect such records promptly during regular office or business hours, </a:t>
            </a:r>
          </a:p>
          <a:p>
            <a:endParaRPr lang="en-US" dirty="0" smtClean="0"/>
          </a:p>
          <a:p>
            <a:r>
              <a:rPr lang="en-US" dirty="0" smtClean="0"/>
              <a:t>(2) copy such records …</a:t>
            </a:r>
          </a:p>
          <a:p>
            <a:endParaRPr lang="en-US" dirty="0" smtClean="0"/>
          </a:p>
          <a:p>
            <a:r>
              <a:rPr lang="en-US" dirty="0" smtClean="0"/>
              <a:t> (3) receive a copy of such records… </a:t>
            </a:r>
            <a:endParaRPr lang="en-US" dirty="0"/>
          </a:p>
        </p:txBody>
      </p:sp>
      <p:sp>
        <p:nvSpPr>
          <p:cNvPr id="3" name="Title 2"/>
          <p:cNvSpPr>
            <a:spLocks noGrp="1"/>
          </p:cNvSpPr>
          <p:nvPr>
            <p:ph type="title"/>
          </p:nvPr>
        </p:nvSpPr>
        <p:spPr/>
        <p:txBody>
          <a:bodyPr/>
          <a:lstStyle/>
          <a:p>
            <a:pPr algn="ctr"/>
            <a:r>
              <a:rPr lang="en-US" dirty="0" smtClean="0"/>
              <a:t>Section 1-210(a)</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sz="2800" i="1" dirty="0" smtClean="0"/>
              <a:t>See</a:t>
            </a:r>
            <a:r>
              <a:rPr lang="en-US" sz="2800" dirty="0" smtClean="0"/>
              <a:t> 1-225(a)</a:t>
            </a:r>
          </a:p>
          <a:p>
            <a:pPr algn="ctr">
              <a:buNone/>
            </a:pPr>
            <a:r>
              <a:rPr lang="en-US" sz="2800" dirty="0" smtClean="0"/>
              <a:t>The votes of each member of any such public agency …shall be reduced to writing and made available for public inspection within forty-eight hours and shall also be recorded in the minutes of the session at which taken.</a:t>
            </a:r>
          </a:p>
          <a:p>
            <a:endParaRPr lang="en-US" dirty="0"/>
          </a:p>
        </p:txBody>
      </p:sp>
      <p:sp>
        <p:nvSpPr>
          <p:cNvPr id="3" name="Title 2"/>
          <p:cNvSpPr>
            <a:spLocks noGrp="1"/>
          </p:cNvSpPr>
          <p:nvPr>
            <p:ph type="title"/>
          </p:nvPr>
        </p:nvSpPr>
        <p:spPr/>
        <p:txBody>
          <a:bodyPr/>
          <a:lstStyle/>
          <a:p>
            <a:pPr algn="ctr"/>
            <a:r>
              <a:rPr lang="en-US" dirty="0" smtClean="0"/>
              <a:t>Contested Cases</a:t>
            </a:r>
            <a:endParaRPr lang="en-US" dirty="0"/>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pPr algn="ctr">
              <a:buNone/>
            </a:pPr>
            <a:r>
              <a:rPr lang="en-US" sz="4400" dirty="0" smtClean="0"/>
              <a:t>	Any questions?</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Q&amp;A</a:t>
            </a:r>
            <a:endParaRPr lang="en-US" dirty="0"/>
          </a:p>
        </p:txBody>
      </p:sp>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8000" dirty="0" smtClean="0"/>
          </a:p>
          <a:p>
            <a:pPr algn="ctr">
              <a:buNone/>
            </a:pPr>
            <a:r>
              <a:rPr lang="en-US" sz="8000" dirty="0" smtClean="0"/>
              <a:t>Practice Skit</a:t>
            </a:r>
            <a:endParaRPr lang="en-US" sz="8000" dirty="0"/>
          </a:p>
        </p:txBody>
      </p:sp>
      <p:sp>
        <p:nvSpPr>
          <p:cNvPr id="3" name="Title 2"/>
          <p:cNvSpPr>
            <a:spLocks noGrp="1"/>
          </p:cNvSpPr>
          <p:nvPr>
            <p:ph type="title"/>
          </p:nvPr>
        </p:nvSpPr>
        <p:spPr/>
        <p:txBody>
          <a:bodyPr/>
          <a:lstStyle/>
          <a:p>
            <a:pPr algn="ctr"/>
            <a:endParaRPr lang="en-US" dirty="0"/>
          </a:p>
        </p:txBody>
      </p:sp>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tx1"/>
              </a:buClr>
              <a:buSzPct val="100000"/>
            </a:pPr>
            <a:r>
              <a:rPr lang="en-US" sz="2400" dirty="0" smtClean="0"/>
              <a:t>Comprised of nine members appointed to staggered terms; five appointed by Governor, four appointed by legislature leadership</a:t>
            </a:r>
          </a:p>
          <a:p>
            <a:pPr>
              <a:buClr>
                <a:srgbClr val="FFCC66"/>
              </a:buClr>
              <a:buSzPct val="150000"/>
              <a:buNone/>
            </a:pPr>
            <a:endParaRPr lang="en-US" sz="1100" dirty="0" smtClean="0"/>
          </a:p>
          <a:p>
            <a:pPr>
              <a:buClr>
                <a:schemeClr val="tx1"/>
              </a:buClr>
              <a:buSzPct val="100000"/>
            </a:pPr>
            <a:r>
              <a:rPr lang="en-US" sz="2400" dirty="0" smtClean="0"/>
              <a:t>No more than five members can be members of the same political party</a:t>
            </a:r>
          </a:p>
          <a:p>
            <a:endParaRPr lang="en-US" dirty="0"/>
          </a:p>
        </p:txBody>
      </p:sp>
      <p:sp>
        <p:nvSpPr>
          <p:cNvPr id="3" name="Title 2"/>
          <p:cNvSpPr>
            <a:spLocks noGrp="1"/>
          </p:cNvSpPr>
          <p:nvPr>
            <p:ph type="title"/>
          </p:nvPr>
        </p:nvSpPr>
        <p:spPr/>
        <p:txBody>
          <a:bodyPr/>
          <a:lstStyle/>
          <a:p>
            <a:pPr algn="ctr"/>
            <a:r>
              <a:rPr lang="en-US" sz="4000" dirty="0" smtClean="0"/>
              <a:t>THE </a:t>
            </a:r>
            <a:r>
              <a:rPr lang="en-US" sz="4000" dirty="0" err="1" smtClean="0"/>
              <a:t>FOI</a:t>
            </a:r>
            <a:r>
              <a:rPr lang="en-US" sz="4000" dirty="0" smtClean="0"/>
              <a:t> COMMISSION</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buClr>
                <a:schemeClr val="tx1"/>
              </a:buClr>
              <a:buSzPct val="100000"/>
            </a:pPr>
            <a:r>
              <a:rPr lang="en-US" sz="2400" dirty="0" smtClean="0"/>
              <a:t>Mediate, hear and decide citizen complaints</a:t>
            </a:r>
          </a:p>
          <a:p>
            <a:pPr>
              <a:lnSpc>
                <a:spcPct val="90000"/>
              </a:lnSpc>
              <a:buClr>
                <a:srgbClr val="FFCC66"/>
              </a:buClr>
              <a:buSzPct val="150000"/>
              <a:buFontTx/>
              <a:buNone/>
            </a:pPr>
            <a:endParaRPr lang="en-US" sz="1100" dirty="0" smtClean="0">
              <a:solidFill>
                <a:schemeClr val="hlink"/>
              </a:solidFill>
            </a:endParaRPr>
          </a:p>
          <a:p>
            <a:pPr>
              <a:lnSpc>
                <a:spcPct val="90000"/>
              </a:lnSpc>
              <a:buClr>
                <a:schemeClr val="tx1"/>
              </a:buClr>
              <a:buSzPct val="100000"/>
            </a:pPr>
            <a:r>
              <a:rPr lang="en-US" sz="2400" dirty="0" smtClean="0"/>
              <a:t>Issue declaratory rulings</a:t>
            </a:r>
          </a:p>
          <a:p>
            <a:pPr>
              <a:lnSpc>
                <a:spcPct val="90000"/>
              </a:lnSpc>
              <a:buClr>
                <a:srgbClr val="FFCC66"/>
              </a:buClr>
              <a:buSzPct val="150000"/>
              <a:buFontTx/>
              <a:buNone/>
            </a:pPr>
            <a:endParaRPr lang="en-US" sz="1100" dirty="0" smtClean="0"/>
          </a:p>
          <a:p>
            <a:pPr>
              <a:lnSpc>
                <a:spcPct val="90000"/>
              </a:lnSpc>
              <a:buClr>
                <a:schemeClr val="tx1"/>
              </a:buClr>
              <a:buSzPct val="100000"/>
            </a:pPr>
            <a:r>
              <a:rPr lang="en-US" sz="2400" dirty="0" smtClean="0"/>
              <a:t>Public education and training of public officials</a:t>
            </a:r>
          </a:p>
          <a:p>
            <a:pPr>
              <a:lnSpc>
                <a:spcPct val="90000"/>
              </a:lnSpc>
              <a:buClr>
                <a:srgbClr val="FFCC66"/>
              </a:buClr>
              <a:buSzPct val="150000"/>
              <a:buFontTx/>
              <a:buNone/>
            </a:pPr>
            <a:endParaRPr lang="en-US" sz="1100" dirty="0" smtClean="0"/>
          </a:p>
          <a:p>
            <a:pPr>
              <a:lnSpc>
                <a:spcPct val="90000"/>
              </a:lnSpc>
              <a:buClr>
                <a:schemeClr val="tx1"/>
              </a:buClr>
              <a:buSzPct val="100000"/>
            </a:pPr>
            <a:r>
              <a:rPr lang="en-US" sz="2400" dirty="0" err="1" smtClean="0"/>
              <a:t>FOI</a:t>
            </a:r>
            <a:r>
              <a:rPr lang="en-US" sz="2400" dirty="0" smtClean="0"/>
              <a:t> Commission staff represents the Commission in court</a:t>
            </a:r>
          </a:p>
          <a:p>
            <a:pPr>
              <a:lnSpc>
                <a:spcPct val="90000"/>
              </a:lnSpc>
              <a:buClr>
                <a:srgbClr val="FFCC66"/>
              </a:buClr>
              <a:buSzPct val="150000"/>
              <a:buFontTx/>
              <a:buNone/>
            </a:pPr>
            <a:endParaRPr lang="en-US" sz="1100" dirty="0" smtClean="0"/>
          </a:p>
          <a:p>
            <a:pPr>
              <a:lnSpc>
                <a:spcPct val="90000"/>
              </a:lnSpc>
              <a:buClr>
                <a:schemeClr val="tx1"/>
              </a:buClr>
              <a:buSzPct val="100000"/>
            </a:pPr>
            <a:r>
              <a:rPr lang="en-US" sz="2400" dirty="0" smtClean="0"/>
              <a:t>Makes recommendations to the legislature</a:t>
            </a:r>
          </a:p>
          <a:p>
            <a:endParaRPr lang="en-US" dirty="0"/>
          </a:p>
        </p:txBody>
      </p:sp>
      <p:sp>
        <p:nvSpPr>
          <p:cNvPr id="3" name="Title 2"/>
          <p:cNvSpPr>
            <a:spLocks noGrp="1"/>
          </p:cNvSpPr>
          <p:nvPr>
            <p:ph type="title"/>
          </p:nvPr>
        </p:nvSpPr>
        <p:spPr/>
        <p:txBody>
          <a:bodyPr/>
          <a:lstStyle/>
          <a:p>
            <a:pPr algn="ctr"/>
            <a:r>
              <a:rPr lang="en-US" sz="4000" dirty="0" smtClean="0"/>
              <a:t>THE </a:t>
            </a:r>
            <a:r>
              <a:rPr lang="en-US" sz="4000" dirty="0" err="1" smtClean="0"/>
              <a:t>FOI</a:t>
            </a:r>
            <a:r>
              <a:rPr lang="en-US" sz="4000" dirty="0" smtClean="0"/>
              <a:t> COMMISSION</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ipe(down)">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wipe(down)">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4690872"/>
          </a:xfrm>
        </p:spPr>
        <p:txBody>
          <a:bodyPr>
            <a:normAutofit fontScale="92500"/>
          </a:bodyPr>
          <a:lstStyle/>
          <a:p>
            <a:pPr>
              <a:buClr>
                <a:schemeClr val="tx1"/>
              </a:buClr>
              <a:buSzPct val="100000"/>
            </a:pPr>
            <a:r>
              <a:rPr lang="en-US" sz="2800" dirty="0" smtClean="0"/>
              <a:t>Order the disclosure of public records</a:t>
            </a:r>
          </a:p>
          <a:p>
            <a:pPr>
              <a:buClr>
                <a:srgbClr val="FFCC66"/>
              </a:buClr>
              <a:buSzPct val="150000"/>
              <a:buFontTx/>
              <a:buNone/>
            </a:pPr>
            <a:endParaRPr lang="en-US" sz="1200" dirty="0" smtClean="0"/>
          </a:p>
          <a:p>
            <a:pPr>
              <a:buClr>
                <a:schemeClr val="tx1"/>
              </a:buClr>
              <a:buSzPct val="100000"/>
            </a:pPr>
            <a:r>
              <a:rPr lang="en-US" sz="2800" dirty="0" smtClean="0"/>
              <a:t>Declare null and void votes taken at meetings held in violation of the </a:t>
            </a:r>
            <a:r>
              <a:rPr lang="en-US" sz="2800" dirty="0" err="1" smtClean="0"/>
              <a:t>FOI</a:t>
            </a:r>
            <a:r>
              <a:rPr lang="en-US" sz="2800" dirty="0" smtClean="0"/>
              <a:t> Act</a:t>
            </a:r>
          </a:p>
          <a:p>
            <a:pPr>
              <a:buClr>
                <a:srgbClr val="FFCC66"/>
              </a:buClr>
              <a:buSzPct val="150000"/>
              <a:buFontTx/>
              <a:buNone/>
            </a:pPr>
            <a:endParaRPr lang="en-US" sz="1200" dirty="0" smtClean="0"/>
          </a:p>
          <a:p>
            <a:pPr>
              <a:buClr>
                <a:schemeClr val="tx1"/>
              </a:buClr>
              <a:buSzPct val="100000"/>
            </a:pPr>
            <a:r>
              <a:rPr lang="en-US" sz="2800" dirty="0" smtClean="0"/>
              <a:t>Fine the responsible public officials for violation of the </a:t>
            </a:r>
            <a:r>
              <a:rPr lang="en-US" sz="2800" dirty="0" err="1" smtClean="0"/>
              <a:t>FOI</a:t>
            </a:r>
            <a:r>
              <a:rPr lang="en-US" sz="2800" dirty="0" smtClean="0"/>
              <a:t> Act without reasonable grounds</a:t>
            </a:r>
          </a:p>
          <a:p>
            <a:pPr>
              <a:buClr>
                <a:srgbClr val="FFCC66"/>
              </a:buClr>
              <a:buSzPct val="150000"/>
              <a:buFontTx/>
              <a:buNone/>
            </a:pPr>
            <a:endParaRPr lang="en-US" sz="1200" dirty="0" smtClean="0"/>
          </a:p>
          <a:p>
            <a:pPr>
              <a:buClr>
                <a:schemeClr val="tx1"/>
              </a:buClr>
              <a:buSzPct val="100000"/>
            </a:pPr>
            <a:r>
              <a:rPr lang="en-US" sz="2800" dirty="0" smtClean="0"/>
              <a:t>Fine people who bring meritless </a:t>
            </a:r>
            <a:r>
              <a:rPr lang="en-US" sz="2800" dirty="0" err="1" smtClean="0"/>
              <a:t>FOI</a:t>
            </a:r>
            <a:r>
              <a:rPr lang="en-US" sz="2800" dirty="0" smtClean="0"/>
              <a:t> complaints frivolously, without reasonable grounds and solely for the purpose of harassment</a:t>
            </a:r>
          </a:p>
          <a:p>
            <a:endParaRPr lang="en-US" dirty="0"/>
          </a:p>
        </p:txBody>
      </p:sp>
      <p:sp>
        <p:nvSpPr>
          <p:cNvPr id="3" name="Title 2"/>
          <p:cNvSpPr>
            <a:spLocks noGrp="1"/>
          </p:cNvSpPr>
          <p:nvPr>
            <p:ph type="title"/>
          </p:nvPr>
        </p:nvSpPr>
        <p:spPr/>
        <p:txBody>
          <a:bodyPr/>
          <a:lstStyle/>
          <a:p>
            <a:pPr algn="ctr"/>
            <a:r>
              <a:rPr lang="en-US" sz="4000" dirty="0" smtClean="0"/>
              <a:t>THE </a:t>
            </a:r>
            <a:r>
              <a:rPr lang="en-US" sz="4000" dirty="0" err="1" smtClean="0"/>
              <a:t>FOI</a:t>
            </a:r>
            <a:r>
              <a:rPr lang="en-US" sz="4000" dirty="0" smtClean="0"/>
              <a:t> COMMISSION</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Clearly written letter of complaint (appeal) to the Commission (enclose request letter and any other documents relevant to the request)</a:t>
            </a:r>
          </a:p>
          <a:p>
            <a:pPr>
              <a:buNone/>
            </a:pPr>
            <a:endParaRPr lang="en-US" sz="2400" dirty="0" smtClean="0"/>
          </a:p>
          <a:p>
            <a:r>
              <a:rPr lang="en-US" sz="2400" dirty="0" smtClean="0"/>
              <a:t>File complaint with </a:t>
            </a:r>
            <a:r>
              <a:rPr lang="en-US" sz="2400" dirty="0" err="1" smtClean="0"/>
              <a:t>FOI</a:t>
            </a:r>
            <a:r>
              <a:rPr lang="en-US" sz="2400" dirty="0" smtClean="0"/>
              <a:t> Commission within </a:t>
            </a:r>
            <a:r>
              <a:rPr lang="en-US" sz="2400" i="1" dirty="0" smtClean="0"/>
              <a:t>30 days </a:t>
            </a:r>
            <a:r>
              <a:rPr lang="en-US" sz="2400" dirty="0" smtClean="0"/>
              <a:t>after denial of any right conferred by the </a:t>
            </a:r>
            <a:r>
              <a:rPr lang="en-US" sz="2400" dirty="0" err="1" smtClean="0"/>
              <a:t>FOI</a:t>
            </a:r>
            <a:r>
              <a:rPr lang="en-US" sz="2400" dirty="0" smtClean="0"/>
              <a:t> Act to avoid loss of subject matter jurisdiction.</a:t>
            </a:r>
          </a:p>
          <a:p>
            <a:endParaRPr lang="en-US" dirty="0"/>
          </a:p>
        </p:txBody>
      </p:sp>
      <p:sp>
        <p:nvSpPr>
          <p:cNvPr id="3" name="Title 2"/>
          <p:cNvSpPr>
            <a:spLocks noGrp="1"/>
          </p:cNvSpPr>
          <p:nvPr>
            <p:ph type="title"/>
          </p:nvPr>
        </p:nvSpPr>
        <p:spPr/>
        <p:txBody>
          <a:bodyPr/>
          <a:lstStyle/>
          <a:p>
            <a:pPr algn="ctr"/>
            <a:r>
              <a:rPr lang="en-US" dirty="0" smtClean="0"/>
              <a:t>The Process</a:t>
            </a:r>
            <a:endParaRPr lang="en-US" dirty="0"/>
          </a:p>
        </p:txBody>
      </p:sp>
    </p:spTree>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ctr">
              <a:buNone/>
            </a:pPr>
            <a:r>
              <a:rPr lang="en-US" sz="2800" dirty="0" smtClean="0"/>
              <a:t>The Ombudsman Program</a:t>
            </a:r>
          </a:p>
          <a:p>
            <a:pPr algn="ctr">
              <a:buNone/>
            </a:pPr>
            <a:endParaRPr lang="en-US" sz="1100" dirty="0" smtClean="0"/>
          </a:p>
          <a:p>
            <a:r>
              <a:rPr lang="en-US" sz="2800" dirty="0" smtClean="0"/>
              <a:t>Form of mediation</a:t>
            </a:r>
          </a:p>
          <a:p>
            <a:r>
              <a:rPr lang="en-US" sz="2800" dirty="0" smtClean="0"/>
              <a:t>Attempt to reach amicable resolution, acceptable to all parties, of complaints</a:t>
            </a:r>
          </a:p>
          <a:p>
            <a:r>
              <a:rPr lang="en-US" sz="2800" dirty="0" smtClean="0"/>
              <a:t>Discussions are confidential, no carryover to hearing if negotiations are not successful</a:t>
            </a:r>
          </a:p>
          <a:p>
            <a:r>
              <a:rPr lang="en-US" sz="2800" dirty="0" smtClean="0"/>
              <a:t>Ombudsman may not discuss case with Hearing Officer</a:t>
            </a:r>
          </a:p>
          <a:p>
            <a:r>
              <a:rPr lang="en-US" sz="2800" dirty="0" smtClean="0"/>
              <a:t>Settlements can include: narrowing of issues, partial release of requested records or release of redacted records, written admission of </a:t>
            </a:r>
            <a:r>
              <a:rPr lang="en-US" sz="2800" dirty="0" err="1" smtClean="0"/>
              <a:t>FOI</a:t>
            </a:r>
            <a:r>
              <a:rPr lang="en-US" sz="2800" dirty="0" smtClean="0"/>
              <a:t> mistake, scheduling of </a:t>
            </a:r>
            <a:r>
              <a:rPr lang="en-US" sz="2800" dirty="0" err="1" smtClean="0"/>
              <a:t>FOI</a:t>
            </a:r>
            <a:r>
              <a:rPr lang="en-US" sz="2800" dirty="0" smtClean="0"/>
              <a:t> workshops by Commission staff</a:t>
            </a:r>
          </a:p>
          <a:p>
            <a:endParaRPr lang="en-US" dirty="0"/>
          </a:p>
        </p:txBody>
      </p:sp>
      <p:sp>
        <p:nvSpPr>
          <p:cNvPr id="3" name="Title 2"/>
          <p:cNvSpPr>
            <a:spLocks noGrp="1"/>
          </p:cNvSpPr>
          <p:nvPr>
            <p:ph type="title"/>
          </p:nvPr>
        </p:nvSpPr>
        <p:spPr/>
        <p:txBody>
          <a:bodyPr/>
          <a:lstStyle/>
          <a:p>
            <a:pPr algn="ctr"/>
            <a:r>
              <a:rPr lang="en-US" dirty="0" smtClean="0"/>
              <a:t>The Process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2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Contested case hearings are 90 minutes.</a:t>
            </a:r>
          </a:p>
          <a:p>
            <a:r>
              <a:rPr lang="en-US" dirty="0" smtClean="0"/>
              <a:t>Non-formal proceeding, however, preparation is important.</a:t>
            </a:r>
          </a:p>
          <a:p>
            <a:r>
              <a:rPr lang="en-US" dirty="0" smtClean="0"/>
              <a:t>No lawyer required</a:t>
            </a:r>
          </a:p>
          <a:p>
            <a:r>
              <a:rPr lang="en-US" dirty="0" smtClean="0"/>
              <a:t>Testimony, exhibits and arguments are presented</a:t>
            </a:r>
          </a:p>
          <a:p>
            <a:r>
              <a:rPr lang="en-US" dirty="0" smtClean="0"/>
              <a:t>Recommendations, called hearing officer reports, submitted to all parties and the Commission.</a:t>
            </a:r>
          </a:p>
          <a:p>
            <a:r>
              <a:rPr lang="en-US" dirty="0" smtClean="0"/>
              <a:t>Commission makes final decision at a meeting.</a:t>
            </a:r>
          </a:p>
          <a:p>
            <a:endParaRPr lang="en-US" dirty="0"/>
          </a:p>
        </p:txBody>
      </p:sp>
      <p:sp>
        <p:nvSpPr>
          <p:cNvPr id="3" name="Title 2"/>
          <p:cNvSpPr>
            <a:spLocks noGrp="1"/>
          </p:cNvSpPr>
          <p:nvPr>
            <p:ph type="title"/>
          </p:nvPr>
        </p:nvSpPr>
        <p:spPr/>
        <p:txBody>
          <a:bodyPr>
            <a:normAutofit fontScale="90000"/>
          </a:bodyPr>
          <a:lstStyle/>
          <a:p>
            <a:pPr algn="ctr"/>
            <a:r>
              <a:rPr lang="en-US" dirty="0" smtClean="0"/>
              <a:t>The Process</a:t>
            </a:r>
            <a:br>
              <a:rPr lang="en-US" dirty="0" smtClean="0"/>
            </a:br>
            <a:r>
              <a:rPr lang="en-US" dirty="0" smtClean="0"/>
              <a:t>Hearings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dirty="0" smtClean="0"/>
              <a:t>The Commission Meeting</a:t>
            </a:r>
          </a:p>
          <a:p>
            <a:pPr lvl="1"/>
            <a:r>
              <a:rPr lang="en-US" dirty="0" smtClean="0"/>
              <a:t>10 minutes of legal argument permitted to each party.</a:t>
            </a:r>
          </a:p>
          <a:p>
            <a:pPr lvl="1"/>
            <a:r>
              <a:rPr lang="en-US" dirty="0" smtClean="0"/>
              <a:t>Time should be used to advocate for or against the hearing officer’s report.</a:t>
            </a:r>
          </a:p>
          <a:p>
            <a:pPr lvl="1"/>
            <a:r>
              <a:rPr lang="en-US" dirty="0" smtClean="0"/>
              <a:t>No testimony or fact-finding permitted.</a:t>
            </a:r>
          </a:p>
          <a:p>
            <a:pPr lvl="1"/>
            <a:r>
              <a:rPr lang="en-US" dirty="0" smtClean="0"/>
              <a:t>Commission may accept the hearing officer’s report, reject it, or change it.</a:t>
            </a:r>
          </a:p>
          <a:p>
            <a:pPr>
              <a:buNone/>
            </a:pPr>
            <a:endParaRPr lang="en-US" dirty="0"/>
          </a:p>
        </p:txBody>
      </p:sp>
      <p:sp>
        <p:nvSpPr>
          <p:cNvPr id="3" name="Title 2"/>
          <p:cNvSpPr>
            <a:spLocks noGrp="1"/>
          </p:cNvSpPr>
          <p:nvPr>
            <p:ph type="title"/>
          </p:nvPr>
        </p:nvSpPr>
        <p:spPr/>
        <p:txBody>
          <a:bodyPr/>
          <a:lstStyle/>
          <a:p>
            <a:pPr algn="ctr"/>
            <a:r>
              <a:rPr lang="en-US" dirty="0" smtClean="0"/>
              <a:t>The Process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2000"/>
                                        <p:tgtEl>
                                          <p:spTgt spid="2">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The Act also provides that: </a:t>
            </a:r>
          </a:p>
          <a:p>
            <a:r>
              <a:rPr lang="en-US" dirty="0" smtClean="0"/>
              <a:t>Any person applying in writing shall receive, promptly upon request, a plain, facsimile, electronic or certified copy of any public record. </a:t>
            </a:r>
          </a:p>
          <a:p>
            <a:r>
              <a:rPr lang="en-US" dirty="0" smtClean="0"/>
              <a:t>The type of copy provided shall be within the discretion of the public agency, except (1) the agency shall provide a certified copy whenever requested, and (2) if the applicant does not have access to a computer or facsimile machine, the public agency shall not send the applicant an electronic or facsimile copy.</a:t>
            </a:r>
            <a:endParaRPr lang="en-US" dirty="0"/>
          </a:p>
        </p:txBody>
      </p:sp>
      <p:sp>
        <p:nvSpPr>
          <p:cNvPr id="3" name="Title 2"/>
          <p:cNvSpPr>
            <a:spLocks noGrp="1"/>
          </p:cNvSpPr>
          <p:nvPr>
            <p:ph type="title"/>
          </p:nvPr>
        </p:nvSpPr>
        <p:spPr/>
        <p:txBody>
          <a:bodyPr/>
          <a:lstStyle/>
          <a:p>
            <a:pPr algn="ctr"/>
            <a:r>
              <a:rPr lang="en-US" dirty="0" smtClean="0"/>
              <a:t>Section 1-212(a)</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6600" dirty="0" smtClean="0"/>
          </a:p>
          <a:p>
            <a:pPr algn="ctr">
              <a:buNone/>
            </a:pPr>
            <a:r>
              <a:rPr lang="en-US" sz="6600" dirty="0" smtClean="0"/>
              <a:t>Q&amp;A</a:t>
            </a:r>
            <a:endParaRPr lang="en-US" sz="6600" dirty="0"/>
          </a:p>
        </p:txBody>
      </p:sp>
      <p:sp>
        <p:nvSpPr>
          <p:cNvPr id="3" name="Title 2"/>
          <p:cNvSpPr>
            <a:spLocks noGrp="1"/>
          </p:cNvSpPr>
          <p:nvPr>
            <p:ph type="title"/>
          </p:nvPr>
        </p:nvSpPr>
        <p:spPr/>
        <p:txBody>
          <a:bodyPr/>
          <a:lstStyle/>
          <a:p>
            <a:endParaRPr lang="en-US"/>
          </a:p>
        </p:txBody>
      </p:sp>
    </p:spTree>
  </p:cSld>
  <p:clrMapOvr>
    <a:masterClrMapping/>
  </p:clrMapOvr>
  <p:transition spd="slow"/>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4800" dirty="0" smtClean="0"/>
          </a:p>
          <a:p>
            <a:pPr algn="ctr">
              <a:buNone/>
            </a:pPr>
            <a:r>
              <a:rPr lang="en-US" sz="4800" dirty="0" smtClean="0"/>
              <a:t>Thank you for attending!</a:t>
            </a:r>
            <a:endParaRPr lang="en-US" sz="4800" dirty="0"/>
          </a:p>
        </p:txBody>
      </p:sp>
      <p:sp>
        <p:nvSpPr>
          <p:cNvPr id="3" name="Title 2"/>
          <p:cNvSpPr>
            <a:spLocks noGrp="1"/>
          </p:cNvSpPr>
          <p:nvPr>
            <p:ph type="title"/>
          </p:nvPr>
        </p:nvSpPr>
        <p:spPr/>
        <p:txBody>
          <a:bodyPr/>
          <a:lstStyle/>
          <a:p>
            <a:endParaRPr lang="en-US"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Without undue delay</a:t>
            </a:r>
          </a:p>
          <a:p>
            <a:r>
              <a:rPr lang="en-US" dirty="0" smtClean="0"/>
              <a:t>Take into account the agency’s workload</a:t>
            </a:r>
          </a:p>
          <a:p>
            <a:r>
              <a:rPr lang="en-US" dirty="0" err="1" smtClean="0"/>
              <a:t>FOI</a:t>
            </a:r>
            <a:r>
              <a:rPr lang="en-US" dirty="0" smtClean="0"/>
              <a:t> requests are a part of the agency’s duties and should be given no greater or lesser priority simply because it is an </a:t>
            </a:r>
            <a:r>
              <a:rPr lang="en-US" dirty="0" err="1" smtClean="0"/>
              <a:t>FOI</a:t>
            </a:r>
            <a:r>
              <a:rPr lang="en-US" dirty="0" smtClean="0"/>
              <a:t> request</a:t>
            </a:r>
          </a:p>
          <a:p>
            <a:r>
              <a:rPr lang="en-US" dirty="0" smtClean="0"/>
              <a:t>Take into account the requester’s time requirements </a:t>
            </a:r>
          </a:p>
          <a:p>
            <a:r>
              <a:rPr lang="en-US" dirty="0" smtClean="0"/>
              <a:t>Take into account size and difficulty of the request</a:t>
            </a:r>
          </a:p>
          <a:p>
            <a:endParaRPr lang="en-US" dirty="0" smtClean="0"/>
          </a:p>
          <a:p>
            <a:endParaRPr lang="en-US" dirty="0" smtClean="0"/>
          </a:p>
          <a:p>
            <a:pPr lvl="0"/>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Public Records</a:t>
            </a:r>
            <a:br>
              <a:rPr lang="en-US" dirty="0" smtClean="0"/>
            </a:br>
            <a:r>
              <a:rPr lang="en-US" dirty="0" smtClean="0"/>
              <a:t>Promptness</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325562"/>
          </a:xfrm>
        </p:spPr>
        <p:txBody>
          <a:bodyPr>
            <a:normAutofit/>
          </a:bodyPr>
          <a:lstStyle/>
          <a:p>
            <a:pPr algn="ctr"/>
            <a:r>
              <a:rPr lang="en-US" sz="4000" dirty="0" smtClean="0"/>
              <a:t>PUBLIC RECORDS </a:t>
            </a:r>
            <a:br>
              <a:rPr lang="en-US" sz="4000" dirty="0" smtClean="0"/>
            </a:br>
            <a:r>
              <a:rPr lang="en-US" sz="4000" dirty="0" smtClean="0"/>
              <a:t>GENERAL RULES</a:t>
            </a:r>
            <a:endParaRPr lang="en-US" dirty="0"/>
          </a:p>
        </p:txBody>
      </p:sp>
      <p:sp>
        <p:nvSpPr>
          <p:cNvPr id="5" name="Content Placeholder 4"/>
          <p:cNvSpPr>
            <a:spLocks noGrp="1"/>
          </p:cNvSpPr>
          <p:nvPr>
            <p:ph idx="1"/>
          </p:nvPr>
        </p:nvSpPr>
        <p:spPr>
          <a:xfrm>
            <a:off x="457200" y="1481328"/>
            <a:ext cx="8229600" cy="4995672"/>
          </a:xfrm>
        </p:spPr>
        <p:txBody>
          <a:bodyPr/>
          <a:lstStyle/>
          <a:p>
            <a:endParaRPr lang="en-US" sz="2400" dirty="0" smtClean="0"/>
          </a:p>
          <a:p>
            <a:r>
              <a:rPr lang="en-US" sz="2550" dirty="0" smtClean="0"/>
              <a:t>Right to inspect records promptly during regular office or business hours</a:t>
            </a:r>
          </a:p>
          <a:p>
            <a:r>
              <a:rPr lang="en-US" sz="2550" dirty="0" smtClean="0"/>
              <a:t>Right to receive a copy promptly upon request</a:t>
            </a:r>
          </a:p>
          <a:p>
            <a:r>
              <a:rPr lang="en-US" sz="2550" dirty="0" smtClean="0"/>
              <a:t>No duty to conduct research</a:t>
            </a:r>
          </a:p>
          <a:p>
            <a:r>
              <a:rPr lang="en-US" sz="2550" dirty="0" smtClean="0"/>
              <a:t>No duty to create records that do not already exist</a:t>
            </a:r>
          </a:p>
          <a:p>
            <a:r>
              <a:rPr lang="en-US" sz="2550" dirty="0" smtClean="0"/>
              <a:t>Electronic scanning of records now recognized by statute</a:t>
            </a:r>
          </a:p>
          <a:p>
            <a:endParaRPr lang="en-US" dirty="0" smtClean="0"/>
          </a:p>
          <a:p>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2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2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2598</TotalTime>
  <Words>2948</Words>
  <Application>Microsoft Office PowerPoint</Application>
  <PresentationFormat>On-screen Show (4:3)</PresentationFormat>
  <Paragraphs>411</Paragraphs>
  <Slides>71</Slides>
  <Notes>3</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Concourse</vt:lpstr>
      <vt:lpstr>FOI 101  A Crash Course in the FOI Act</vt:lpstr>
      <vt:lpstr>FOI 101 – Crash Course Road Map</vt:lpstr>
      <vt:lpstr>Slide 3</vt:lpstr>
      <vt:lpstr>Section 1-200(5)</vt:lpstr>
      <vt:lpstr>Public Records</vt:lpstr>
      <vt:lpstr>Section 1-210(a)</vt:lpstr>
      <vt:lpstr>Section 1-212(a)</vt:lpstr>
      <vt:lpstr>Public Records Promptness</vt:lpstr>
      <vt:lpstr>PUBLIC RECORDS  GENERAL RULES</vt:lpstr>
      <vt:lpstr>PUBLIC RECORDS –  EXCEPTIONS, EXEMPTIONS &amp; EXCLUSIONS</vt:lpstr>
      <vt:lpstr>PUBLIC RECORDS:  EXCEPTIONS, EXEMPTIONS &amp; EXCLUSIONS</vt:lpstr>
      <vt:lpstr>PUBLIC RECORDS:  EXCEPTIONS, EXEMPTIONS &amp; EXCLUSIONS</vt:lpstr>
      <vt:lpstr>PUBLIC RECORDS: COST OF COPIES</vt:lpstr>
      <vt:lpstr>PUBLIC RECORDS: COST OF COPIES</vt:lpstr>
      <vt:lpstr>Contested Cases</vt:lpstr>
      <vt:lpstr>Contested Cases</vt:lpstr>
      <vt:lpstr>Contest Cases</vt:lpstr>
      <vt:lpstr>Contested Cases</vt:lpstr>
      <vt:lpstr>Contested Cases</vt:lpstr>
      <vt:lpstr>Contested Cases</vt:lpstr>
      <vt:lpstr>Contested Cases</vt:lpstr>
      <vt:lpstr>Contested Cases</vt:lpstr>
      <vt:lpstr>Contested Cases</vt:lpstr>
      <vt:lpstr>Contested Cases</vt:lpstr>
      <vt:lpstr>Contested Case</vt:lpstr>
      <vt:lpstr>Contested Cases</vt:lpstr>
      <vt:lpstr>Contested Cases</vt:lpstr>
      <vt:lpstr>Contested Cases</vt:lpstr>
      <vt:lpstr>Slide 29</vt:lpstr>
      <vt:lpstr>Contested Cases</vt:lpstr>
      <vt:lpstr>Contested Case</vt:lpstr>
      <vt:lpstr>Contested Cases</vt:lpstr>
      <vt:lpstr>Contested Cases</vt:lpstr>
      <vt:lpstr>Q&amp;A</vt:lpstr>
      <vt:lpstr>Slide 35</vt:lpstr>
      <vt:lpstr>Slide 36</vt:lpstr>
      <vt:lpstr>Public Meetings</vt:lpstr>
      <vt:lpstr>Public Meetings</vt:lpstr>
      <vt:lpstr>Public Meetings</vt:lpstr>
      <vt:lpstr>Public Meetings</vt:lpstr>
      <vt:lpstr>Public Meetings</vt:lpstr>
      <vt:lpstr>Public Meetings</vt:lpstr>
      <vt:lpstr>Slide 43</vt:lpstr>
      <vt:lpstr>Contested Cases</vt:lpstr>
      <vt:lpstr>Contested Cases</vt:lpstr>
      <vt:lpstr>Contested Cases</vt:lpstr>
      <vt:lpstr>Contested Cases</vt:lpstr>
      <vt:lpstr>Contested Cases</vt:lpstr>
      <vt:lpstr>Contested Cases</vt:lpstr>
      <vt:lpstr>Contested Cases</vt:lpstr>
      <vt:lpstr>Contested Cases</vt:lpstr>
      <vt:lpstr>Contested Cases</vt:lpstr>
      <vt:lpstr>Contested Cases</vt:lpstr>
      <vt:lpstr>Contested Cases </vt:lpstr>
      <vt:lpstr>Contested Cases</vt:lpstr>
      <vt:lpstr>Contested Cases</vt:lpstr>
      <vt:lpstr>Contested Cases</vt:lpstr>
      <vt:lpstr>Contested Cases</vt:lpstr>
      <vt:lpstr>Contested Cases</vt:lpstr>
      <vt:lpstr>Contested Cases</vt:lpstr>
      <vt:lpstr>Q&amp;A</vt:lpstr>
      <vt:lpstr>Slide 62</vt:lpstr>
      <vt:lpstr>THE FOI COMMISSION</vt:lpstr>
      <vt:lpstr>THE FOI COMMISSION</vt:lpstr>
      <vt:lpstr>THE FOI COMMISSION</vt:lpstr>
      <vt:lpstr>The Process</vt:lpstr>
      <vt:lpstr>The Process</vt:lpstr>
      <vt:lpstr>The Process Hearings</vt:lpstr>
      <vt:lpstr>The Process</vt:lpstr>
      <vt:lpstr>Slide 70</vt:lpstr>
      <vt:lpstr>Slide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FOI 101  A Crash Course in the FOI Act</dc:title>
  <dc:creator>tbrown</dc:creator>
  <cp:lastModifiedBy>Roman</cp:lastModifiedBy>
  <cp:revision>125</cp:revision>
  <dcterms:created xsi:type="dcterms:W3CDTF">2012-03-29T17:39:19Z</dcterms:created>
  <dcterms:modified xsi:type="dcterms:W3CDTF">2012-05-24T14:15:18Z</dcterms:modified>
</cp:coreProperties>
</file>