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711" r:id="rId2"/>
  </p:sldMasterIdLst>
  <p:notesMasterIdLst>
    <p:notesMasterId r:id="rId82"/>
  </p:notesMasterIdLst>
  <p:handoutMasterIdLst>
    <p:handoutMasterId r:id="rId83"/>
  </p:handoutMasterIdLst>
  <p:sldIdLst>
    <p:sldId id="370" r:id="rId3"/>
    <p:sldId id="385" r:id="rId4"/>
    <p:sldId id="386" r:id="rId5"/>
    <p:sldId id="387" r:id="rId6"/>
    <p:sldId id="543" r:id="rId7"/>
    <p:sldId id="484" r:id="rId8"/>
    <p:sldId id="605" r:id="rId9"/>
    <p:sldId id="489" r:id="rId10"/>
    <p:sldId id="493" r:id="rId11"/>
    <p:sldId id="495" r:id="rId12"/>
    <p:sldId id="548" r:id="rId13"/>
    <p:sldId id="506" r:id="rId14"/>
    <p:sldId id="507" r:id="rId15"/>
    <p:sldId id="604" r:id="rId16"/>
    <p:sldId id="523" r:id="rId17"/>
    <p:sldId id="531" r:id="rId18"/>
    <p:sldId id="550" r:id="rId19"/>
    <p:sldId id="537" r:id="rId20"/>
    <p:sldId id="483" r:id="rId21"/>
    <p:sldId id="400" r:id="rId22"/>
    <p:sldId id="500" r:id="rId23"/>
    <p:sldId id="551" r:id="rId24"/>
    <p:sldId id="552" r:id="rId25"/>
    <p:sldId id="553" r:id="rId26"/>
    <p:sldId id="554" r:id="rId27"/>
    <p:sldId id="555" r:id="rId28"/>
    <p:sldId id="556" r:id="rId29"/>
    <p:sldId id="557" r:id="rId30"/>
    <p:sldId id="558" r:id="rId31"/>
    <p:sldId id="470" r:id="rId32"/>
    <p:sldId id="503" r:id="rId33"/>
    <p:sldId id="562" r:id="rId34"/>
    <p:sldId id="513" r:id="rId35"/>
    <p:sldId id="559" r:id="rId36"/>
    <p:sldId id="560" r:id="rId37"/>
    <p:sldId id="561" r:id="rId38"/>
    <p:sldId id="504" r:id="rId39"/>
    <p:sldId id="515" r:id="rId40"/>
    <p:sldId id="528" r:id="rId41"/>
    <p:sldId id="564" r:id="rId42"/>
    <p:sldId id="565" r:id="rId43"/>
    <p:sldId id="566" r:id="rId44"/>
    <p:sldId id="567" r:id="rId45"/>
    <p:sldId id="563" r:id="rId46"/>
    <p:sldId id="544" r:id="rId47"/>
    <p:sldId id="568" r:id="rId48"/>
    <p:sldId id="569" r:id="rId49"/>
    <p:sldId id="570" r:id="rId50"/>
    <p:sldId id="571" r:id="rId51"/>
    <p:sldId id="572" r:id="rId52"/>
    <p:sldId id="573" r:id="rId53"/>
    <p:sldId id="574" r:id="rId54"/>
    <p:sldId id="575" r:id="rId55"/>
    <p:sldId id="576" r:id="rId56"/>
    <p:sldId id="577" r:id="rId57"/>
    <p:sldId id="578" r:id="rId58"/>
    <p:sldId id="579" r:id="rId59"/>
    <p:sldId id="580" r:id="rId60"/>
    <p:sldId id="581" r:id="rId61"/>
    <p:sldId id="582" r:id="rId62"/>
    <p:sldId id="583" r:id="rId63"/>
    <p:sldId id="584" r:id="rId64"/>
    <p:sldId id="585" r:id="rId65"/>
    <p:sldId id="586" r:id="rId66"/>
    <p:sldId id="587" r:id="rId67"/>
    <p:sldId id="533" r:id="rId68"/>
    <p:sldId id="589" r:id="rId69"/>
    <p:sldId id="590" r:id="rId70"/>
    <p:sldId id="591" r:id="rId71"/>
    <p:sldId id="592" r:id="rId72"/>
    <p:sldId id="593" r:id="rId73"/>
    <p:sldId id="594" r:id="rId74"/>
    <p:sldId id="595" r:id="rId75"/>
    <p:sldId id="596" r:id="rId76"/>
    <p:sldId id="597" r:id="rId77"/>
    <p:sldId id="602" r:id="rId78"/>
    <p:sldId id="603" r:id="rId79"/>
    <p:sldId id="600" r:id="rId80"/>
    <p:sldId id="601" r:id="rId8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7" name="Judy Curran Buck" initials="JCB" lastIdx="0" clrIdx="7"/>
  <p:cmAuthor id="1" name="DeCarlo, Sharon" initials="DS" lastIdx="1" clrIdx="1"/>
  <p:cmAuthor id="2" name="Jackson, Dennis" initials="JD" lastIdx="12" clrIdx="2">
    <p:extLst/>
  </p:cmAuthor>
  <p:cmAuthor id="3" name="Kelley, Nora" initials="KN" lastIdx="81" clrIdx="3">
    <p:extLst/>
  </p:cmAuthor>
  <p:cmAuthor id="4" name="Michelle Wade" initials="MW" lastIdx="2" clrIdx="4"/>
  <p:cmAuthor id="5" name="W2K" initials="W" lastIdx="7" clrIdx="5"/>
  <p:cmAuthor id="6" name="Charlene" initials="CTN" lastIdx="9"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DF8045"/>
    <a:srgbClr val="32C658"/>
    <a:srgbClr val="E1E1E1"/>
    <a:srgbClr val="FFFF85"/>
    <a:srgbClr val="E2E2E2"/>
    <a:srgbClr val="FFC000"/>
    <a:srgbClr val="D4ECBA"/>
    <a:srgbClr val="92D050"/>
    <a:srgbClr val="9BBB5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84" autoAdjust="0"/>
    <p:restoredTop sz="64475" autoAdjust="0"/>
  </p:normalViewPr>
  <p:slideViewPr>
    <p:cSldViewPr snapToGrid="0">
      <p:cViewPr varScale="1">
        <p:scale>
          <a:sx n="63" d="100"/>
          <a:sy n="63" d="100"/>
        </p:scale>
        <p:origin x="-1482"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8" d="100"/>
          <a:sy n="88" d="100"/>
        </p:scale>
        <p:origin x="3696" y="96"/>
      </p:cViewPr>
      <p:guideLst>
        <p:guide orient="horz" pos="2880"/>
        <p:guide orient="horz" pos="2932"/>
        <p:guide pos="2160"/>
        <p:guide pos="2212"/>
      </p:guideLst>
    </p:cSldViewPr>
  </p:notesViewPr>
  <p:gridSpacing cx="39014400" cy="390144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B46E3D7-5A05-4181-B712-1EC3FC55BC14}" type="datetimeFigureOut">
              <a:rPr lang="en-US" smtClean="0"/>
              <a:pPr/>
              <a:t>5/13/2014</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133EB38-C064-4C52-A35D-D40DB2B7683B}" type="datetimeFigureOut">
              <a:rPr lang="en-US" smtClean="0"/>
              <a:pPr/>
              <a:t>5/13/2014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chools.nyc.gov/Academics/CommonCoreLibrary/ProfessionalLearning/UDL/default.htm"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teachingchannel.org/videos/multiplying-fractions-by-whole-numbers-lesson"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illustrativemathematics.org/"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ccsso.org/Documents/FASTLabels.pdf"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1–5, including the pre-assessment, will take about 10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a:t>
            </a:fld>
            <a:endParaRPr lang="en-US" dirty="0"/>
          </a:p>
        </p:txBody>
      </p:sp>
    </p:spTree>
    <p:extLst>
      <p:ext uri="{BB962C8B-B14F-4D97-AF65-F5344CB8AC3E}">
        <p14:creationId xmlns="" xmlns:p14="http://schemas.microsoft.com/office/powerpoint/2010/main"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Application of Mathematics</a:t>
            </a:r>
          </a:p>
          <a:p>
            <a:pPr>
              <a:spcBef>
                <a:spcPct val="0"/>
              </a:spcBef>
            </a:pPr>
            <a:r>
              <a:rPr lang="en-US" dirty="0" smtClean="0"/>
              <a:t>Go through points on the slide. Ask participants how they have had</a:t>
            </a:r>
            <a:r>
              <a:rPr lang="en-US" baseline="0" dirty="0" smtClean="0"/>
              <a:t> students apply mathematics. Get two or three examples. Ask participants why this is important. </a:t>
            </a:r>
          </a:p>
          <a:p>
            <a:pPr>
              <a:spcBef>
                <a:spcPct val="0"/>
              </a:spcBef>
            </a:pPr>
            <a:endParaRPr lang="en-US" baseline="0" dirty="0" smtClean="0"/>
          </a:p>
          <a:p>
            <a:pPr>
              <a:spcBef>
                <a:spcPct val="0"/>
              </a:spcBef>
            </a:pPr>
            <a:r>
              <a:rPr lang="en-US" baseline="0" dirty="0" smtClean="0"/>
              <a:t>Application of mathematics is important because without this step or expectation students are learning math as a set of rules, procedures, etc. that have no real meaning in the world outside of the classroom. Students need to learn how math works and how it is used. Note here that when the conversation of application of mathematics typically comes up the phrase “real-world problems” is usually somewhere in the conversation. As teachers think about the types of problems that students will solve in order to apply their mathematical understanding, have them think about problems that would be “real world” to their students. This means that the problems should be contextually relevant and easily understood by the students at their particular grade level. Also note that, just as we saw with the fluency standard, not all standards focus on application. But, when the standard does point to solving problems through an application of mathematics, we really want to see how students can flexibly use what they know and understand. Finally, ask participants to briefly discuss how they can engage students in authentic problem-solving scenarios. </a:t>
            </a:r>
          </a:p>
          <a:p>
            <a:pPr>
              <a:spcBef>
                <a:spcPct val="0"/>
              </a:spcBef>
            </a:pPr>
            <a:endParaRPr lang="en-US" baseline="0" dirty="0" smtClean="0"/>
          </a:p>
          <a:p>
            <a:pPr>
              <a:spcBef>
                <a:spcPct val="0"/>
              </a:spcBef>
            </a:pPr>
            <a:r>
              <a:rPr lang="en-US" baseline="0" dirty="0" smtClean="0"/>
              <a:t>Before moving to the next slide that has examples of contextually relevant problems, focus participants on the third bullet on the slide and ask for one or two volunteers to give examples of how the CCS-Math standards can be supported and connected to the standards from other content areas in order for students to see and apply mathematics outside of their typical math lesson time.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10</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5/13/2014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 xmlns:p14="http://schemas.microsoft.com/office/powerpoint/2010/main" val="2707799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lvl="0">
              <a:spcBef>
                <a:spcPts val="600"/>
              </a:spcBef>
            </a:pPr>
            <a:r>
              <a:rPr lang="en-US" sz="1200" dirty="0" smtClean="0"/>
              <a:t>Review</a:t>
            </a:r>
            <a:r>
              <a:rPr lang="en-US" sz="1200" baseline="0" dirty="0" smtClean="0"/>
              <a:t> the second bulleted objective: </a:t>
            </a:r>
            <a:r>
              <a:rPr lang="en-US" sz="1200" dirty="0" smtClean="0"/>
              <a:t>Analyzed the progression</a:t>
            </a:r>
            <a:r>
              <a:rPr lang="en-US" sz="1200" baseline="0" dirty="0" smtClean="0"/>
              <a:t> of topics in the content standards both within and across grade levels. Remind participants that they completed the card sorting activity in order to see the vertical and horizontal connections between and within standards and domains. Use slides 13 and 14 to refocus participants on the overall distribution and progressions of the content standards.</a:t>
            </a:r>
            <a:endParaRPr lang="en-US" sz="1200" dirty="0" smtClean="0"/>
          </a:p>
        </p:txBody>
      </p:sp>
      <p:sp>
        <p:nvSpPr>
          <p:cNvPr id="1321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21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83D457D-9BE6-4D73-A44D-1308AD5B53F0}" type="datetime1">
              <a:rPr lang="en-US">
                <a:solidFill>
                  <a:prstClr val="black"/>
                </a:solidFill>
                <a:latin typeface="Arial" pitchFamily="34" charset="0"/>
              </a:rPr>
              <a:pPr/>
              <a:t>5/13/2014</a:t>
            </a:fld>
            <a:endParaRPr lang="en-US" dirty="0">
              <a:solidFill>
                <a:prstClr val="black"/>
              </a:solidFill>
              <a:latin typeface="Arial" pitchFamily="34" charset="0"/>
            </a:endParaRPr>
          </a:p>
        </p:txBody>
      </p:sp>
      <p:sp>
        <p:nvSpPr>
          <p:cNvPr id="1321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21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78F79-E2DF-4D7B-8363-DB71134D1661}" type="slidenum">
              <a:rPr lang="en-US">
                <a:solidFill>
                  <a:prstClr val="black"/>
                </a:solidFill>
                <a:latin typeface="Arial" pitchFamily="34" charset="0"/>
              </a:rPr>
              <a:pPr/>
              <a:t>11</a:t>
            </a:fld>
            <a:endParaRPr lang="en-US" dirty="0">
              <a:solidFill>
                <a:prstClr val="black"/>
              </a:solidFill>
              <a:latin typeface="Arial" pitchFamily="34" charset="0"/>
            </a:endParaRPr>
          </a:p>
        </p:txBody>
      </p:sp>
    </p:spTree>
    <p:extLst>
      <p:ext uri="{BB962C8B-B14F-4D97-AF65-F5344CB8AC3E}">
        <p14:creationId xmlns="" xmlns:p14="http://schemas.microsoft.com/office/powerpoint/2010/main" val="3947019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Domain Distribution</a:t>
            </a:r>
          </a:p>
          <a:p>
            <a:pPr>
              <a:spcBef>
                <a:spcPct val="0"/>
              </a:spcBef>
            </a:pPr>
            <a:r>
              <a:rPr lang="en-US" dirty="0" smtClean="0"/>
              <a:t>Remind participants that in K–5 there are four domains that span all of</a:t>
            </a:r>
            <a:r>
              <a:rPr lang="en-US" baseline="0" dirty="0" smtClean="0"/>
              <a:t> the grade levels: Number and Operations in Base Ten, Operations and Algebraic Thinking, Geometry, and Measurement and Data. </a:t>
            </a:r>
          </a:p>
          <a:p>
            <a:pPr>
              <a:spcBef>
                <a:spcPct val="0"/>
              </a:spcBef>
            </a:pPr>
            <a:endParaRPr lang="en-US" baseline="0" dirty="0" smtClean="0"/>
          </a:p>
          <a:p>
            <a:pPr>
              <a:spcBef>
                <a:spcPct val="0"/>
              </a:spcBef>
            </a:pPr>
            <a:r>
              <a:rPr lang="en-US" baseline="0" dirty="0" smtClean="0"/>
              <a:t>Kindergarten has a unique domain of Counting and Cardinality which includes standards that are foundational to both Number and Operations in Base Ten and Operations and Algebraic Thinking. </a:t>
            </a:r>
          </a:p>
          <a:p>
            <a:pPr>
              <a:spcBef>
                <a:spcPct val="0"/>
              </a:spcBef>
            </a:pPr>
            <a:endParaRPr lang="en-US" baseline="0" dirty="0" smtClean="0"/>
          </a:p>
          <a:p>
            <a:pPr>
              <a:spcBef>
                <a:spcPct val="0"/>
              </a:spcBef>
            </a:pPr>
            <a:r>
              <a:rPr lang="en-US" baseline="0" dirty="0" smtClean="0"/>
              <a:t>When students are developmentally ready and have a solid foundation in Number and Operations in Base Ten, Number and Operations – Fractions is layered on beginning in third grade. </a:t>
            </a:r>
          </a:p>
          <a:p>
            <a:pPr>
              <a:spcBef>
                <a:spcPct val="0"/>
              </a:spcBef>
            </a:pPr>
            <a:endParaRPr lang="en-US" baseline="0" dirty="0" smtClean="0"/>
          </a:p>
          <a:p>
            <a:pPr>
              <a:spcBef>
                <a:spcPct val="0"/>
              </a:spcBef>
            </a:pPr>
            <a:r>
              <a:rPr lang="en-US" baseline="0" dirty="0" smtClean="0"/>
              <a:t>Transition to the next slide by reminding participants that the domains were determined based on a very specific and coherent roadmap for learning called a progression.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12</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5/13/2014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 xmlns:p14="http://schemas.microsoft.com/office/powerpoint/2010/main" val="453174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Domain Progression</a:t>
            </a:r>
          </a:p>
          <a:p>
            <a:r>
              <a:rPr lang="en-US" dirty="0" smtClean="0"/>
              <a:t>Remind participants</a:t>
            </a:r>
            <a:r>
              <a:rPr lang="en-US" baseline="0" dirty="0" smtClean="0"/>
              <a:t> </a:t>
            </a:r>
            <a:r>
              <a:rPr lang="en-US" dirty="0" smtClean="0"/>
              <a:t>that the domains</a:t>
            </a:r>
            <a:r>
              <a:rPr lang="en-US" baseline="0" dirty="0" smtClean="0"/>
              <a:t> were written so concepts build on each other grade after grade so that, in this particular progression, there is a clear pathway to high school Algebra. The video at the end of this section is an explanation of the progressions from CCSS-Math Co-Author Bill McCallum. </a:t>
            </a:r>
          </a:p>
          <a:p>
            <a:r>
              <a:rPr lang="en-US" baseline="0" dirty="0" smtClean="0"/>
              <a:t>More information about specific domain progressions can be found at the Common Core Tools Website: http://commoncoretools.me/category/progressions/. Have participants make a note of this resource. </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13</a:t>
            </a:fld>
            <a:endParaRPr lang="en-US" dirty="0"/>
          </a:p>
        </p:txBody>
      </p:sp>
    </p:spTree>
    <p:extLst>
      <p:ext uri="{BB962C8B-B14F-4D97-AF65-F5344CB8AC3E}">
        <p14:creationId xmlns="" xmlns:p14="http://schemas.microsoft.com/office/powerpoint/2010/main" val="2958122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dirty="0" smtClean="0"/>
              <a:t>Review</a:t>
            </a:r>
            <a:r>
              <a:rPr lang="en-US" sz="1200" baseline="0" dirty="0" smtClean="0"/>
              <a:t> the third bulleted objective: </a:t>
            </a:r>
            <a:r>
              <a:rPr lang="en-US" sz="1200" dirty="0" smtClean="0"/>
              <a:t>Identified and modified CCS-aligned</a:t>
            </a:r>
            <a:r>
              <a:rPr lang="en-US" sz="1200" baseline="0" dirty="0" smtClean="0"/>
              <a:t> tasks that combine both the content and practice standards. Use slides 15 and 16 to refocus participants on the big question that was examined - </a:t>
            </a:r>
            <a:r>
              <a:rPr lang="en-US" sz="1200" dirty="0" smtClean="0"/>
              <a:t>How can I help teachers incorporate cognitively rigorous mathematics tasks that will benefit ALL students?</a:t>
            </a:r>
          </a:p>
          <a:p>
            <a:pPr lvl="0">
              <a:spcBef>
                <a:spcPts val="600"/>
              </a:spcBef>
            </a:pPr>
            <a:r>
              <a:rPr lang="en-US" sz="2600" baseline="0" dirty="0" smtClean="0"/>
              <a:t> </a:t>
            </a:r>
            <a:endParaRPr lang="en-US" sz="2600" dirty="0" smtClean="0"/>
          </a:p>
        </p:txBody>
      </p:sp>
      <p:sp>
        <p:nvSpPr>
          <p:cNvPr id="1321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21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83D457D-9BE6-4D73-A44D-1308AD5B53F0}" type="datetime1">
              <a:rPr lang="en-US">
                <a:solidFill>
                  <a:prstClr val="black"/>
                </a:solidFill>
                <a:latin typeface="Arial" pitchFamily="34" charset="0"/>
              </a:rPr>
              <a:pPr/>
              <a:t>5/13/2014</a:t>
            </a:fld>
            <a:endParaRPr lang="en-US" dirty="0">
              <a:solidFill>
                <a:prstClr val="black"/>
              </a:solidFill>
              <a:latin typeface="Arial" pitchFamily="34" charset="0"/>
            </a:endParaRPr>
          </a:p>
        </p:txBody>
      </p:sp>
      <p:sp>
        <p:nvSpPr>
          <p:cNvPr id="1321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21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78F79-E2DF-4D7B-8363-DB71134D1661}" type="slidenum">
              <a:rPr lang="en-US">
                <a:solidFill>
                  <a:prstClr val="black"/>
                </a:solidFill>
                <a:latin typeface="Arial" pitchFamily="34" charset="0"/>
              </a:rPr>
              <a:pPr/>
              <a:t>14</a:t>
            </a:fld>
            <a:endParaRPr lang="en-US" dirty="0">
              <a:solidFill>
                <a:prstClr val="black"/>
              </a:solidFill>
              <a:latin typeface="Arial" pitchFamily="34" charset="0"/>
            </a:endParaRPr>
          </a:p>
        </p:txBody>
      </p:sp>
    </p:spTree>
    <p:extLst>
      <p:ext uri="{BB962C8B-B14F-4D97-AF65-F5344CB8AC3E}">
        <p14:creationId xmlns="" xmlns:p14="http://schemas.microsoft.com/office/powerpoint/2010/main" val="3947019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Strategies for Differentiating</a:t>
            </a:r>
            <a:r>
              <a:rPr lang="en-US" b="1" baseline="0" dirty="0" smtClean="0"/>
              <a:t> Cognitively Rigorous Tasks</a:t>
            </a:r>
            <a:endParaRPr lang="en-US" b="1" dirty="0" smtClean="0"/>
          </a:p>
          <a:p>
            <a:r>
              <a:rPr lang="en-US" b="0" dirty="0" smtClean="0"/>
              <a:t>In Module 2, participants discussed </a:t>
            </a:r>
            <a:r>
              <a:rPr lang="en-US" b="0" baseline="0" dirty="0" smtClean="0"/>
              <a:t>the four strategies listed on the slide. Remind participants that one of the key things to keep in mind when differentiating mathematics tasks is that teachers will want to be sure to make modifications or offer choices in tasks that allow students the needed point for entry into the mathematics, but at the same time keeping the level of rigor high. Often mathematics is differentiated by providing “easier” tasks to students who may not yet be ready for the main task. These “easier” tasks sometimes lower the level of rigor to the point that the students’ engaged in that task are never given the opportunity to engage in deeper reasoning about the mathematics. Whenever possible, teachers should maintain the level of rigor, but make modifications in such a way that a solution is still within the students’ reach. </a:t>
            </a:r>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15</a:t>
            </a:fld>
            <a:endParaRPr lang="en-US" dirty="0"/>
          </a:p>
        </p:txBody>
      </p:sp>
    </p:spTree>
    <p:extLst>
      <p:ext uri="{BB962C8B-B14F-4D97-AF65-F5344CB8AC3E}">
        <p14:creationId xmlns="" xmlns:p14="http://schemas.microsoft.com/office/powerpoint/2010/main" val="2181471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Resources</a:t>
            </a:r>
            <a:r>
              <a:rPr lang="en-US" b="1" baseline="0" dirty="0" smtClean="0"/>
              <a:t> for Finding Tasks</a:t>
            </a:r>
          </a:p>
          <a:p>
            <a:r>
              <a:rPr lang="en-US" b="0" baseline="0" dirty="0" smtClean="0"/>
              <a:t>Remind participants of some of the resources available for finding cognitively rigorous tasks. Ask participants which they have used and which they have recommended to teachers. Be sure to chart any additional recommendations so that participants can add them to their own list.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16</a:t>
            </a:fld>
            <a:endParaRPr lang="en-US" dirty="0"/>
          </a:p>
        </p:txBody>
      </p:sp>
    </p:spTree>
    <p:extLst>
      <p:ext uri="{BB962C8B-B14F-4D97-AF65-F5344CB8AC3E}">
        <p14:creationId xmlns="" xmlns:p14="http://schemas.microsoft.com/office/powerpoint/2010/main" val="1169064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dirty="0" smtClean="0"/>
              <a:t>Wrap up the review</a:t>
            </a:r>
            <a:r>
              <a:rPr lang="en-US" sz="1200" baseline="0" dirty="0" smtClean="0"/>
              <a:t> by focusing on the fourth bulleted objective: </a:t>
            </a:r>
            <a:r>
              <a:rPr lang="en-US" sz="1200" dirty="0" smtClean="0"/>
              <a:t>Explored strategies for supporting teachers as they make changes to</a:t>
            </a:r>
            <a:r>
              <a:rPr lang="en-US" sz="1200" baseline="0" dirty="0" smtClean="0"/>
              <a:t> their classroom practice. Use slide 18 to briefly discuss the strategies presented at the end of Module 2. </a:t>
            </a:r>
            <a:endParaRPr lang="en-US" sz="1200" dirty="0" smtClean="0"/>
          </a:p>
          <a:p>
            <a:pPr lvl="0">
              <a:spcBef>
                <a:spcPts val="600"/>
              </a:spcBef>
            </a:pPr>
            <a:r>
              <a:rPr lang="en-US" sz="2600" baseline="0" dirty="0" smtClean="0"/>
              <a:t> </a:t>
            </a:r>
            <a:endParaRPr lang="en-US" sz="2600" dirty="0" smtClean="0"/>
          </a:p>
        </p:txBody>
      </p:sp>
      <p:sp>
        <p:nvSpPr>
          <p:cNvPr id="1321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21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83D457D-9BE6-4D73-A44D-1308AD5B53F0}" type="datetime1">
              <a:rPr lang="en-US">
                <a:solidFill>
                  <a:prstClr val="black"/>
                </a:solidFill>
                <a:latin typeface="Arial" pitchFamily="34" charset="0"/>
              </a:rPr>
              <a:pPr/>
              <a:t>5/13/2014</a:t>
            </a:fld>
            <a:endParaRPr lang="en-US" dirty="0">
              <a:solidFill>
                <a:prstClr val="black"/>
              </a:solidFill>
              <a:latin typeface="Arial" pitchFamily="34" charset="0"/>
            </a:endParaRPr>
          </a:p>
        </p:txBody>
      </p:sp>
      <p:sp>
        <p:nvSpPr>
          <p:cNvPr id="1321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21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78F79-E2DF-4D7B-8363-DB71134D1661}" type="slidenum">
              <a:rPr lang="en-US">
                <a:solidFill>
                  <a:prstClr val="black"/>
                </a:solidFill>
                <a:latin typeface="Arial" pitchFamily="34" charset="0"/>
              </a:rPr>
              <a:pPr/>
              <a:t>17</a:t>
            </a:fld>
            <a:endParaRPr lang="en-US" dirty="0">
              <a:solidFill>
                <a:prstClr val="black"/>
              </a:solidFill>
              <a:latin typeface="Arial" pitchFamily="34" charset="0"/>
            </a:endParaRPr>
          </a:p>
        </p:txBody>
      </p:sp>
    </p:spTree>
    <p:extLst>
      <p:ext uri="{BB962C8B-B14F-4D97-AF65-F5344CB8AC3E}">
        <p14:creationId xmlns="" xmlns:p14="http://schemas.microsoft.com/office/powerpoint/2010/main" val="3947019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b="1" dirty="0" smtClean="0"/>
              <a:t>A New Spin on Old Strategies</a:t>
            </a:r>
            <a:endParaRPr lang="en-US" dirty="0" smtClean="0"/>
          </a:p>
          <a:p>
            <a:r>
              <a:rPr lang="en-US" dirty="0" smtClean="0"/>
              <a:t>As you remind participants of the strategies that were reviewed at the end of Module 2, ask participants</a:t>
            </a:r>
            <a:r>
              <a:rPr lang="en-US" baseline="0" dirty="0" smtClean="0"/>
              <a:t> if they have had the opportunity to discuss these with teachers, and if so, which were discussed and how the strategies were received. Transition this short discussion into a discussion of participants overall CCS-Math implementation that begins on the next slide. </a:t>
            </a:r>
            <a:endParaRPr lang="en-US" dirty="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18</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5/13/2014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 xmlns:p14="http://schemas.microsoft.com/office/powerpoint/2010/main" val="2327523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a:xfrm>
            <a:off x="702310" y="4421823"/>
            <a:ext cx="5618480" cy="4189095"/>
          </a:xfrm>
          <a:prstGeom prst="rect">
            <a:avLst/>
          </a:prstGeom>
        </p:spPr>
        <p:txBody>
          <a:bodyPr>
            <a:normAutofit fontScale="92500" lnSpcReduction="20000"/>
          </a:bodyPr>
          <a:lstStyle/>
          <a:p>
            <a:pPr>
              <a:spcBef>
                <a:spcPct val="0"/>
              </a:spcBef>
            </a:pPr>
            <a:r>
              <a:rPr lang="en-US" dirty="0" smtClean="0"/>
              <a:t>Now that you</a:t>
            </a:r>
            <a:r>
              <a:rPr lang="en-US" baseline="0" dirty="0" smtClean="0"/>
              <a:t> have quickly reviewed the key points from Module 2, ask participants to now reflect on the work that they have done back at their school, in their role as a Core Standards Coach, with helping teachers learn more about and implement the CCS-Math. </a:t>
            </a:r>
            <a:r>
              <a:rPr lang="en-US" dirty="0" smtClean="0"/>
              <a:t>Have</a:t>
            </a:r>
            <a:r>
              <a:rPr lang="en-US" baseline="0" dirty="0" smtClean="0"/>
              <a:t> each participant discuss with their table group one positive highlight, one challenge, and one lesson learned from their personal implementation of the </a:t>
            </a:r>
            <a:r>
              <a:rPr lang="en-US" baseline="0" dirty="0" err="1" smtClean="0"/>
              <a:t>Conent</a:t>
            </a:r>
            <a:r>
              <a:rPr lang="en-US" baseline="0" dirty="0" smtClean="0"/>
              <a:t> </a:t>
            </a:r>
            <a:r>
              <a:rPr lang="en-US" baseline="0" dirty="0" smtClean="0"/>
              <a:t>Standards thus far. Each table group will then determine two positive highlights, one common challenge, and one common lesson learned that they will present to the larger group. They can record notes from their discussion on </a:t>
            </a:r>
            <a:r>
              <a:rPr lang="en-US" b="1" baseline="0" dirty="0" smtClean="0"/>
              <a:t>page 7</a:t>
            </a:r>
            <a:r>
              <a:rPr lang="en-US" baseline="0" dirty="0" smtClean="0"/>
              <a:t> in the Participant Guide.</a:t>
            </a:r>
          </a:p>
          <a:p>
            <a:pPr>
              <a:spcBef>
                <a:spcPct val="0"/>
              </a:spcBef>
            </a:pPr>
            <a:endParaRPr lang="en-US" baseline="0" dirty="0" smtClean="0"/>
          </a:p>
          <a:p>
            <a:pPr>
              <a:spcBef>
                <a:spcPct val="0"/>
              </a:spcBef>
            </a:pPr>
            <a:r>
              <a:rPr lang="en-US" baseline="0" dirty="0" smtClean="0"/>
              <a:t>As table groups present, record the participants’ responses on the chart paper titled Positive Highlights, Challenges, and Lessons Learned. After all groups have presented, summarize what has been charted and then ask the large group if anyone has a solution to any of the common challenges. Encourage participants to record “New Ideas” on </a:t>
            </a:r>
            <a:r>
              <a:rPr lang="en-US" b="1" baseline="0" dirty="0" smtClean="0"/>
              <a:t>page 8</a:t>
            </a:r>
            <a:r>
              <a:rPr lang="en-US" baseline="0" dirty="0" smtClean="0"/>
              <a:t> in the Participant Guide. </a:t>
            </a:r>
            <a:endParaRPr lang="en-US" b="1" baseline="0" dirty="0" smtClean="0"/>
          </a:p>
          <a:p>
            <a:pPr>
              <a:spcBef>
                <a:spcPct val="0"/>
              </a:spcBef>
            </a:pPr>
            <a:endParaRPr lang="en-US" b="0" baseline="0" dirty="0" smtClean="0"/>
          </a:p>
          <a:p>
            <a:pPr>
              <a:spcBef>
                <a:spcPct val="0"/>
              </a:spcBef>
            </a:pPr>
            <a:r>
              <a:rPr lang="en-US" b="0" baseline="0" dirty="0" smtClean="0"/>
              <a:t>Wrap up the activity by explaining that the challenges will be revisited periodically throughout the day. </a:t>
            </a:r>
          </a:p>
          <a:p>
            <a:pPr>
              <a:spcBef>
                <a:spcPct val="0"/>
              </a:spcBef>
            </a:pPr>
            <a:endParaRPr lang="en-US" b="0" baseline="0" dirty="0" smtClean="0"/>
          </a:p>
          <a:p>
            <a:pPr>
              <a:spcBef>
                <a:spcPct val="0"/>
              </a:spcBef>
            </a:pPr>
            <a:r>
              <a:rPr lang="en-US" b="0" baseline="0" dirty="0" smtClean="0"/>
              <a:t>Transition to the next activity by explaining that participants will now begin to focus more deeply on the classroom practices that support teaching and learning with the CCS-Math.</a:t>
            </a:r>
          </a:p>
          <a:p>
            <a:pPr>
              <a:spcBef>
                <a:spcPct val="0"/>
              </a:spcBef>
            </a:pPr>
            <a:endParaRPr lang="en-US" b="0" baseline="0" dirty="0" smtClean="0"/>
          </a:p>
          <a:p>
            <a:pPr>
              <a:spcBef>
                <a:spcPct val="0"/>
              </a:spcBef>
            </a:pPr>
            <a:r>
              <a:rPr lang="en-US" b="0" baseline="0" dirty="0" smtClean="0"/>
              <a:t>Note: If teachers have not had the time between the previous module and this module to begin their implementation, have them instead focus on things that they have seen and heard back at their school, including positive highlights of where their school is, challenges that they now recognize they may be facing, and any lesson learned in terms of the outcomes of the first module and where they think they need to go next with the implementation. </a:t>
            </a:r>
            <a:endParaRPr lang="en-US" dirty="0" smtClean="0"/>
          </a:p>
        </p:txBody>
      </p:sp>
      <p:sp>
        <p:nvSpPr>
          <p:cNvPr id="4" name="Slide Number Placeholder 3"/>
          <p:cNvSpPr>
            <a:spLocks noGrp="1"/>
          </p:cNvSpPr>
          <p:nvPr>
            <p:ph type="sldNum" sz="quarter" idx="10"/>
          </p:nvPr>
        </p:nvSpPr>
        <p:spPr/>
        <p:txBody>
          <a:bodyPr/>
          <a:lstStyle/>
          <a:p>
            <a:pPr>
              <a:defRPr/>
            </a:pPr>
            <a:fld id="{73DAC7E5-C104-4DDA-9A2F-F375BB452855}" type="slidenum">
              <a:rPr lang="en-US" smtClean="0"/>
              <a:pPr>
                <a:defRPr/>
              </a:pPr>
              <a:t>19</a:t>
            </a:fld>
            <a:endParaRPr lang="en-US" dirty="0"/>
          </a:p>
        </p:txBody>
      </p:sp>
    </p:spTree>
    <p:extLst>
      <p:ext uri="{BB962C8B-B14F-4D97-AF65-F5344CB8AC3E}">
        <p14:creationId xmlns="" xmlns:p14="http://schemas.microsoft.com/office/powerpoint/2010/main" val="726107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outcomes for the day, sharing what you hope to accomplish throughout the full day session. There are nine outcomes for this session. These are presented to the participants over two slides. </a:t>
            </a:r>
          </a:p>
        </p:txBody>
      </p:sp>
      <p:sp>
        <p:nvSpPr>
          <p:cNvPr id="1321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21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83D457D-9BE6-4D73-A44D-1308AD5B53F0}" type="datetime1">
              <a:rPr lang="en-US">
                <a:solidFill>
                  <a:prstClr val="black"/>
                </a:solidFill>
                <a:latin typeface="Arial" pitchFamily="34" charset="0"/>
              </a:rPr>
              <a:pPr/>
              <a:t>5/13/2014</a:t>
            </a:fld>
            <a:endParaRPr lang="en-US" dirty="0">
              <a:solidFill>
                <a:prstClr val="black"/>
              </a:solidFill>
              <a:latin typeface="Arial" pitchFamily="34" charset="0"/>
            </a:endParaRPr>
          </a:p>
        </p:txBody>
      </p:sp>
      <p:sp>
        <p:nvSpPr>
          <p:cNvPr id="1321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21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78F79-E2DF-4D7B-8363-DB71134D1661}" type="slidenum">
              <a:rPr lang="en-US">
                <a:solidFill>
                  <a:prstClr val="black"/>
                </a:solidFill>
                <a:latin typeface="Arial" pitchFamily="34" charset="0"/>
              </a:rPr>
              <a:pPr/>
              <a:t>2</a:t>
            </a:fld>
            <a:endParaRPr lang="en-US" dirty="0">
              <a:solidFill>
                <a:prstClr val="black"/>
              </a:solidFill>
              <a:latin typeface="Arial" pitchFamily="34" charset="0"/>
            </a:endParaRPr>
          </a:p>
        </p:txBody>
      </p:sp>
    </p:spTree>
    <p:extLst>
      <p:ext uri="{BB962C8B-B14F-4D97-AF65-F5344CB8AC3E}">
        <p14:creationId xmlns="" xmlns:p14="http://schemas.microsoft.com/office/powerpoint/2010/main" val="3947019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r>
              <a:rPr lang="en-US" b="1" dirty="0" smtClean="0"/>
              <a:t>Section 2: Building a Teaching and Learning Framework through UDL</a:t>
            </a:r>
          </a:p>
          <a:p>
            <a:r>
              <a:rPr lang="en-US" b="0" dirty="0" smtClean="0"/>
              <a:t>Section 2 Time:</a:t>
            </a:r>
            <a:r>
              <a:rPr lang="en-US" b="0" baseline="0" dirty="0" smtClean="0"/>
              <a:t> 60 minutes</a:t>
            </a:r>
            <a:endParaRPr lang="en-US" b="0" dirty="0" smtClean="0"/>
          </a:p>
          <a:p>
            <a:r>
              <a:rPr lang="en-US" dirty="0" smtClean="0"/>
              <a:t> </a:t>
            </a:r>
          </a:p>
          <a:p>
            <a:r>
              <a:rPr lang="en-US" b="1" dirty="0" smtClean="0"/>
              <a:t>Section 2</a:t>
            </a:r>
            <a:r>
              <a:rPr lang="en-US" b="1" baseline="0" dirty="0" smtClean="0"/>
              <a:t> </a:t>
            </a:r>
            <a:r>
              <a:rPr lang="en-US" b="1" dirty="0" smtClean="0"/>
              <a:t>Training Objectives:</a:t>
            </a:r>
          </a:p>
          <a:p>
            <a:pPr marL="171450" indent="-171450">
              <a:buFont typeface="Arial" pitchFamily="34" charset="0"/>
              <a:buChar char="•"/>
            </a:pPr>
            <a:r>
              <a:rPr lang="en-US" sz="1200" kern="1200" dirty="0" smtClean="0">
                <a:solidFill>
                  <a:schemeClr val="tx1"/>
                </a:solidFill>
                <a:latin typeface="+mn-lt"/>
                <a:ea typeface="+mn-ea"/>
                <a:cs typeface="+mn-cs"/>
              </a:rPr>
              <a:t>To articulate a common understanding of Universal Design for Learning (UDL).</a:t>
            </a:r>
          </a:p>
          <a:p>
            <a:pPr marL="171450" indent="-171450">
              <a:buFont typeface="Arial" pitchFamily="34" charset="0"/>
              <a:buChar char="•"/>
            </a:pPr>
            <a:r>
              <a:rPr lang="en-US" sz="1200" kern="1200" dirty="0" smtClean="0">
                <a:solidFill>
                  <a:schemeClr val="tx1"/>
                </a:solidFill>
                <a:latin typeface="+mn-lt"/>
                <a:ea typeface="+mn-ea"/>
                <a:cs typeface="+mn-cs"/>
              </a:rPr>
              <a:t>To identify the importance of incorporating UDL practices into lessons. </a:t>
            </a:r>
          </a:p>
          <a:p>
            <a:pPr marL="171450" indent="-171450">
              <a:buFont typeface="Arial" pitchFamily="34" charset="0"/>
              <a:buChar char="•"/>
            </a:pPr>
            <a:r>
              <a:rPr lang="en-US" sz="1200" kern="1200" dirty="0" smtClean="0">
                <a:solidFill>
                  <a:schemeClr val="tx1"/>
                </a:solidFill>
                <a:latin typeface="+mn-lt"/>
                <a:ea typeface="+mn-ea"/>
                <a:cs typeface="+mn-cs"/>
              </a:rPr>
              <a:t>To align UDL practices to the instructional practices and learning implications of the CCS-Math.</a:t>
            </a:r>
          </a:p>
          <a:p>
            <a:endParaRPr lang="en-US" dirty="0" smtClean="0"/>
          </a:p>
          <a:p>
            <a:r>
              <a:rPr lang="en-US" b="1" dirty="0" smtClean="0"/>
              <a:t>Section 2 Outline:</a:t>
            </a:r>
          </a:p>
          <a:p>
            <a:pPr marL="228600" indent="-228600">
              <a:buAutoNum type="arabicPeriod"/>
            </a:pPr>
            <a:r>
              <a:rPr lang="en-US" sz="1200" kern="1200" dirty="0" smtClean="0">
                <a:solidFill>
                  <a:schemeClr val="tx1"/>
                </a:solidFill>
                <a:latin typeface="+mn-lt"/>
                <a:ea typeface="+mn-ea"/>
                <a:cs typeface="+mn-cs"/>
              </a:rPr>
              <a:t>Participants will begin by generating a list of the instructional strategies discussed in Modules 1 and 2. These include: the use of multiple representations, providing multiple pathways into the learning through task modification, engaging students in group work, providing opportunities for mathematical discourse, and the use of effective questioning. As a large group, participants will discuss the student benefits of the use of each strategy. </a:t>
            </a:r>
            <a:r>
              <a:rPr lang="en-US" sz="1200" b="1" kern="1200" dirty="0" smtClean="0">
                <a:solidFill>
                  <a:schemeClr val="tx1"/>
                </a:solidFill>
                <a:latin typeface="+mn-lt"/>
                <a:ea typeface="+mn-ea"/>
                <a:cs typeface="+mn-cs"/>
              </a:rPr>
              <a:t>(10 minutes)</a:t>
            </a:r>
            <a:endParaRPr lang="en-US" sz="1200"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Then, the facilitator transitions to adding to this list of strategies by explaining that they will examine additional strategies, but will do so through the lens of applying the principles of Universal Design for Learning. The facilitator will explain what UDL is and engage participants in the importance of providing flexibility and reducing barriers in instruction. The facilitator will then go over each of the three principles: Provide Multiple Means of Representation, Provide Multiple Means of Action and Expression, and Provide Multiple Means of Engagement. </a:t>
            </a:r>
            <a:r>
              <a:rPr lang="en-US" sz="1200" b="1" kern="1200" dirty="0" smtClean="0">
                <a:solidFill>
                  <a:schemeClr val="tx1"/>
                </a:solidFill>
                <a:latin typeface="+mn-lt"/>
                <a:ea typeface="+mn-ea"/>
                <a:cs typeface="+mn-cs"/>
              </a:rPr>
              <a:t>(10 minutes)</a:t>
            </a:r>
            <a:endParaRPr lang="en-US" sz="1200"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Participants will then work in groups to complete a graphic organizer around one of the nine UDL Guidelines. Using information given on the assigned guideline, participants will complete the graphic organizer by defining the guideline, identifying examples of specific strategies that can be used to fulfill the guideline, making a connection to their work with the CCS-Math, identifying student benefits, and creating at least one example of how this guideline might be met at a particular grade level. </a:t>
            </a:r>
            <a:r>
              <a:rPr lang="en-US" sz="1200" b="1" kern="1200" dirty="0" smtClean="0">
                <a:solidFill>
                  <a:schemeClr val="tx1"/>
                </a:solidFill>
                <a:latin typeface="+mn-lt"/>
                <a:ea typeface="+mn-ea"/>
                <a:cs typeface="+mn-cs"/>
              </a:rPr>
              <a:t>(20</a:t>
            </a:r>
            <a:r>
              <a:rPr lang="en-US" sz="1200" b="1" kern="1200" baseline="0" dirty="0" smtClean="0">
                <a:solidFill>
                  <a:schemeClr val="tx1"/>
                </a:solidFill>
                <a:latin typeface="+mn-lt"/>
                <a:ea typeface="+mn-ea"/>
                <a:cs typeface="+mn-cs"/>
              </a:rPr>
              <a:t> minutes)</a:t>
            </a:r>
            <a:endParaRPr lang="en-US" sz="1200"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This activity concludes</a:t>
            </a:r>
            <a:r>
              <a:rPr lang="en-US" sz="1200" kern="1200" baseline="0" dirty="0" smtClean="0">
                <a:solidFill>
                  <a:schemeClr val="tx1"/>
                </a:solidFill>
                <a:latin typeface="+mn-lt"/>
                <a:ea typeface="+mn-ea"/>
                <a:cs typeface="+mn-cs"/>
              </a:rPr>
              <a:t> with </a:t>
            </a:r>
            <a:r>
              <a:rPr lang="en-US" sz="1200" kern="1200" dirty="0" smtClean="0">
                <a:solidFill>
                  <a:schemeClr val="tx1"/>
                </a:solidFill>
                <a:latin typeface="+mn-lt"/>
                <a:ea typeface="+mn-ea"/>
                <a:cs typeface="+mn-cs"/>
              </a:rPr>
              <a:t>groups presenting the information included in their graphic organizer. </a:t>
            </a:r>
            <a:r>
              <a:rPr lang="en-US" sz="1200" b="1" kern="1200" dirty="0" smtClean="0">
                <a:solidFill>
                  <a:schemeClr val="tx1"/>
                </a:solidFill>
                <a:latin typeface="+mn-lt"/>
                <a:ea typeface="+mn-ea"/>
                <a:cs typeface="+mn-cs"/>
              </a:rPr>
              <a:t>(20 minutes)</a:t>
            </a:r>
            <a:endParaRPr lang="en-US" sz="1200" kern="1200" dirty="0" smtClean="0">
              <a:solidFill>
                <a:schemeClr val="tx1"/>
              </a:solidFill>
              <a:latin typeface="+mn-lt"/>
              <a:ea typeface="+mn-ea"/>
              <a:cs typeface="+mn-cs"/>
            </a:endParaRPr>
          </a:p>
          <a:p>
            <a:pPr marL="228600" indent="-228600">
              <a:buNone/>
            </a:pPr>
            <a:endParaRPr lang="en-US" sz="1200" kern="1200" dirty="0" smtClean="0">
              <a:solidFill>
                <a:schemeClr val="tx1"/>
              </a:solidFill>
              <a:latin typeface="+mn-lt"/>
              <a:ea typeface="+mn-ea"/>
              <a:cs typeface="+mn-cs"/>
            </a:endParaRPr>
          </a:p>
          <a:p>
            <a:pPr marL="228600" indent="0">
              <a:buNone/>
            </a:pPr>
            <a:r>
              <a:rPr lang="en-US" sz="1200" b="1" kern="1200" dirty="0" smtClean="0">
                <a:solidFill>
                  <a:schemeClr val="tx1"/>
                </a:solidFill>
                <a:latin typeface="+mn-lt"/>
                <a:ea typeface="+mn-ea"/>
                <a:cs typeface="+mn-cs"/>
              </a:rPr>
              <a:t>Note: </a:t>
            </a:r>
            <a:r>
              <a:rPr lang="en-US" sz="1200" kern="1200" dirty="0" smtClean="0">
                <a:solidFill>
                  <a:schemeClr val="tx1"/>
                </a:solidFill>
                <a:latin typeface="+mn-lt"/>
                <a:ea typeface="+mn-ea"/>
                <a:cs typeface="+mn-cs"/>
              </a:rPr>
              <a:t>Information will be presented in such a way as to not lead participants to think that they must include all nine guidelines in every lesson every day and that by connecting the UDL principles and guidelines to work that has been completed already around CCS-Math instructional practices, many participants are already applying or promoting UDL in their classroom and schools. </a:t>
            </a:r>
          </a:p>
          <a:p>
            <a:endParaRPr lang="en-US" b="1" dirty="0" smtClean="0"/>
          </a:p>
          <a:p>
            <a:r>
              <a:rPr lang="en-US" b="1" dirty="0" smtClean="0"/>
              <a:t>Supporting Documents</a:t>
            </a:r>
            <a:endParaRPr lang="en-US" dirty="0" smtClean="0"/>
          </a:p>
          <a:p>
            <a:r>
              <a:rPr lang="en-US" sz="1200" i="1" kern="1200" dirty="0" smtClean="0">
                <a:solidFill>
                  <a:schemeClr val="tx1"/>
                </a:solidFill>
                <a:latin typeface="+mn-lt"/>
                <a:ea typeface="+mn-ea"/>
                <a:cs typeface="+mn-cs"/>
              </a:rPr>
              <a:t>What is Universal Design for Learning</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Universal Design for Learning Guidelines</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Universal Design for Learning Guidelines Worksheet</a:t>
            </a:r>
            <a:endParaRPr lang="en-US" sz="1200" kern="1200" dirty="0" smtClean="0">
              <a:solidFill>
                <a:schemeClr val="tx1"/>
              </a:solidFill>
              <a:latin typeface="+mn-lt"/>
              <a:ea typeface="+mn-ea"/>
              <a:cs typeface="+mn-cs"/>
            </a:endParaRPr>
          </a:p>
          <a:p>
            <a:r>
              <a:rPr lang="en-US" dirty="0" smtClean="0"/>
              <a:t> </a:t>
            </a:r>
          </a:p>
          <a:p>
            <a:r>
              <a:rPr lang="en-US" b="1" dirty="0" smtClean="0"/>
              <a:t>Materials</a:t>
            </a:r>
            <a:endParaRPr lang="en-US" dirty="0" smtClean="0"/>
          </a:p>
          <a:p>
            <a:pPr lvl="0"/>
            <a:r>
              <a:rPr lang="en-US" dirty="0" smtClean="0"/>
              <a:t>Chart paper</a:t>
            </a:r>
          </a:p>
          <a:p>
            <a:pPr lvl="0"/>
            <a:r>
              <a:rPr lang="en-US" dirty="0" smtClean="0"/>
              <a:t>Markers</a:t>
            </a:r>
          </a:p>
          <a:p>
            <a:pPr marL="230520" indent="-230520"/>
            <a:endParaRPr lang="en-US" dirty="0" smtClean="0"/>
          </a:p>
        </p:txBody>
      </p:sp>
      <p:sp>
        <p:nvSpPr>
          <p:cNvPr id="1382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82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550F5EF-EA7A-4F7E-B452-463359D24A4E}" type="datetime1">
              <a:rPr lang="en-US">
                <a:solidFill>
                  <a:prstClr val="black"/>
                </a:solidFill>
                <a:latin typeface="Arial" pitchFamily="34" charset="0"/>
              </a:rPr>
              <a:pPr/>
              <a:t>5/13/2014</a:t>
            </a:fld>
            <a:endParaRPr lang="en-US" dirty="0">
              <a:solidFill>
                <a:prstClr val="black"/>
              </a:solidFill>
              <a:latin typeface="Arial" pitchFamily="34" charset="0"/>
            </a:endParaRPr>
          </a:p>
        </p:txBody>
      </p:sp>
      <p:sp>
        <p:nvSpPr>
          <p:cNvPr id="1382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82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5CC7A-BD72-4614-86BB-531A03EB3EEC}" type="slidenum">
              <a:rPr lang="en-US">
                <a:solidFill>
                  <a:prstClr val="black"/>
                </a:solidFill>
                <a:latin typeface="Arial" pitchFamily="34" charset="0"/>
              </a:rPr>
              <a:pPr/>
              <a:t>20</a:t>
            </a:fld>
            <a:endParaRPr lang="en-US" dirty="0">
              <a:solidFill>
                <a:prstClr val="black"/>
              </a:solidFill>
              <a:latin typeface="Arial" pitchFamily="34" charset="0"/>
            </a:endParaRPr>
          </a:p>
        </p:txBody>
      </p:sp>
    </p:spTree>
    <p:extLst>
      <p:ext uri="{BB962C8B-B14F-4D97-AF65-F5344CB8AC3E}">
        <p14:creationId xmlns="" xmlns:p14="http://schemas.microsoft.com/office/powerpoint/2010/main" val="2142217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Focus on Instruction</a:t>
            </a:r>
          </a:p>
          <a:p>
            <a:r>
              <a:rPr lang="en-US" dirty="0" smtClean="0"/>
              <a:t>Begin by asking</a:t>
            </a:r>
            <a:r>
              <a:rPr lang="en-US" baseline="0" dirty="0" smtClean="0"/>
              <a:t> participants to think about the instructional strategies that were discussed in Modules 1 and 2. Depending on the group discussions that took place in each module these may vary, but those explicitly addressed include:</a:t>
            </a:r>
          </a:p>
          <a:p>
            <a:endParaRPr lang="en-US" baseline="0" dirty="0" smtClean="0"/>
          </a:p>
          <a:p>
            <a:r>
              <a:rPr lang="en-US" baseline="0" dirty="0" smtClean="0"/>
              <a:t>Module 1:</a:t>
            </a:r>
          </a:p>
          <a:p>
            <a:pPr marL="171450" indent="-171450">
              <a:buFont typeface="Arial" pitchFamily="34" charset="0"/>
              <a:buChar char="•"/>
            </a:pPr>
            <a:r>
              <a:rPr lang="en-US" baseline="0" dirty="0" smtClean="0"/>
              <a:t>Effective questioning</a:t>
            </a:r>
          </a:p>
          <a:p>
            <a:pPr marL="171450" indent="-171450">
              <a:buFont typeface="Arial" pitchFamily="34" charset="0"/>
              <a:buChar char="•"/>
            </a:pPr>
            <a:r>
              <a:rPr lang="en-US" dirty="0" smtClean="0"/>
              <a:t>Multiple representations</a:t>
            </a:r>
          </a:p>
          <a:p>
            <a:pPr marL="171450" indent="-171450">
              <a:buFont typeface="Arial" pitchFamily="34" charset="0"/>
              <a:buChar char="•"/>
            </a:pPr>
            <a:r>
              <a:rPr lang="en-US" dirty="0" smtClean="0"/>
              <a:t>Student discourse</a:t>
            </a:r>
          </a:p>
          <a:p>
            <a:pPr>
              <a:buFont typeface="Arial" pitchFamily="34" charset="0"/>
              <a:buChar char="•"/>
            </a:pPr>
            <a:endParaRPr lang="en-US" dirty="0" smtClean="0"/>
          </a:p>
          <a:p>
            <a:pPr>
              <a:buFont typeface="Arial" pitchFamily="34" charset="0"/>
              <a:buNone/>
            </a:pPr>
            <a:r>
              <a:rPr lang="en-US" dirty="0" smtClean="0"/>
              <a:t>Module 2: </a:t>
            </a:r>
          </a:p>
          <a:p>
            <a:pPr marL="171450" indent="-171450">
              <a:buFont typeface="Arial" pitchFamily="34" charset="0"/>
              <a:buChar char="•"/>
            </a:pPr>
            <a:r>
              <a:rPr lang="en-US" dirty="0" smtClean="0"/>
              <a:t>The use of cognitively rigorous tasks</a:t>
            </a:r>
          </a:p>
          <a:p>
            <a:pPr marL="171450" indent="-171450">
              <a:buFont typeface="Arial" pitchFamily="34" charset="0"/>
              <a:buChar char="•"/>
            </a:pPr>
            <a:r>
              <a:rPr lang="en-US" dirty="0" smtClean="0"/>
              <a:t>Task modification</a:t>
            </a:r>
          </a:p>
          <a:p>
            <a:pPr marL="171450" indent="-171450">
              <a:buFont typeface="Arial" pitchFamily="34" charset="0"/>
              <a:buChar char="•"/>
            </a:pPr>
            <a:r>
              <a:rPr lang="en-US" dirty="0" smtClean="0"/>
              <a:t>Parallel tasks</a:t>
            </a:r>
          </a:p>
          <a:p>
            <a:pPr marL="171450" indent="-171450">
              <a:buFont typeface="Arial" pitchFamily="34" charset="0"/>
              <a:buChar char="•"/>
            </a:pPr>
            <a:r>
              <a:rPr lang="en-US" dirty="0" smtClean="0"/>
              <a:t>Open questions</a:t>
            </a:r>
          </a:p>
          <a:p>
            <a:pPr marL="171450" indent="-171450">
              <a:buFont typeface="Arial" pitchFamily="34" charset="0"/>
              <a:buChar char="•"/>
            </a:pPr>
            <a:r>
              <a:rPr lang="en-US" dirty="0" smtClean="0"/>
              <a:t>Scaffolding</a:t>
            </a:r>
          </a:p>
          <a:p>
            <a:pPr marL="171450" indent="-171450">
              <a:buFont typeface="Arial" pitchFamily="34" charset="0"/>
              <a:buChar char="•"/>
            </a:pPr>
            <a:r>
              <a:rPr lang="en-US" dirty="0" smtClean="0"/>
              <a:t>C-R-A continuum</a:t>
            </a:r>
          </a:p>
          <a:p>
            <a:pPr marL="171450" indent="-171450">
              <a:buFont typeface="Arial" pitchFamily="34" charset="0"/>
              <a:buChar char="•"/>
            </a:pPr>
            <a:r>
              <a:rPr lang="en-US" dirty="0" smtClean="0"/>
              <a:t>Journals</a:t>
            </a:r>
          </a:p>
          <a:p>
            <a:pPr marL="171450" indent="-171450">
              <a:buFont typeface="Arial" pitchFamily="34" charset="0"/>
              <a:buChar char="•"/>
            </a:pPr>
            <a:r>
              <a:rPr lang="en-US" dirty="0" smtClean="0"/>
              <a:t>Strategies for developing fluency </a:t>
            </a:r>
          </a:p>
          <a:p>
            <a:pPr marL="171450" indent="-171450">
              <a:buFont typeface="Arial" pitchFamily="34" charset="0"/>
              <a:buChar char="•"/>
            </a:pPr>
            <a:r>
              <a:rPr lang="en-US" dirty="0" smtClean="0"/>
              <a:t>Group work and decision making</a:t>
            </a:r>
          </a:p>
          <a:p>
            <a:pPr marL="171450" indent="-171450">
              <a:buFont typeface="Arial" pitchFamily="34" charset="0"/>
              <a:buChar char="•"/>
            </a:pPr>
            <a:r>
              <a:rPr lang="en-US" dirty="0" smtClean="0"/>
              <a:t>Use of graphic organizer for developing mathematical language</a:t>
            </a:r>
          </a:p>
          <a:p>
            <a:pPr>
              <a:buFont typeface="Arial" pitchFamily="34" charset="0"/>
              <a:buChar char="•"/>
            </a:pPr>
            <a:endParaRPr lang="en-US" dirty="0" smtClean="0"/>
          </a:p>
          <a:p>
            <a:pPr>
              <a:buFont typeface="Arial" pitchFamily="34" charset="0"/>
              <a:buNone/>
            </a:pPr>
            <a:r>
              <a:rPr lang="en-US" dirty="0" smtClean="0"/>
              <a:t>As participants name these strategies, chart their</a:t>
            </a:r>
            <a:r>
              <a:rPr lang="en-US" baseline="0" dirty="0" smtClean="0"/>
              <a:t> responses so that as this section continues, this list can be referenced. After the list is generated, briefly discuss, as a large group, how students benefit from the use of these strategies. For example, the use of parallel tasks, open questions, scaffolding, and the C-R-A continuum allow for multiple entry points into a cognitively rigorous task. The use of math journals and providing opportunities for students to engage in mathematical discourse allow students’ thinking to become visible assisting the teacher in learning what the student understands, helps to uncover student misconceptions, etc. </a:t>
            </a:r>
          </a:p>
          <a:p>
            <a:pPr>
              <a:buFont typeface="Arial" pitchFamily="34" charset="0"/>
              <a:buNone/>
            </a:pPr>
            <a:endParaRPr lang="en-US" baseline="0" dirty="0" smtClean="0"/>
          </a:p>
          <a:p>
            <a:pPr>
              <a:buFont typeface="Arial" pitchFamily="34" charset="0"/>
              <a:buNone/>
            </a:pPr>
            <a:r>
              <a:rPr lang="en-US" baseline="0" dirty="0" smtClean="0"/>
              <a:t>Transition from this discussion by explaining to participants that they are now going to expand on this list of strategies by examining the principles of Universal Design for Learning, or UDL as it is commonly referred to, but first they will take a few minutes to understand what UDL is and how it supports teaching and learning of the CCS-Math. </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21</a:t>
            </a:fld>
            <a:endParaRPr lang="en-US" dirty="0"/>
          </a:p>
        </p:txBody>
      </p:sp>
    </p:spTree>
    <p:extLst>
      <p:ext uri="{BB962C8B-B14F-4D97-AF65-F5344CB8AC3E}">
        <p14:creationId xmlns="" xmlns:p14="http://schemas.microsoft.com/office/powerpoint/2010/main" val="4078096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What is UDL?</a:t>
            </a:r>
          </a:p>
          <a:p>
            <a:r>
              <a:rPr lang="en-US" b="0" dirty="0" smtClean="0"/>
              <a:t>Begin</a:t>
            </a:r>
            <a:r>
              <a:rPr lang="en-US" b="0" baseline="0" dirty="0" smtClean="0"/>
              <a:t> the discussion of UDL by explaining to participants that Universal Design for Learning is a framework, developed by CAST, that includes a get of three principles that were developed with the goal of providing all individuals equal opportunities to learn. Mention that in Module 2, we discussed differentiating the mathematics tasks in order to provide multiple entry points into the mathematics. Here we will build off of that idea because UDL and differentiation are closely linked. The main difference to highlight at this point is that differentiation typically looks at a specific subset of a lesson, the task for example, and asks teachers to modify that aspect in order to meet the needs of all students. UDL, on the other hand, looks at modifying the whole learning process, not just one aspect. </a:t>
            </a:r>
          </a:p>
          <a:p>
            <a:r>
              <a:rPr lang="en-US" b="1" baseline="0" dirty="0" smtClean="0"/>
              <a:t>Note: </a:t>
            </a:r>
            <a:r>
              <a:rPr lang="en-US" b="0" baseline="0" dirty="0" smtClean="0"/>
              <a:t>This understanding will continue to unfold throughout this module, and will become even more clear in Module 4, during which participants are involved in learning design.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22</a:t>
            </a:fld>
            <a:endParaRPr lang="en-US" dirty="0"/>
          </a:p>
        </p:txBody>
      </p:sp>
    </p:spTree>
    <p:extLst>
      <p:ext uri="{BB962C8B-B14F-4D97-AF65-F5344CB8AC3E}">
        <p14:creationId xmlns="" xmlns:p14="http://schemas.microsoft.com/office/powerpoint/2010/main" val="2835626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What is UDL?</a:t>
            </a:r>
          </a:p>
          <a:p>
            <a:r>
              <a:rPr lang="en-US" b="0" dirty="0" smtClean="0"/>
              <a:t>Remind participants that in Module 2 they discussed the importance of providing multiple entry points into cognitively rigorous tasks so that all students had the opportunity</a:t>
            </a:r>
            <a:r>
              <a:rPr lang="en-US" b="0" baseline="0" dirty="0" smtClean="0"/>
              <a:t> to learn mathematics as a deeper level. UDL takes this a step further by providing guidance in the principles that focuses on providing students with flexibility in the way information is presented, in the way students respond or demonstrate knowledge and skills, and in the ways students are engaged within a lesson. </a:t>
            </a:r>
            <a:endParaRPr lang="en-US" b="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23</a:t>
            </a:fld>
            <a:endParaRPr lang="en-US" dirty="0"/>
          </a:p>
        </p:txBody>
      </p:sp>
    </p:spTree>
    <p:extLst>
      <p:ext uri="{BB962C8B-B14F-4D97-AF65-F5344CB8AC3E}">
        <p14:creationId xmlns="" xmlns:p14="http://schemas.microsoft.com/office/powerpoint/2010/main" val="4075833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What is UDL?</a:t>
            </a:r>
          </a:p>
          <a:p>
            <a:r>
              <a:rPr lang="en-US" b="0" dirty="0" smtClean="0"/>
              <a:t>Through the UDL principles</a:t>
            </a:r>
            <a:r>
              <a:rPr lang="en-US" b="0" baseline="0" dirty="0" smtClean="0"/>
              <a:t> guidance is</a:t>
            </a:r>
            <a:r>
              <a:rPr lang="en-US" b="0" dirty="0" smtClean="0"/>
              <a:t> also provided that helps teachers to reduce barriers to instruction, provide appropriate accommodations</a:t>
            </a:r>
            <a:r>
              <a:rPr lang="en-US" b="0" baseline="0" dirty="0" smtClean="0"/>
              <a:t>, supports, and challenges, and to maintain high expectations for all students, including students with disabilities and students who are limited English proficient. </a:t>
            </a:r>
            <a:endParaRPr lang="en-US" b="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24</a:t>
            </a:fld>
            <a:endParaRPr lang="en-US" dirty="0"/>
          </a:p>
        </p:txBody>
      </p:sp>
    </p:spTree>
    <p:extLst>
      <p:ext uri="{BB962C8B-B14F-4D97-AF65-F5344CB8AC3E}">
        <p14:creationId xmlns="" xmlns:p14="http://schemas.microsoft.com/office/powerpoint/2010/main" val="2619148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Principle</a:t>
            </a:r>
            <a:r>
              <a:rPr lang="en-US" b="1" baseline="0" dirty="0" smtClean="0"/>
              <a:t> 1: Provide Multiple Means of Representation</a:t>
            </a:r>
          </a:p>
          <a:p>
            <a:r>
              <a:rPr lang="en-US" b="0" baseline="0" dirty="0" smtClean="0"/>
              <a:t>Begin the discussion of each of the three UDL principles by having participants turn to the Universal Design for Learning Guidelines chart on </a:t>
            </a:r>
            <a:r>
              <a:rPr lang="en-US" b="1" baseline="0" dirty="0" smtClean="0"/>
              <a:t>page 11 </a:t>
            </a:r>
            <a:r>
              <a:rPr lang="en-US" b="0" baseline="0" dirty="0" smtClean="0"/>
              <a:t>in their Participant Guide. Go over Principle 1. Explain that providing multiple means of representation focuses on recognition tasks that include how students gather facts and categorize what they see, hear, and read. To help students with these types of tasks, teachers can present content in different ways. Pause and have participants examine the Principle 1 column of the chart. Provided within the column is an overview of guidelines and checkpoints that teachers can follow when addressing Principle 1. Ask participants to look back at the list of instructional strategies created at the beginning of this section and to think about how those strategies can be applied to Principle 1. Ask for volunteers to provide examples. Examples that can be brought up if participants do not:</a:t>
            </a:r>
          </a:p>
          <a:p>
            <a:r>
              <a:rPr lang="en-US" b="0" baseline="0" dirty="0" smtClean="0"/>
              <a:t>Guideline 1: Provide options for perception</a:t>
            </a:r>
          </a:p>
          <a:p>
            <a:pPr marL="171450" indent="-171450">
              <a:buFont typeface="Arial" panose="020B0604020202020204" pitchFamily="34" charset="0"/>
              <a:buChar char="•"/>
            </a:pPr>
            <a:r>
              <a:rPr lang="en-US" b="0" baseline="0" dirty="0" smtClean="0"/>
              <a:t>The use of multiple representations</a:t>
            </a:r>
          </a:p>
          <a:p>
            <a:pPr marL="171450" indent="-171450">
              <a:buFont typeface="Arial" panose="020B0604020202020204" pitchFamily="34" charset="0"/>
              <a:buChar char="•"/>
            </a:pPr>
            <a:r>
              <a:rPr lang="en-US" b="0" baseline="0" dirty="0" smtClean="0"/>
              <a:t>The use of the C-R-A continuum</a:t>
            </a:r>
          </a:p>
          <a:p>
            <a:pPr marL="0" indent="0">
              <a:buFontTx/>
              <a:buNone/>
            </a:pPr>
            <a:endParaRPr lang="en-US" b="0" baseline="0" dirty="0" smtClean="0"/>
          </a:p>
          <a:p>
            <a:pPr marL="0" indent="0">
              <a:buFontTx/>
              <a:buNone/>
            </a:pPr>
            <a:r>
              <a:rPr lang="en-US" b="0" baseline="0" dirty="0" smtClean="0"/>
              <a:t>Guideline 2: Provide options for language, mathematical expressions, and symbols</a:t>
            </a:r>
          </a:p>
          <a:p>
            <a:pPr marL="171450" indent="-171450">
              <a:buFont typeface="Arial" panose="020B0604020202020204" pitchFamily="34" charset="0"/>
              <a:buChar char="•"/>
            </a:pPr>
            <a:r>
              <a:rPr lang="en-US" b="0" baseline="0" dirty="0" smtClean="0"/>
              <a:t>The use of graphic organizers to clarify understanding of mathematical language and symbols</a:t>
            </a:r>
          </a:p>
          <a:p>
            <a:pPr marL="171450" indent="-171450">
              <a:buFontTx/>
              <a:buChar char="-"/>
            </a:pPr>
            <a:endParaRPr lang="en-US" b="0" baseline="0" dirty="0" smtClean="0"/>
          </a:p>
          <a:p>
            <a:pPr marL="0" indent="0">
              <a:buFontTx/>
              <a:buNone/>
            </a:pPr>
            <a:r>
              <a:rPr lang="en-US" b="0" baseline="0" dirty="0" smtClean="0"/>
              <a:t>Guideline 3: Provide options for comprehension</a:t>
            </a:r>
          </a:p>
          <a:p>
            <a:pPr marL="171450" indent="-171450">
              <a:buFont typeface="Arial" panose="020B0604020202020204" pitchFamily="34" charset="0"/>
              <a:buChar char="•"/>
            </a:pPr>
            <a:r>
              <a:rPr lang="en-US" b="0" baseline="0" dirty="0" smtClean="0"/>
              <a:t>The use of the C-R-A continuum</a:t>
            </a:r>
          </a:p>
          <a:p>
            <a:pPr marL="0" indent="0">
              <a:buFontTx/>
              <a:buNone/>
            </a:pPr>
            <a:endParaRPr lang="en-US" b="0" baseline="0" dirty="0" smtClean="0"/>
          </a:p>
          <a:p>
            <a:pPr marL="0" indent="0">
              <a:buFontTx/>
              <a:buNone/>
            </a:pPr>
            <a:r>
              <a:rPr lang="en-US" b="0" baseline="0" dirty="0" smtClean="0"/>
              <a:t>As examples are shared, ask participants how each strategy provides individuals equal opportunities to learn using multiple representations. </a:t>
            </a:r>
          </a:p>
          <a:p>
            <a:pPr marL="0" indent="0">
              <a:buFontTx/>
              <a:buNone/>
            </a:pPr>
            <a:endParaRPr lang="en-US" b="0" baseline="0" dirty="0" smtClean="0"/>
          </a:p>
          <a:p>
            <a:pPr marL="0" indent="0">
              <a:buFontTx/>
              <a:buNone/>
            </a:pPr>
            <a:r>
              <a:rPr lang="en-US" b="0" baseline="0" dirty="0" smtClean="0"/>
              <a:t>Also point out that as teachers implement strategies connected to the UDL checkpoints under Guideline 3, they will also be implementing strategies that will assist in helping students develop the mathematical habits of mind laid out in the Standards for Mathematical Practice. (</a:t>
            </a:r>
            <a:r>
              <a:rPr lang="en-US" b="1" baseline="0" dirty="0" smtClean="0"/>
              <a:t>Note: </a:t>
            </a:r>
            <a:r>
              <a:rPr lang="en-US" b="0" baseline="0" dirty="0" smtClean="0"/>
              <a:t>Participants will examine these strategies in more depth in the second part of this section.)</a:t>
            </a:r>
          </a:p>
        </p:txBody>
      </p:sp>
      <p:sp>
        <p:nvSpPr>
          <p:cNvPr id="4" name="Slide Number Placeholder 3"/>
          <p:cNvSpPr>
            <a:spLocks noGrp="1"/>
          </p:cNvSpPr>
          <p:nvPr>
            <p:ph type="sldNum" sz="quarter" idx="10"/>
          </p:nvPr>
        </p:nvSpPr>
        <p:spPr/>
        <p:txBody>
          <a:bodyPr/>
          <a:lstStyle/>
          <a:p>
            <a:fld id="{E538F621-8F2C-4F90-852A-E36809B397B3}" type="slidenum">
              <a:rPr lang="en-US" smtClean="0"/>
              <a:pPr/>
              <a:t>25</a:t>
            </a:fld>
            <a:endParaRPr lang="en-US" dirty="0"/>
          </a:p>
        </p:txBody>
      </p:sp>
    </p:spTree>
    <p:extLst>
      <p:ext uri="{BB962C8B-B14F-4D97-AF65-F5344CB8AC3E}">
        <p14:creationId xmlns="" xmlns:p14="http://schemas.microsoft.com/office/powerpoint/2010/main" val="1961759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Principle</a:t>
            </a:r>
            <a:r>
              <a:rPr lang="en-US" b="1" baseline="0" dirty="0" smtClean="0"/>
              <a:t> 2: Provide Multiple Means of Action and Expression</a:t>
            </a:r>
          </a:p>
          <a:p>
            <a:r>
              <a:rPr lang="en-US" b="0" baseline="0" dirty="0" smtClean="0"/>
              <a:t>Go over Principle 2. Explain that providing multiple means of action and expression focuses on planning and performing tasks that include how students organize and express ideas. To help students with these types of tasks, teachers can differentiate the ways that students can express what they know. Point out that planning and performing tasks activate the strategic network of the brain and that solving mathematics problems are, in themselves, strategic tasks.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Pause and have participants examine the Principle 2 column of the chart. Provided within the column is an overview of guidelines and checkpoints that teachers can follow when addressing Principle 2. Ask participants to look back at the list of instructional strategies created at the beginning of this section and to think about how those strategies can be applied to Principle 2, also ask them to think about the connection between the guidelines and principles and the Standards for Mathematical Practice. Ask for volunteers to provide examples. Again, as examples are shared, ask participants how each strategy provides individuals equal opportunities to learn using multiple means of action and expression. Examples that can be brought up if participants do not: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Guideline 4: Provide options for physical action and Guideline 5: Provide options for expression and communication</a:t>
            </a:r>
          </a:p>
          <a:p>
            <a:pPr marL="171450" indent="-171450">
              <a:buFont typeface="Arial" panose="020B0604020202020204" pitchFamily="34" charset="0"/>
              <a:buChar char="•"/>
            </a:pPr>
            <a:r>
              <a:rPr lang="en-US" b="0" baseline="0" dirty="0" smtClean="0"/>
              <a:t>The use of multiple representations</a:t>
            </a:r>
          </a:p>
          <a:p>
            <a:pPr marL="171450" indent="-171450">
              <a:buFont typeface="Arial" panose="020B0604020202020204" pitchFamily="34" charset="0"/>
              <a:buChar char="•"/>
            </a:pPr>
            <a:r>
              <a:rPr lang="en-US" b="0" baseline="0" dirty="0" smtClean="0"/>
              <a:t>The use of the C-R-A continuum </a:t>
            </a:r>
          </a:p>
          <a:p>
            <a:pPr marL="171450" indent="-171450">
              <a:buFont typeface="Arial" panose="020B0604020202020204" pitchFamily="34" charset="0"/>
              <a:buChar char="•"/>
            </a:pPr>
            <a:r>
              <a:rPr lang="en-US" b="0" baseline="0" dirty="0" smtClean="0"/>
              <a:t>The use of journals</a:t>
            </a:r>
          </a:p>
          <a:p>
            <a:pPr marL="171450" indent="-171450">
              <a:buFont typeface="Arial" panose="020B0604020202020204" pitchFamily="34" charset="0"/>
              <a:buChar char="•"/>
            </a:pPr>
            <a:r>
              <a:rPr lang="en-US" b="0" baseline="0" dirty="0" smtClean="0"/>
              <a:t>The use of groups </a:t>
            </a:r>
          </a:p>
          <a:p>
            <a:pPr marL="171450" indent="-171450">
              <a:buFont typeface="Arial" panose="020B0604020202020204" pitchFamily="34" charset="0"/>
              <a:buChar char="•"/>
            </a:pPr>
            <a:r>
              <a:rPr lang="en-US" b="0" baseline="0" dirty="0" smtClean="0"/>
              <a:t>Providing opportunities to engage students in mathematical discourse (highlight the opportunity for students to develop solution strategies and to share those strategies with others)</a:t>
            </a:r>
          </a:p>
          <a:p>
            <a:pPr marL="171450" indent="-171450">
              <a:buFont typeface="Arial" panose="020B0604020202020204" pitchFamily="34" charset="0"/>
              <a:buChar char="•"/>
            </a:pPr>
            <a:r>
              <a:rPr lang="en-US" b="0" baseline="0" dirty="0" smtClean="0"/>
              <a:t>Connected to SMP 4: Model with mathematics and SMP 5: Use appropriate tools strategically</a:t>
            </a:r>
          </a:p>
          <a:p>
            <a:pPr marL="0" indent="0">
              <a:buFontTx/>
              <a:buNone/>
            </a:pPr>
            <a:endParaRPr lang="en-US" b="0" baseline="0" dirty="0" smtClean="0"/>
          </a:p>
          <a:p>
            <a:pPr marL="0" indent="0">
              <a:buFontTx/>
              <a:buNone/>
            </a:pPr>
            <a:r>
              <a:rPr lang="en-US" b="0" baseline="0" dirty="0" smtClean="0"/>
              <a:t>Guideline 6: Provide options for executive functions</a:t>
            </a:r>
          </a:p>
          <a:p>
            <a:pPr marL="0" indent="0">
              <a:buFontTx/>
              <a:buNone/>
            </a:pPr>
            <a:r>
              <a:rPr lang="en-US" b="0" baseline="0" dirty="0" smtClean="0"/>
              <a:t>While specific strategies have not been discussed that would support this guideline, participants will examine these strategies in more depth in the second part of this section.</a:t>
            </a:r>
          </a:p>
        </p:txBody>
      </p:sp>
      <p:sp>
        <p:nvSpPr>
          <p:cNvPr id="4" name="Slide Number Placeholder 3"/>
          <p:cNvSpPr>
            <a:spLocks noGrp="1"/>
          </p:cNvSpPr>
          <p:nvPr>
            <p:ph type="sldNum" sz="quarter" idx="10"/>
          </p:nvPr>
        </p:nvSpPr>
        <p:spPr/>
        <p:txBody>
          <a:bodyPr/>
          <a:lstStyle/>
          <a:p>
            <a:fld id="{E538F621-8F2C-4F90-852A-E36809B397B3}" type="slidenum">
              <a:rPr lang="en-US" smtClean="0"/>
              <a:pPr/>
              <a:t>26</a:t>
            </a:fld>
            <a:endParaRPr lang="en-US" dirty="0"/>
          </a:p>
        </p:txBody>
      </p:sp>
    </p:spTree>
    <p:extLst>
      <p:ext uri="{BB962C8B-B14F-4D97-AF65-F5344CB8AC3E}">
        <p14:creationId xmlns="" xmlns:p14="http://schemas.microsoft.com/office/powerpoint/2010/main" val="3831048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Principle</a:t>
            </a:r>
            <a:r>
              <a:rPr lang="en-US" b="1" baseline="0" dirty="0" smtClean="0"/>
              <a:t> 3: Provide Multiple Means of Engagement</a:t>
            </a:r>
          </a:p>
          <a:p>
            <a:r>
              <a:rPr lang="en-US" b="0" baseline="0" dirty="0" smtClean="0"/>
              <a:t>Go over Principle 3. Explain that providing multiple means of engagement focuses on how learners get engaged, stay motivated; and include how students are challenged, excited, or interested by learning. Each of these are affective dimensions and work to provide the “why” of learning. The teachers’ role here is to design learning that stimulates students’ interest and motivation for learning.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Pause and have participants examine the Principle 3 column of the chart. Provided within the column is an overview of guidelines and checkpoints that teachers can follow when addressing Principle 3. Ask participants to think about the discussions had in Modules 1 and 2 and connections that can be made to the guidelines and checkpoints of Principle 3. Ask for volunteers to provide examples. Again, as examples are shared, ask participants how each strategy provides individuals equal opportunities to learn using multiple means of engagement.</a:t>
            </a:r>
          </a:p>
          <a:p>
            <a:r>
              <a:rPr lang="en-US" b="0" baseline="0" dirty="0" smtClean="0"/>
              <a:t>Examples of connections that can be brought up if participants do not:</a:t>
            </a:r>
          </a:p>
          <a:p>
            <a:pPr marL="228600" indent="-228600">
              <a:buAutoNum type="arabicPeriod"/>
            </a:pPr>
            <a:r>
              <a:rPr lang="en-US" b="0" baseline="0" dirty="0" smtClean="0"/>
              <a:t>Discussions on SMP1: Make sense of problems and persevere in solving them.</a:t>
            </a:r>
          </a:p>
          <a:p>
            <a:pPr marL="228600" indent="-228600">
              <a:buAutoNum type="arabicPeriod"/>
            </a:pPr>
            <a:r>
              <a:rPr lang="en-US" b="0" baseline="0" dirty="0" smtClean="0"/>
              <a:t>Discussions on the type of tasks and the context provided within the task.</a:t>
            </a:r>
          </a:p>
          <a:p>
            <a:pPr marL="228600" indent="-228600">
              <a:buAutoNum type="arabicPeriod"/>
            </a:pPr>
            <a:r>
              <a:rPr lang="en-US" b="0" baseline="0" dirty="0" smtClean="0"/>
              <a:t>Discussions on group work, decision making, and engaging students in mathematical discourse. </a:t>
            </a:r>
          </a:p>
          <a:p>
            <a:pPr marL="228600" indent="-228600">
              <a:buAutoNum type="arabicPeriod"/>
            </a:pPr>
            <a:r>
              <a:rPr lang="en-US" b="0" baseline="0" dirty="0" smtClean="0"/>
              <a:t>Discussions on the classroom environment that promotes perseverance. </a:t>
            </a:r>
          </a:p>
          <a:p>
            <a:endParaRPr lang="en-US" b="0"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27</a:t>
            </a:fld>
            <a:endParaRPr lang="en-US" dirty="0"/>
          </a:p>
        </p:txBody>
      </p:sp>
    </p:spTree>
    <p:extLst>
      <p:ext uri="{BB962C8B-B14F-4D97-AF65-F5344CB8AC3E}">
        <p14:creationId xmlns="" xmlns:p14="http://schemas.microsoft.com/office/powerpoint/2010/main" val="752747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smtClean="0"/>
              <a:t>Helping Teacher Understand UDL</a:t>
            </a:r>
          </a:p>
          <a:p>
            <a:r>
              <a:rPr lang="en-US" b="0" baseline="0" dirty="0" smtClean="0"/>
              <a:t>Explain to participants that they will now work in groups to examine one of the nine UDL guidelines in more depth and think about how they will bring this initial understanding of UDL back to their teachers. Assign each group of participants one of the nine UDL guidelines. In their groups they will access the UDL Principles at the website provided and determine how they would explain that particular guideline to their teachers. Also, they will create 2–3 examples of beginning strategies that teachers can incorporate into their lessons to address their assigned guideline. As participants work to create their examples explain that they will want to make connections, wherever possible to the work and information that they have already brought back to teachers so that teachers are able to see the connections between UDL and their implementation of the CCS-Math Standards. Have participants place their work on chart paper as it will be used to present their guideline to the larger group. Allow participants 20 minutes to work. </a:t>
            </a:r>
          </a:p>
          <a:p>
            <a:endParaRPr lang="en-US" b="0" baseline="0" dirty="0" smtClean="0"/>
          </a:p>
          <a:p>
            <a:r>
              <a:rPr lang="en-US" b="0" baseline="0" dirty="0" smtClean="0"/>
              <a:t>After participants have completed their work, each group will present their information allowing for all participants to hear information and ideas around each of the nine guidelines. Space has been provided on </a:t>
            </a:r>
            <a:r>
              <a:rPr lang="en-US" b="1" baseline="0" dirty="0" smtClean="0"/>
              <a:t>page 12</a:t>
            </a:r>
            <a:r>
              <a:rPr lang="en-US" b="0" baseline="0" dirty="0" smtClean="0"/>
              <a:t> in the Participant  Guide for participants to take notes during the presentation. Allow 20 minutes for the presentations as each group should need no more than 2 or 3 minutes present. Hang each piece of chart paper around the room so that while participants are on break they can further examine the information provided on each guideline. </a:t>
            </a:r>
          </a:p>
          <a:p>
            <a:endParaRPr lang="en-US" b="0" baseline="0" dirty="0" smtClean="0"/>
          </a:p>
          <a:p>
            <a:r>
              <a:rPr lang="en-US" b="1" baseline="0" dirty="0" smtClean="0"/>
              <a:t>Note: </a:t>
            </a:r>
            <a:r>
              <a:rPr lang="en-US" b="0" baseline="0" dirty="0" smtClean="0"/>
              <a:t>If, when you get to this activity, issues arise with internet connections, have participants center their discussion and work around the Universal Design for Learning Guideline Chart provided in their Participant Guide and provide the link to the UDL center as a resource that can be used with their teachers back at their school. Also, it is suggested that each facilitators access the complete set of UDL Principles and Guidelines here: http://www.udlcenter.org/aboutudl/udlguidelines/downloads in order to provide support for participants as they compete this activity. </a:t>
            </a:r>
            <a:endParaRPr lang="en-US" b="1"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28</a:t>
            </a:fld>
            <a:endParaRPr lang="en-US" dirty="0"/>
          </a:p>
        </p:txBody>
      </p:sp>
    </p:spTree>
    <p:extLst>
      <p:ext uri="{BB962C8B-B14F-4D97-AF65-F5344CB8AC3E}">
        <p14:creationId xmlns="" xmlns:p14="http://schemas.microsoft.com/office/powerpoint/2010/main" val="2806822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Key Points for Getting Started with UDL</a:t>
            </a:r>
          </a:p>
          <a:p>
            <a:r>
              <a:rPr lang="en-US" b="0" baseline="0" dirty="0" smtClean="0"/>
              <a:t>Wrap up Section 2 by explaining to participants that as they help teachers begin to implement UDL strategies as a framework for teaching and learning the CCS-Math standards, they will want to communicate four key points:</a:t>
            </a:r>
          </a:p>
          <a:p>
            <a:pPr marL="228600" indent="-228600">
              <a:buFont typeface="+mj-lt"/>
              <a:buAutoNum type="arabicPeriod"/>
            </a:pPr>
            <a:r>
              <a:rPr lang="en-US" dirty="0" smtClean="0"/>
              <a:t>UDL can support teachers implementation of the CCS-Math Standards. They will want participants to see UDL as a way to teach</a:t>
            </a:r>
            <a:r>
              <a:rPr lang="en-US" baseline="0" dirty="0" smtClean="0"/>
              <a:t> the CCS-Math Standards to all students, not as something separate that needs to be implemented. </a:t>
            </a:r>
            <a:endParaRPr lang="en-US" dirty="0" smtClean="0"/>
          </a:p>
          <a:p>
            <a:pPr marL="228600" indent="-228600">
              <a:buFont typeface="+mj-lt"/>
              <a:buAutoNum type="arabicPeriod"/>
            </a:pPr>
            <a:r>
              <a:rPr lang="en-US" dirty="0" smtClean="0"/>
              <a:t>The strategies that have been discussed for implementing the CCS-Math Standards parallel the strategies that can be used to meet the UDL Guidelines and Checkpoints. They</a:t>
            </a:r>
            <a:r>
              <a:rPr lang="en-US" baseline="0" dirty="0" smtClean="0"/>
              <a:t> will want to bring out, just as was done during the discussion of each of the UDL Principles, the connections to work that has already been covered on implementing the CCS-Math Standards as this will help to clarify that the relationship between UDL and the CCS-Math implementation. </a:t>
            </a:r>
            <a:endParaRPr lang="en-US" dirty="0" smtClean="0"/>
          </a:p>
          <a:p>
            <a:pPr marL="228600" indent="-228600">
              <a:buFont typeface="+mj-lt"/>
              <a:buAutoNum type="arabicPeriod"/>
            </a:pPr>
            <a:r>
              <a:rPr lang="en-US" dirty="0" smtClean="0"/>
              <a:t>Think about, plan for, and implement the UDL strategies strategically. This</a:t>
            </a:r>
            <a:r>
              <a:rPr lang="en-US" baseline="0" dirty="0" smtClean="0"/>
              <a:t> idea is important in that teachers may feel overwhelmed at the idea that there are nine guidelines with thirty-one checkpoints. The goal is not for the checkpoints to become a list of “things” that a teacher does, but that they should be used to provide the flexibility and options as described in order to meet the needs of their students and every lesson will not call for every checkpoint to be addressed. </a:t>
            </a:r>
            <a:endParaRPr lang="en-US" dirty="0" smtClean="0"/>
          </a:p>
          <a:p>
            <a:pPr marL="228600" indent="-228600">
              <a:buFont typeface="+mj-lt"/>
              <a:buAutoNum type="arabicPeriod"/>
            </a:pPr>
            <a:r>
              <a:rPr lang="en-US" dirty="0" smtClean="0"/>
              <a:t>Begin with those that will have the greatest impact on YOUR students.</a:t>
            </a:r>
            <a:r>
              <a:rPr lang="en-US" baseline="0" dirty="0" smtClean="0"/>
              <a:t> As they work with teachers on incorporating UDL strategies, participants will want to help teachers examine their lessons, learning targets, and the needs of their students to determine which checkpoints will be used as a guide for planning their mathematics instruction. Learning targets are important here because, participants will need to make sure that teachers understand that the strategies they choose to implement may differ depending on the learning target. They will also want to keep in mind teachers readiness levels and help them choose the checkpoints and associated strategies that will have the greatest impact on their students’ learning and those that teachers can easily manage. These beginning strategies can be used as a foundation for further strategy introduction later on as teachers get more comfortable with UDL and the CCS-Math standards themselves. </a:t>
            </a:r>
          </a:p>
          <a:p>
            <a:pPr marL="0" indent="0">
              <a:buFont typeface="+mj-lt"/>
              <a:buNone/>
            </a:pPr>
            <a:endParaRPr lang="en-US" baseline="0" dirty="0" smtClean="0"/>
          </a:p>
          <a:p>
            <a:pPr marL="0" indent="0">
              <a:buFont typeface="+mj-lt"/>
              <a:buNone/>
            </a:pPr>
            <a:r>
              <a:rPr lang="en-US" baseline="0" dirty="0" smtClean="0"/>
              <a:t>Transition into the break by explaining to participants that after the break they will begin to look at and plan for instruction that incorporates UDL strategies during a mathematics lesson. </a:t>
            </a:r>
            <a:endParaRPr lang="en-US" dirty="0" smtClean="0"/>
          </a:p>
          <a:p>
            <a:pPr marL="228600" indent="-228600">
              <a:buFont typeface="+mj-lt"/>
              <a:buAutoNum type="arabicPeriod"/>
            </a:pPr>
            <a:endParaRPr lang="en-US" b="0"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29</a:t>
            </a:fld>
            <a:endParaRPr lang="en-US" dirty="0"/>
          </a:p>
        </p:txBody>
      </p:sp>
    </p:spTree>
    <p:extLst>
      <p:ext uri="{BB962C8B-B14F-4D97-AF65-F5344CB8AC3E}">
        <p14:creationId xmlns="" xmlns:p14="http://schemas.microsoft.com/office/powerpoint/2010/main" val="1479414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There are nine outcomes for this session. These are presented to the participants over two slides. </a:t>
            </a:r>
          </a:p>
          <a:p>
            <a:pPr>
              <a:spcBef>
                <a:spcPct val="0"/>
              </a:spcBef>
            </a:pPr>
            <a:endParaRPr lang="en-US" dirty="0" smtClean="0"/>
          </a:p>
        </p:txBody>
      </p:sp>
      <p:sp>
        <p:nvSpPr>
          <p:cNvPr id="1331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31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00BCC635-465E-4E8D-BEC0-F54D65151E12}" type="datetime1">
              <a:rPr lang="en-US">
                <a:solidFill>
                  <a:prstClr val="black"/>
                </a:solidFill>
                <a:latin typeface="Arial" pitchFamily="34" charset="0"/>
              </a:rPr>
              <a:pPr/>
              <a:t>5/13/2014</a:t>
            </a:fld>
            <a:endParaRPr lang="en-US" dirty="0">
              <a:solidFill>
                <a:prstClr val="black"/>
              </a:solidFill>
              <a:latin typeface="Arial" pitchFamily="34" charset="0"/>
            </a:endParaRPr>
          </a:p>
        </p:txBody>
      </p:sp>
      <p:sp>
        <p:nvSpPr>
          <p:cNvPr id="1331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312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D96F60-4D9F-4A25-84B7-0C2B67472C22}" type="slidenum">
              <a:rPr lang="en-US">
                <a:solidFill>
                  <a:prstClr val="black"/>
                </a:solidFill>
                <a:latin typeface="Arial" pitchFamily="34" charset="0"/>
              </a:rPr>
              <a:pPr/>
              <a:t>3</a:t>
            </a:fld>
            <a:endParaRPr lang="en-US" dirty="0">
              <a:solidFill>
                <a:prstClr val="black"/>
              </a:solidFill>
              <a:latin typeface="Arial" pitchFamily="34" charset="0"/>
            </a:endParaRPr>
          </a:p>
        </p:txBody>
      </p:sp>
    </p:spTree>
    <p:extLst>
      <p:ext uri="{BB962C8B-B14F-4D97-AF65-F5344CB8AC3E}">
        <p14:creationId xmlns="" xmlns:p14="http://schemas.microsoft.com/office/powerpoint/2010/main" val="2078902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30</a:t>
            </a:fld>
            <a:endParaRPr lang="en-US" dirty="0"/>
          </a:p>
        </p:txBody>
      </p:sp>
    </p:spTree>
    <p:extLst>
      <p:ext uri="{BB962C8B-B14F-4D97-AF65-F5344CB8AC3E}">
        <p14:creationId xmlns="" xmlns:p14="http://schemas.microsoft.com/office/powerpoint/2010/main" val="187873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r>
              <a:rPr lang="en-US" b="1" dirty="0" smtClean="0"/>
              <a:t>Section 3: Teaching</a:t>
            </a:r>
            <a:r>
              <a:rPr lang="en-US" b="1" baseline="0" dirty="0" smtClean="0"/>
              <a:t> and Learning with the UDL Principles</a:t>
            </a:r>
            <a:endParaRPr lang="en-US" dirty="0" smtClean="0"/>
          </a:p>
          <a:p>
            <a:r>
              <a:rPr lang="en-US" b="0" dirty="0" smtClean="0"/>
              <a:t>Section</a:t>
            </a:r>
            <a:r>
              <a:rPr lang="en-US" b="0" baseline="0" dirty="0" smtClean="0"/>
              <a:t> 3 Time: 90 minutes</a:t>
            </a:r>
            <a:endParaRPr lang="en-US" b="0" dirty="0" smtClean="0"/>
          </a:p>
          <a:p>
            <a:endParaRPr lang="en-US" dirty="0" smtClean="0"/>
          </a:p>
          <a:p>
            <a:r>
              <a:rPr lang="en-US" b="1" dirty="0" smtClean="0"/>
              <a:t>Section 3 Training Objectives:</a:t>
            </a:r>
          </a:p>
          <a:p>
            <a:pPr marL="171450" indent="-171450">
              <a:buFont typeface="Arial" pitchFamily="34" charset="0"/>
              <a:buChar char="•"/>
            </a:pPr>
            <a:r>
              <a:rPr lang="en-US" sz="1200" kern="1200" dirty="0" smtClean="0">
                <a:solidFill>
                  <a:schemeClr val="tx1"/>
                </a:solidFill>
                <a:latin typeface="+mn-lt"/>
                <a:ea typeface="+mn-ea"/>
                <a:cs typeface="+mn-cs"/>
              </a:rPr>
              <a:t>To provide participants with an opportunity to </a:t>
            </a:r>
            <a:r>
              <a:rPr lang="en-US" sz="1200" i="1" kern="1200" dirty="0" smtClean="0">
                <a:solidFill>
                  <a:schemeClr val="tx1"/>
                </a:solidFill>
                <a:latin typeface="+mn-lt"/>
                <a:ea typeface="+mn-ea"/>
                <a:cs typeface="+mn-cs"/>
              </a:rPr>
              <a:t>observe</a:t>
            </a:r>
            <a:r>
              <a:rPr lang="en-US" sz="1200" kern="1200" dirty="0" smtClean="0">
                <a:solidFill>
                  <a:schemeClr val="tx1"/>
                </a:solidFill>
                <a:latin typeface="+mn-lt"/>
                <a:ea typeface="+mn-ea"/>
                <a:cs typeface="+mn-cs"/>
              </a:rPr>
              <a:t> a mathematics lesson in order to identify UDL Principles in use. </a:t>
            </a:r>
          </a:p>
          <a:p>
            <a:pPr marL="171450" indent="-171450">
              <a:buFont typeface="Arial" pitchFamily="34" charset="0"/>
              <a:buChar char="•"/>
            </a:pPr>
            <a:r>
              <a:rPr lang="en-US" sz="1200" kern="1200" dirty="0" smtClean="0">
                <a:solidFill>
                  <a:schemeClr val="tx1"/>
                </a:solidFill>
                <a:latin typeface="+mn-lt"/>
                <a:ea typeface="+mn-ea"/>
                <a:cs typeface="+mn-cs"/>
              </a:rPr>
              <a:t>To provide participants with an opportunity to </a:t>
            </a:r>
            <a:r>
              <a:rPr lang="en-US" sz="1200" i="1" kern="1200" dirty="0" smtClean="0">
                <a:solidFill>
                  <a:schemeClr val="tx1"/>
                </a:solidFill>
                <a:latin typeface="+mn-lt"/>
                <a:ea typeface="+mn-ea"/>
                <a:cs typeface="+mn-cs"/>
              </a:rPr>
              <a:t>examine</a:t>
            </a:r>
            <a:r>
              <a:rPr lang="en-US" sz="1200" kern="1200" dirty="0" smtClean="0">
                <a:solidFill>
                  <a:schemeClr val="tx1"/>
                </a:solidFill>
                <a:latin typeface="+mn-lt"/>
                <a:ea typeface="+mn-ea"/>
                <a:cs typeface="+mn-cs"/>
              </a:rPr>
              <a:t> a mathematics lesson outline in order to identify UDL Principles in use. </a:t>
            </a:r>
          </a:p>
          <a:p>
            <a:pPr marL="171450" indent="-171450">
              <a:buFont typeface="Arial" pitchFamily="34" charset="0"/>
              <a:buChar char="•"/>
            </a:pPr>
            <a:r>
              <a:rPr lang="en-US" sz="1200" kern="1200" dirty="0" smtClean="0">
                <a:solidFill>
                  <a:schemeClr val="tx1"/>
                </a:solidFill>
                <a:latin typeface="+mn-lt"/>
                <a:ea typeface="+mn-ea"/>
                <a:cs typeface="+mn-cs"/>
              </a:rPr>
              <a:t>To provide participants with an opportunity to practice planning a lesson outline in order to incorporate UDL strategies using specific planning questions as a guide. </a:t>
            </a:r>
          </a:p>
          <a:p>
            <a:endParaRPr lang="en-US" dirty="0" smtClean="0"/>
          </a:p>
          <a:p>
            <a:r>
              <a:rPr lang="en-US" b="1" dirty="0" smtClean="0"/>
              <a:t>Section 3 Outline:</a:t>
            </a:r>
          </a:p>
          <a:p>
            <a:pPr marL="228600" indent="-228600">
              <a:buAutoNum type="arabicPeriod"/>
            </a:pPr>
            <a:r>
              <a:rPr lang="en-US" sz="1200" kern="1200" dirty="0" smtClean="0">
                <a:solidFill>
                  <a:schemeClr val="tx1"/>
                </a:solidFill>
                <a:latin typeface="+mn-lt"/>
                <a:ea typeface="+mn-ea"/>
                <a:cs typeface="+mn-cs"/>
              </a:rPr>
              <a:t>Section 3 begins with participants viewing the Teaching Channel video </a:t>
            </a:r>
            <a:r>
              <a:rPr lang="en-US" sz="1200" i="1" kern="1200" dirty="0" smtClean="0">
                <a:solidFill>
                  <a:schemeClr val="tx1"/>
                </a:solidFill>
                <a:latin typeface="+mn-lt"/>
                <a:ea typeface="+mn-ea"/>
                <a:cs typeface="+mn-cs"/>
              </a:rPr>
              <a:t>Multiplying Whole Numbers and Fractions</a:t>
            </a:r>
            <a:r>
              <a:rPr lang="en-US" sz="1200" kern="1200" dirty="0" smtClean="0">
                <a:solidFill>
                  <a:schemeClr val="tx1"/>
                </a:solidFill>
                <a:latin typeface="+mn-lt"/>
                <a:ea typeface="+mn-ea"/>
                <a:cs typeface="+mn-cs"/>
              </a:rPr>
              <a:t> with an understanding that even though the lesson is seen being carried out within a 4</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grade gifted classroom, the focus is on the UDL strategies being used that are applicable to all grade levels. While they watch, participants will make notes of the strategies they observe on the </a:t>
            </a:r>
            <a:r>
              <a:rPr lang="en-US" sz="1200" i="1" kern="1200" dirty="0" smtClean="0">
                <a:solidFill>
                  <a:schemeClr val="tx1"/>
                </a:solidFill>
                <a:latin typeface="+mn-lt"/>
                <a:ea typeface="+mn-ea"/>
                <a:cs typeface="+mn-cs"/>
              </a:rPr>
              <a:t>Video Observation </a:t>
            </a:r>
            <a:r>
              <a:rPr lang="en-US" sz="1200" kern="1200" dirty="0" smtClean="0">
                <a:solidFill>
                  <a:schemeClr val="tx1"/>
                </a:solidFill>
                <a:latin typeface="+mn-lt"/>
                <a:ea typeface="+mn-ea"/>
                <a:cs typeface="+mn-cs"/>
              </a:rPr>
              <a:t>page in their Participant Guide. After the video, participants will discuss the strategies observed, the benefit for students, and any additional opportunities to apply additional strategies. </a:t>
            </a:r>
            <a:r>
              <a:rPr lang="en-US" sz="1200" b="1" kern="1200" dirty="0" smtClean="0">
                <a:solidFill>
                  <a:schemeClr val="tx1"/>
                </a:solidFill>
                <a:latin typeface="+mn-lt"/>
                <a:ea typeface="+mn-ea"/>
                <a:cs typeface="+mn-cs"/>
              </a:rPr>
              <a:t>(15</a:t>
            </a:r>
            <a:r>
              <a:rPr lang="en-US" sz="1200" b="1" kern="1200" baseline="0" dirty="0" smtClean="0">
                <a:solidFill>
                  <a:schemeClr val="tx1"/>
                </a:solidFill>
                <a:latin typeface="+mn-lt"/>
                <a:ea typeface="+mn-ea"/>
                <a:cs typeface="+mn-cs"/>
              </a:rPr>
              <a:t> minutes)</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latin typeface="+mn-lt"/>
                <a:ea typeface="+mn-ea"/>
                <a:cs typeface="+mn-cs"/>
              </a:rPr>
              <a:t>Participants will then examine a lesson outline of a 5</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grade lesson design around a task that addresses standards 5.NF.1, 5.NF.2, and SMPs 1, 3, and 6. To examine the outline, the facilitator will go over each of the activities and questions planned for the set-up of the task. A discussion will then take place around how each of the UDL Principles and their corresponding Guidelines were addressed in the outline. This discussion takes place in order to model the type of thinking needed when planning a lesson and to provide additional ideas for addressing the guidelines within a lesson. The task used in the lesson is </a:t>
            </a:r>
            <a:r>
              <a:rPr lang="en-US" sz="1200" i="1" kern="1200" dirty="0" smtClean="0">
                <a:solidFill>
                  <a:schemeClr val="tx1"/>
                </a:solidFill>
                <a:latin typeface="+mn-lt"/>
                <a:ea typeface="+mn-ea"/>
                <a:cs typeface="+mn-cs"/>
              </a:rPr>
              <a:t>Stuffed with Pizza</a:t>
            </a:r>
            <a:r>
              <a:rPr lang="en-US" sz="1200" kern="1200" dirty="0" smtClean="0">
                <a:solidFill>
                  <a:schemeClr val="tx1"/>
                </a:solidFill>
                <a:latin typeface="+mn-lt"/>
                <a:ea typeface="+mn-ea"/>
                <a:cs typeface="+mn-cs"/>
              </a:rPr>
              <a:t> and the UDL strategies were adapted for this task from NYC Department of Education found here: http://schools.nyc.gov/academics/commoncoreLibrary/tasksUnitsStudentWork/default.htm </a:t>
            </a:r>
            <a:r>
              <a:rPr lang="en-US" sz="1200" b="1" kern="1200" dirty="0" smtClean="0">
                <a:solidFill>
                  <a:schemeClr val="tx1"/>
                </a:solidFill>
                <a:latin typeface="+mn-lt"/>
                <a:ea typeface="+mn-ea"/>
                <a:cs typeface="+mn-cs"/>
              </a:rPr>
              <a:t>(15 minutes)</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latin typeface="+mn-lt"/>
                <a:ea typeface="+mn-ea"/>
                <a:cs typeface="+mn-cs"/>
              </a:rPr>
              <a:t>The final activity of this section involves participants having the opportunity to practice planning a lesson outline that includes the application of UDL strategies within a specific  grade level. Participants are asked to work in groups to  first select the standard(s) they wish to address. After making their selection, participants go online to illustrativemathematics.org and select a task that aligns with their standard(s). Groups then use specific questions for planning UDL lessons (adapted from NYC Department of Education and found here: </a:t>
            </a:r>
            <a:r>
              <a:rPr lang="en-US" sz="1200" u="none" strike="noStrike" kern="1200" dirty="0" smtClean="0">
                <a:solidFill>
                  <a:schemeClr val="tx1"/>
                </a:solidFill>
                <a:latin typeface="+mn-lt"/>
                <a:ea typeface="+mn-ea"/>
                <a:cs typeface="+mn-cs"/>
                <a:hlinkClick r:id="rId3"/>
              </a:rPr>
              <a:t>http://schools.nyc.gov/Academics/CommonCoreLibrary/ProfessionalLearning/UDL/default.htm</a:t>
            </a:r>
            <a:r>
              <a:rPr lang="en-US" sz="1200" kern="1200" dirty="0" smtClean="0">
                <a:solidFill>
                  <a:schemeClr val="tx1"/>
                </a:solidFill>
                <a:latin typeface="+mn-lt"/>
                <a:ea typeface="+mn-ea"/>
                <a:cs typeface="+mn-cs"/>
              </a:rPr>
              <a:t> to determine where, when, and which strategies they would use within the lesson. Note: Participants are given a choice in standards and tasks in order to model a flexible strategy and to also provide guided experience with selecting tasks that align to standards.  </a:t>
            </a:r>
            <a:r>
              <a:rPr lang="en-US" sz="1200" b="1" kern="1200" dirty="0" smtClean="0">
                <a:solidFill>
                  <a:schemeClr val="tx1"/>
                </a:solidFill>
                <a:latin typeface="+mn-lt"/>
                <a:ea typeface="+mn-ea"/>
                <a:cs typeface="+mn-cs"/>
              </a:rPr>
              <a:t>(40 minutes)</a:t>
            </a:r>
          </a:p>
          <a:p>
            <a:pPr marL="228600" indent="-228600">
              <a:buFont typeface="+mj-lt"/>
              <a:buAutoNum type="arabicPeriod"/>
            </a:pPr>
            <a:endParaRPr lang="en-US" sz="1200" b="1"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latin typeface="+mn-lt"/>
                <a:ea typeface="+mn-ea"/>
                <a:cs typeface="+mn-cs"/>
              </a:rPr>
              <a:t>The activity will conclude with volunteers sharing what their group has planned. </a:t>
            </a:r>
            <a:r>
              <a:rPr lang="en-US" sz="1200" b="1" kern="1200" dirty="0" smtClean="0">
                <a:solidFill>
                  <a:schemeClr val="tx1"/>
                </a:solidFill>
                <a:latin typeface="+mn-lt"/>
                <a:ea typeface="+mn-ea"/>
                <a:cs typeface="+mn-cs"/>
              </a:rPr>
              <a:t>(20</a:t>
            </a:r>
            <a:r>
              <a:rPr lang="en-US" sz="1200" b="1" kern="1200" baseline="0" dirty="0" smtClean="0">
                <a:solidFill>
                  <a:schemeClr val="tx1"/>
                </a:solidFill>
                <a:latin typeface="+mn-lt"/>
                <a:ea typeface="+mn-ea"/>
                <a:cs typeface="+mn-cs"/>
              </a:rPr>
              <a:t> minutes)</a:t>
            </a:r>
            <a:endParaRPr lang="en-US" sz="1200" kern="1200" dirty="0" smtClean="0">
              <a:solidFill>
                <a:schemeClr val="tx1"/>
              </a:solidFill>
              <a:latin typeface="+mn-lt"/>
              <a:ea typeface="+mn-ea"/>
              <a:cs typeface="+mn-cs"/>
            </a:endParaRPr>
          </a:p>
          <a:p>
            <a:endParaRPr lang="en-US" b="1" dirty="0" smtClean="0"/>
          </a:p>
          <a:p>
            <a:r>
              <a:rPr lang="en-US" b="1" dirty="0" smtClean="0"/>
              <a:t>Supporting Documents:</a:t>
            </a:r>
          </a:p>
          <a:p>
            <a:r>
              <a:rPr lang="en-US" sz="1200" i="1" kern="1200" dirty="0" smtClean="0">
                <a:solidFill>
                  <a:schemeClr val="tx1"/>
                </a:solidFill>
                <a:latin typeface="+mn-lt"/>
                <a:ea typeface="+mn-ea"/>
                <a:cs typeface="+mn-cs"/>
              </a:rPr>
              <a:t>Video Observation </a:t>
            </a:r>
            <a:r>
              <a:rPr lang="en-US" sz="1200" kern="1200" dirty="0" smtClean="0">
                <a:solidFill>
                  <a:schemeClr val="tx1"/>
                </a:solidFill>
                <a:latin typeface="+mn-lt"/>
                <a:ea typeface="+mn-ea"/>
                <a:cs typeface="+mn-cs"/>
              </a:rPr>
              <a:t>worksheet</a:t>
            </a:r>
          </a:p>
          <a:p>
            <a:r>
              <a:rPr lang="en-US" sz="1200" kern="1200" dirty="0" smtClean="0">
                <a:solidFill>
                  <a:schemeClr val="tx1"/>
                </a:solidFill>
                <a:latin typeface="+mn-lt"/>
                <a:ea typeface="+mn-ea"/>
                <a:cs typeface="+mn-cs"/>
              </a:rPr>
              <a:t>5</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Grade Lesson Outline</a:t>
            </a:r>
          </a:p>
          <a:p>
            <a:r>
              <a:rPr lang="en-US" sz="1200" i="1" kern="1200" dirty="0" smtClean="0">
                <a:solidFill>
                  <a:schemeClr val="tx1"/>
                </a:solidFill>
                <a:latin typeface="+mn-lt"/>
                <a:ea typeface="+mn-ea"/>
                <a:cs typeface="+mn-cs"/>
              </a:rPr>
              <a:t>Questions to Guide Your Thinking </a:t>
            </a:r>
            <a:r>
              <a:rPr lang="en-US" sz="1200" kern="1200" dirty="0" smtClean="0">
                <a:solidFill>
                  <a:schemeClr val="tx1"/>
                </a:solidFill>
                <a:latin typeface="+mn-lt"/>
                <a:ea typeface="+mn-ea"/>
                <a:cs typeface="+mn-cs"/>
              </a:rPr>
              <a:t>worksheet</a:t>
            </a:r>
          </a:p>
          <a:p>
            <a:endParaRPr lang="en-US" dirty="0" smtClean="0"/>
          </a:p>
          <a:p>
            <a:r>
              <a:rPr lang="en-US" b="1" dirty="0" smtClean="0"/>
              <a:t>Materials</a:t>
            </a:r>
          </a:p>
          <a:p>
            <a:r>
              <a:rPr lang="en-US" dirty="0" smtClean="0"/>
              <a:t>Chart paper</a:t>
            </a:r>
          </a:p>
          <a:p>
            <a:r>
              <a:rPr lang="en-US" dirty="0" smtClean="0"/>
              <a:t>Markers</a:t>
            </a:r>
          </a:p>
          <a:p>
            <a:endParaRPr lang="en-US" baseline="0" dirty="0" smtClean="0"/>
          </a:p>
          <a:p>
            <a:r>
              <a:rPr lang="en-US" sz="1200" b="1" kern="1200" dirty="0" smtClean="0">
                <a:solidFill>
                  <a:schemeClr val="tx1"/>
                </a:solidFill>
                <a:latin typeface="+mn-lt"/>
                <a:ea typeface="+mn-ea"/>
                <a:cs typeface="+mn-cs"/>
              </a:rPr>
              <a:t>Video</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Multiplying Whole Numbers and</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Fractions</a:t>
            </a:r>
            <a:r>
              <a:rPr lang="en-US" sz="1200" kern="1200" dirty="0" smtClean="0">
                <a:solidFill>
                  <a:schemeClr val="tx1"/>
                </a:solidFill>
                <a:latin typeface="+mn-lt"/>
                <a:ea typeface="+mn-ea"/>
                <a:cs typeface="+mn-cs"/>
              </a:rPr>
              <a:t> found here: </a:t>
            </a:r>
            <a:r>
              <a:rPr lang="en-US" sz="1200" u="sng" kern="1200" dirty="0" smtClean="0">
                <a:solidFill>
                  <a:schemeClr val="tx1"/>
                </a:solidFill>
                <a:latin typeface="+mn-lt"/>
                <a:ea typeface="+mn-ea"/>
                <a:cs typeface="+mn-cs"/>
                <a:hlinkClick r:id="rId4"/>
              </a:rPr>
              <a:t>https://www.teachingchannel.org/videos/multiplying-fractions-by-whole-numbers-lesson</a:t>
            </a:r>
            <a:r>
              <a:rPr lang="en-US" sz="1200" kern="1200" dirty="0" smtClean="0">
                <a:solidFill>
                  <a:schemeClr val="tx1"/>
                </a:solidFill>
                <a:latin typeface="+mn-lt"/>
                <a:ea typeface="+mn-ea"/>
                <a:cs typeface="+mn-cs"/>
              </a:rPr>
              <a:t> </a:t>
            </a:r>
          </a:p>
          <a:p>
            <a:endParaRPr lang="en-US" i="1" dirty="0" smtClean="0"/>
          </a:p>
          <a:p>
            <a:pPr>
              <a:spcBef>
                <a:spcPct val="0"/>
              </a:spcBef>
            </a:pPr>
            <a:endParaRPr lang="en-US" b="1" dirty="0" smtClean="0"/>
          </a:p>
          <a:p>
            <a:pPr>
              <a:spcBef>
                <a:spcPct val="0"/>
              </a:spcBef>
            </a:pPr>
            <a:endParaRPr lang="en-US" b="1" dirty="0" smtClean="0"/>
          </a:p>
        </p:txBody>
      </p:sp>
      <p:sp>
        <p:nvSpPr>
          <p:cNvPr id="20275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275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31C4AAFC-C8AF-4184-A5A2-52CD5DA5891D}" type="datetime1">
              <a:rPr lang="en-US">
                <a:solidFill>
                  <a:prstClr val="black"/>
                </a:solidFill>
                <a:latin typeface="Arial" pitchFamily="34" charset="0"/>
              </a:rPr>
              <a:pPr/>
              <a:t>5/13/2014</a:t>
            </a:fld>
            <a:endParaRPr lang="en-US" dirty="0">
              <a:solidFill>
                <a:prstClr val="black"/>
              </a:solidFill>
              <a:latin typeface="Arial" pitchFamily="34" charset="0"/>
            </a:endParaRPr>
          </a:p>
        </p:txBody>
      </p:sp>
      <p:sp>
        <p:nvSpPr>
          <p:cNvPr id="20275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275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7421D8-27AD-493C-913A-036CB3BC90BD}" type="slidenum">
              <a:rPr lang="en-US">
                <a:solidFill>
                  <a:prstClr val="black"/>
                </a:solidFill>
                <a:latin typeface="Arial" pitchFamily="34" charset="0"/>
              </a:rPr>
              <a:pPr/>
              <a:t>31</a:t>
            </a:fld>
            <a:endParaRPr lang="en-US" dirty="0">
              <a:solidFill>
                <a:prstClr val="black"/>
              </a:solidFill>
              <a:latin typeface="Arial" pitchFamily="34" charset="0"/>
            </a:endParaRPr>
          </a:p>
        </p:txBody>
      </p:sp>
    </p:spTree>
    <p:extLst>
      <p:ext uri="{BB962C8B-B14F-4D97-AF65-F5344CB8AC3E}">
        <p14:creationId xmlns="" xmlns:p14="http://schemas.microsoft.com/office/powerpoint/2010/main" val="2597037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Observing</a:t>
            </a:r>
            <a:r>
              <a:rPr lang="en-US" b="1" baseline="0" dirty="0" smtClean="0"/>
              <a:t> a Lesson</a:t>
            </a:r>
          </a:p>
          <a:p>
            <a:r>
              <a:rPr lang="en-US" b="0" baseline="0" dirty="0" smtClean="0"/>
              <a:t>Begin the discussion of incorporating UDL Principles into classroom lessons by having participants first watch the Teaching Channel video </a:t>
            </a:r>
            <a:r>
              <a:rPr lang="en-US" b="0" i="1" baseline="0" dirty="0" smtClean="0"/>
              <a:t>Multiplying Whole Numbers and Fractions</a:t>
            </a:r>
            <a:r>
              <a:rPr lang="en-US" b="0" i="0" baseline="0" dirty="0" smtClean="0"/>
              <a:t>. Explain to participants that while this lesson is being carried out within a 4</a:t>
            </a:r>
            <a:r>
              <a:rPr lang="en-US" b="0" i="0" baseline="30000" dirty="0" smtClean="0"/>
              <a:t>th</a:t>
            </a:r>
            <a:r>
              <a:rPr lang="en-US" b="0" i="0" baseline="0" dirty="0" smtClean="0"/>
              <a:t> grade gifted classroom, the focus is on the UDL strategies being used that are applicable at all grade levels. While participants watch, have them take notes on each of the three UDL Principles using the </a:t>
            </a:r>
            <a:r>
              <a:rPr lang="en-US" b="0" i="1" baseline="0" dirty="0" smtClean="0"/>
              <a:t>Video Observation</a:t>
            </a:r>
            <a:r>
              <a:rPr lang="en-US" b="0" i="0" baseline="0" dirty="0" smtClean="0"/>
              <a:t> page in their Participant Guide. After the video has been watch, debrief the strategies that participants highlighted in their notes and discuss any additional strategies or opportunities to apply strategies that participants would suggest to this teacher. Examples of strategies to point out if they are not highlighted by participants include:</a:t>
            </a:r>
          </a:p>
          <a:p>
            <a:endParaRPr lang="en-US" b="0" i="0" baseline="0" dirty="0" smtClean="0"/>
          </a:p>
          <a:p>
            <a:r>
              <a:rPr lang="en-US" b="0" i="0" baseline="0" dirty="0" smtClean="0"/>
              <a:t>Principle 1: Provide Multiple Means of Representation</a:t>
            </a:r>
          </a:p>
          <a:p>
            <a:pPr marL="171450" indent="-171450">
              <a:buFont typeface="Arial" panose="020B0604020202020204" pitchFamily="34" charset="0"/>
              <a:buChar char="•"/>
            </a:pPr>
            <a:r>
              <a:rPr lang="en-US" b="0" i="0" baseline="0" dirty="0" smtClean="0"/>
              <a:t>Guideline 1: Used ribbon and other props and drawings to explain the situation</a:t>
            </a:r>
          </a:p>
          <a:p>
            <a:pPr marL="171450" indent="-171450">
              <a:buFont typeface="Arial" panose="020B0604020202020204" pitchFamily="34" charset="0"/>
              <a:buChar char="•"/>
            </a:pPr>
            <a:r>
              <a:rPr lang="en-US" b="0" i="0" baseline="0" dirty="0" smtClean="0"/>
              <a:t>Guideline 2: Prompted students to attend to precision</a:t>
            </a:r>
          </a:p>
          <a:p>
            <a:pPr marL="171450" indent="-171450">
              <a:buFont typeface="Arial" panose="020B0604020202020204" pitchFamily="34" charset="0"/>
              <a:buChar char="•"/>
            </a:pPr>
            <a:r>
              <a:rPr lang="en-US" b="0" i="0" baseline="0" dirty="0" smtClean="0"/>
              <a:t>Guideline 3: Connected the current task to previous work, student presentations of work provided multiple representations of solutions</a:t>
            </a:r>
          </a:p>
          <a:p>
            <a:pPr>
              <a:buFontTx/>
              <a:buNone/>
            </a:pPr>
            <a:endParaRPr lang="en-US" b="0" i="0" baseline="0" dirty="0" smtClean="0"/>
          </a:p>
          <a:p>
            <a:pPr>
              <a:buFontTx/>
              <a:buNone/>
            </a:pPr>
            <a:r>
              <a:rPr lang="en-US" b="0" i="0" baseline="0" dirty="0" smtClean="0"/>
              <a:t>Principle 2: Provide Multiple Means of Action and Expression</a:t>
            </a:r>
          </a:p>
          <a:p>
            <a:pPr marL="171450" indent="-171450">
              <a:buFont typeface="Arial" panose="020B0604020202020204" pitchFamily="34" charset="0"/>
              <a:buChar char="•"/>
            </a:pPr>
            <a:r>
              <a:rPr lang="en-US" b="0" i="0" baseline="0" dirty="0" smtClean="0"/>
              <a:t>Guideline 4: Used student created charts as tools, allowed students to sit and work in various areas for group work</a:t>
            </a:r>
          </a:p>
          <a:p>
            <a:pPr marL="171450" indent="-171450">
              <a:buFont typeface="Arial" panose="020B0604020202020204" pitchFamily="34" charset="0"/>
              <a:buChar char="•"/>
            </a:pPr>
            <a:r>
              <a:rPr lang="en-US" b="0" i="0" baseline="0" dirty="0" smtClean="0"/>
              <a:t>Guideline 5: Provided card activity</a:t>
            </a:r>
          </a:p>
          <a:p>
            <a:pPr marL="171450" indent="-171450">
              <a:buFont typeface="Arial" panose="020B0604020202020204" pitchFamily="34" charset="0"/>
              <a:buChar char="•"/>
            </a:pPr>
            <a:r>
              <a:rPr lang="en-US" b="0" i="0" baseline="0" dirty="0" smtClean="0"/>
              <a:t>Guideline 6: Students created their own solution strategy</a:t>
            </a:r>
          </a:p>
          <a:p>
            <a:pPr>
              <a:buFontTx/>
              <a:buNone/>
            </a:pPr>
            <a:endParaRPr lang="en-US" b="0" i="0" baseline="0" dirty="0" smtClean="0"/>
          </a:p>
          <a:p>
            <a:pPr>
              <a:buFontTx/>
              <a:buNone/>
            </a:pPr>
            <a:r>
              <a:rPr lang="en-US" b="0" i="0" baseline="0" dirty="0" smtClean="0"/>
              <a:t>Principle 3: Provide Multiple Means of Engagement</a:t>
            </a:r>
          </a:p>
          <a:p>
            <a:pPr marL="171450" indent="-171450">
              <a:buFont typeface="Arial" panose="020B0604020202020204" pitchFamily="34" charset="0"/>
              <a:buChar char="•"/>
            </a:pPr>
            <a:r>
              <a:rPr lang="en-US" b="0" i="0" baseline="0" dirty="0" smtClean="0"/>
              <a:t>Guideline 7: Created a coaching environment in which students discussed, asked questions of each other, and assisted each other in understanding thinking</a:t>
            </a:r>
          </a:p>
          <a:p>
            <a:pPr marL="171450" indent="-171450">
              <a:buFont typeface="Arial" panose="020B0604020202020204" pitchFamily="34" charset="0"/>
              <a:buChar char="•"/>
            </a:pPr>
            <a:r>
              <a:rPr lang="en-US" b="0" i="0" baseline="0" dirty="0" smtClean="0"/>
              <a:t>Guideline 8: Students worked in groups, students critiqued the reasoning of the solutions on the cards</a:t>
            </a:r>
          </a:p>
          <a:p>
            <a:pPr marL="171450" indent="-171450">
              <a:buFont typeface="Arial" panose="020B0604020202020204" pitchFamily="34" charset="0"/>
              <a:buChar char="•"/>
            </a:pPr>
            <a:r>
              <a:rPr lang="en-US" b="0" i="0" baseline="0" dirty="0" smtClean="0"/>
              <a:t>Guideline 9: Provided prompting with guidance for journal entry</a:t>
            </a:r>
          </a:p>
          <a:p>
            <a:pPr>
              <a:buFontTx/>
              <a:buNone/>
            </a:pPr>
            <a:endParaRPr lang="en-US" b="0" i="0" baseline="0" dirty="0" smtClean="0"/>
          </a:p>
          <a:p>
            <a:pPr>
              <a:buFontTx/>
              <a:buNone/>
            </a:pPr>
            <a:r>
              <a:rPr lang="en-US" b="0" i="0" baseline="0" dirty="0" smtClean="0"/>
              <a:t>Transition to the next activity by explaining to participants that they will now go through an example of a lesson and examine the thinking behind a teacher’s planning. </a:t>
            </a:r>
            <a:endParaRPr lang="en-US" b="0" baseline="0" dirty="0" smtClean="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32</a:t>
            </a:fld>
            <a:endParaRPr lang="en-US" dirty="0"/>
          </a:p>
        </p:txBody>
      </p:sp>
    </p:spTree>
    <p:extLst>
      <p:ext uri="{BB962C8B-B14F-4D97-AF65-F5344CB8AC3E}">
        <p14:creationId xmlns="" xmlns:p14="http://schemas.microsoft.com/office/powerpoint/2010/main" val="1840068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 5</a:t>
            </a:r>
            <a:r>
              <a:rPr lang="en-US" b="1" baseline="30000" dirty="0" smtClean="0"/>
              <a:t>th</a:t>
            </a:r>
            <a:r>
              <a:rPr lang="en-US" b="1" baseline="0" dirty="0" smtClean="0"/>
              <a:t> Grade Lesson</a:t>
            </a:r>
          </a:p>
          <a:p>
            <a:r>
              <a:rPr lang="en-US" b="0" baseline="0" dirty="0" smtClean="0"/>
              <a:t>To help participants gain a better understanding of what the UDL strategies look like when implemented in a CCS-Math- aligned lesson, have participants put themselves in the role of a 5</a:t>
            </a:r>
            <a:r>
              <a:rPr lang="en-US" b="0" baseline="30000" dirty="0" smtClean="0"/>
              <a:t>th</a:t>
            </a:r>
            <a:r>
              <a:rPr lang="en-US" b="0" baseline="0" dirty="0" smtClean="0"/>
              <a:t> grade teacher as they consider each part of a lesson that will now be described. Explain that as a 5</a:t>
            </a:r>
            <a:r>
              <a:rPr lang="en-US" b="0" baseline="30000" dirty="0" smtClean="0"/>
              <a:t>th</a:t>
            </a:r>
            <a:r>
              <a:rPr lang="en-US" b="0" baseline="0" dirty="0" smtClean="0"/>
              <a:t> grade teacher they want to plan a lesson around standards 5.NF.1 and 5.NF.2. They will also incorporate SMP 1: Make sense of problems and persevere in solving them, SMP 3: Construct viable arguments and critique the reasoning of others, and SMP 6: Attend to precision. </a:t>
            </a:r>
          </a:p>
          <a:p>
            <a:endParaRPr lang="en-US" b="0" baseline="0" dirty="0" smtClean="0"/>
          </a:p>
          <a:p>
            <a:r>
              <a:rPr lang="en-US" b="0" baseline="0" dirty="0" smtClean="0"/>
              <a:t>Go through the lesson outline by using both the slides and pages </a:t>
            </a:r>
            <a:r>
              <a:rPr lang="en-US" b="1" baseline="0" dirty="0" smtClean="0"/>
              <a:t>17–20</a:t>
            </a:r>
            <a:r>
              <a:rPr lang="en-US" b="0" baseline="0" dirty="0" smtClean="0"/>
              <a:t> in the Participant Guide.</a:t>
            </a:r>
            <a:endParaRPr lang="en-US" b="0"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33</a:t>
            </a:fld>
            <a:endParaRPr lang="en-US" dirty="0"/>
          </a:p>
        </p:txBody>
      </p:sp>
    </p:spTree>
    <p:extLst>
      <p:ext uri="{BB962C8B-B14F-4D97-AF65-F5344CB8AC3E}">
        <p14:creationId xmlns="" xmlns:p14="http://schemas.microsoft.com/office/powerpoint/2010/main" val="18400685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 5</a:t>
            </a:r>
            <a:r>
              <a:rPr lang="en-US" b="1" baseline="30000" dirty="0" smtClean="0"/>
              <a:t>th</a:t>
            </a:r>
            <a:r>
              <a:rPr lang="en-US" b="1" baseline="0" dirty="0" smtClean="0"/>
              <a:t> Grade Lesson</a:t>
            </a:r>
          </a:p>
          <a:p>
            <a:r>
              <a:rPr lang="en-US" b="0" baseline="0" dirty="0" smtClean="0"/>
              <a:t>Go over the task that is being used to as the main lesson task to address the identified standards. </a:t>
            </a:r>
            <a:endParaRPr lang="en-US" b="0"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34</a:t>
            </a:fld>
            <a:endParaRPr lang="en-US" dirty="0"/>
          </a:p>
        </p:txBody>
      </p:sp>
    </p:spTree>
    <p:extLst>
      <p:ext uri="{BB962C8B-B14F-4D97-AF65-F5344CB8AC3E}">
        <p14:creationId xmlns="" xmlns:p14="http://schemas.microsoft.com/office/powerpoint/2010/main" val="18400685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smtClean="0"/>
              <a:t>A 5</a:t>
            </a:r>
            <a:r>
              <a:rPr lang="en-US" b="1" baseline="30000" dirty="0" smtClean="0"/>
              <a:t>th</a:t>
            </a:r>
            <a:r>
              <a:rPr lang="en-US" b="1" baseline="0" dirty="0" smtClean="0"/>
              <a:t> Grade Lesson</a:t>
            </a:r>
          </a:p>
          <a:p>
            <a:r>
              <a:rPr lang="en-US" b="0" baseline="0" dirty="0" smtClean="0"/>
              <a:t>Explain that before students began to work the task the following steps were taken. Go through each step using the information in the Participant Guide. After going through each step, discuss as a large group how each of the nine UDL guidelines were addressed. </a:t>
            </a:r>
          </a:p>
          <a:p>
            <a:endParaRPr lang="en-US" b="0" baseline="0" dirty="0" smtClean="0"/>
          </a:p>
          <a:p>
            <a:r>
              <a:rPr lang="en-US" b="0" baseline="0" dirty="0" smtClean="0"/>
              <a:t>Guideline 1: Problem was read and different versions of the problem were provided (version 1: original problem/no change, version 2: underling used to separate who was eating which pizza, version 3: text was broken up so that students would work with each piece of information separately).</a:t>
            </a:r>
          </a:p>
          <a:p>
            <a:endParaRPr lang="en-US" b="0" baseline="0" dirty="0" smtClean="0"/>
          </a:p>
          <a:p>
            <a:r>
              <a:rPr lang="en-US" b="0" baseline="0" dirty="0" smtClean="0"/>
              <a:t>Guideline 2: Language was clarified. </a:t>
            </a:r>
          </a:p>
          <a:p>
            <a:endParaRPr lang="en-US" b="0" baseline="0" dirty="0" smtClean="0"/>
          </a:p>
          <a:p>
            <a:r>
              <a:rPr lang="en-US" b="0" baseline="0" dirty="0" smtClean="0"/>
              <a:t>Guideline 3: Activated prior knowledge and problem solving.</a:t>
            </a:r>
          </a:p>
          <a:p>
            <a:endParaRPr lang="en-US" b="0" baseline="0" dirty="0" smtClean="0"/>
          </a:p>
          <a:p>
            <a:r>
              <a:rPr lang="en-US" b="0" baseline="0" dirty="0" smtClean="0"/>
              <a:t>Guideline 4: Discussed tools and strategies that may be used.</a:t>
            </a:r>
          </a:p>
          <a:p>
            <a:endParaRPr lang="en-US" b="0" baseline="0" dirty="0" smtClean="0"/>
          </a:p>
          <a:p>
            <a:r>
              <a:rPr lang="en-US" b="0" baseline="0" dirty="0" smtClean="0"/>
              <a:t>Guideline 5: Students allowed to solve their own way.</a:t>
            </a:r>
          </a:p>
          <a:p>
            <a:endParaRPr lang="en-US" b="0" baseline="0" dirty="0" smtClean="0"/>
          </a:p>
          <a:p>
            <a:r>
              <a:rPr lang="en-US" b="0" baseline="0" dirty="0" smtClean="0"/>
              <a:t>Guideline 6: Graphic organizer and checklist provided. </a:t>
            </a:r>
          </a:p>
          <a:p>
            <a:endParaRPr lang="en-US" b="0" baseline="0" dirty="0" smtClean="0"/>
          </a:p>
          <a:p>
            <a:r>
              <a:rPr lang="en-US" b="0" baseline="0" dirty="0" smtClean="0"/>
              <a:t>Guideline 7: Partial solutions were allowed to be discussed. </a:t>
            </a:r>
          </a:p>
          <a:p>
            <a:endParaRPr lang="en-US" b="0" baseline="0" dirty="0" smtClean="0"/>
          </a:p>
          <a:p>
            <a:r>
              <a:rPr lang="en-US" b="0" baseline="0" dirty="0" smtClean="0"/>
              <a:t>Guideline 8: Students allowed to work in groups. </a:t>
            </a:r>
          </a:p>
          <a:p>
            <a:endParaRPr lang="en-US" b="0" baseline="0" dirty="0" smtClean="0"/>
          </a:p>
          <a:p>
            <a:r>
              <a:rPr lang="en-US" b="0" baseline="0" dirty="0" smtClean="0"/>
              <a:t>Guideline 9: Process provided with time limits along with checklist for self-assessment. </a:t>
            </a:r>
          </a:p>
          <a:p>
            <a:endParaRPr lang="en-US" b="0" baseline="0" dirty="0" smtClean="0"/>
          </a:p>
          <a:p>
            <a:r>
              <a:rPr lang="en-US" b="0" baseline="0" dirty="0" smtClean="0"/>
              <a:t>Before moving on, ask participants if there is anything that they might add or change to further address the guidelines? Also, have participants think about and discuss whether or not addressing the guidelines in the manner they were addressed decreased the level of rigor of the problem. If participants say that the level of rigor was decreased, ask how an alternative action might maintain the level of rigor. If participants say that the level of rigor was not decreased, ask in what ways addressing the guidelines in the manner they were addressed provided all students with equal access to the learning. </a:t>
            </a:r>
          </a:p>
          <a:p>
            <a:r>
              <a:rPr lang="en-US" b="0" baseline="0" dirty="0" smtClean="0"/>
              <a:t>Finally, wrap up this part of Section 3 by asking participants if it was necessary to address all nine Guidelines. The answer here is that it really depends on the students. Some teachers may find that there students do not need all nine Guidelines addressed as the implementation of any UDL strategy for any of the Guidelines is based on the needs of the students. </a:t>
            </a:r>
          </a:p>
          <a:p>
            <a:r>
              <a:rPr lang="en-US" b="0" baseline="0" dirty="0" smtClean="0"/>
              <a:t>Transition to the next part of Section 3 by explaining that participants will now have the opportunity to create a similar lesson outline around standards and a task that they will choose. </a:t>
            </a:r>
            <a:endParaRPr lang="en-US" b="0"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35</a:t>
            </a:fld>
            <a:endParaRPr lang="en-US" dirty="0"/>
          </a:p>
        </p:txBody>
      </p:sp>
    </p:spTree>
    <p:extLst>
      <p:ext uri="{BB962C8B-B14F-4D97-AF65-F5344CB8AC3E}">
        <p14:creationId xmlns="" xmlns:p14="http://schemas.microsoft.com/office/powerpoint/2010/main" val="18400685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baseline="0" dirty="0" smtClean="0"/>
              <a:t>Outlining a Lesson</a:t>
            </a:r>
          </a:p>
          <a:p>
            <a:r>
              <a:rPr lang="en-US" dirty="0" smtClean="0"/>
              <a:t>In</a:t>
            </a:r>
            <a:r>
              <a:rPr lang="en-US" baseline="0" dirty="0" smtClean="0"/>
              <a:t> this activity participants will work in grade level groups so that there is at least one group per grade level, K–5. Participants can either self-select into a group or be assigned a specific grade level group. Explain that with their group they will be outlining a lesson similar to the lesson outline that was just discussed. As groups work, they will first</a:t>
            </a:r>
            <a:r>
              <a:rPr lang="en-US" dirty="0" smtClean="0"/>
              <a:t> determine what standard(s) they want to address in their lesson. Remind participants to include both Content</a:t>
            </a:r>
            <a:r>
              <a:rPr lang="en-US" baseline="0" dirty="0" smtClean="0"/>
              <a:t> and Practice Standards. Then, participants will go online and f</a:t>
            </a:r>
            <a:r>
              <a:rPr lang="en-US" dirty="0" smtClean="0"/>
              <a:t>ind a task that they will use as the main lesson task. Participants can choose</a:t>
            </a:r>
            <a:r>
              <a:rPr lang="en-US" baseline="0" dirty="0" smtClean="0"/>
              <a:t> a task</a:t>
            </a:r>
            <a:r>
              <a:rPr lang="en-US" dirty="0" smtClean="0"/>
              <a:t> from those provided on Illustrative Mathematics. </a:t>
            </a:r>
            <a:r>
              <a:rPr lang="en-US" dirty="0" smtClean="0">
                <a:hlinkClick r:id="rId3"/>
              </a:rPr>
              <a:t>http://www.illustrativemathematics.org/</a:t>
            </a:r>
            <a:r>
              <a:rPr lang="en-US" dirty="0" smtClean="0"/>
              <a:t> After identifying their task,</a:t>
            </a:r>
            <a:r>
              <a:rPr lang="en-US" baseline="0" dirty="0" smtClean="0"/>
              <a:t> participants will answer the planning questions provided on </a:t>
            </a:r>
            <a:r>
              <a:rPr lang="en-US" b="1" baseline="0" dirty="0" smtClean="0"/>
              <a:t>page 21</a:t>
            </a:r>
            <a:r>
              <a:rPr lang="en-US" baseline="0" dirty="0" smtClean="0"/>
              <a:t> in the Participants Guide. These questions will help participants think through how they will address the UDL Principles and, as answers are generated, will develop the lesson outline. Allow participants 40 minutes to work. </a:t>
            </a:r>
            <a:r>
              <a:rPr lang="en-US" b="1" baseline="0" dirty="0" smtClean="0"/>
              <a:t>Note: </a:t>
            </a:r>
            <a:r>
              <a:rPr lang="en-US" b="0" baseline="0" dirty="0" smtClean="0"/>
              <a:t>While groups are planning, hang three pieces of chart paper with one labeled “Provide Multiple Means of Representation,” one labeled “Provide Multiple Means of Action and Expression,” and one labeled “Multiple Means of Engagement.” These three pieces of chart paper will be used to capture strategies discussed during group presentations of their outlines. </a:t>
            </a:r>
          </a:p>
          <a:p>
            <a:endParaRPr lang="en-US" baseline="0" dirty="0" smtClean="0"/>
          </a:p>
          <a:p>
            <a:r>
              <a:rPr lang="en-US" baseline="0" dirty="0" smtClean="0"/>
              <a:t>Once the lesson outlines are completed, each group will have the opportunity to present their outline. While groups present each part of their outline, chart their suggested strategies for each Principle so that participants have a master list for each from which to pull additional ideas when they complete the work in Section 4. Allow 20 minutes for presentations as each group should only need 3–4 minutes to discuss their outline. </a:t>
            </a:r>
          </a:p>
          <a:p>
            <a:endParaRPr lang="en-US" baseline="0" dirty="0" smtClean="0"/>
          </a:p>
          <a:p>
            <a:r>
              <a:rPr lang="en-US" baseline="0" dirty="0" smtClean="0"/>
              <a:t>Wrap up Section 3 and transition to Section 4 by explaining to participants that after lunch they will use their work generated in Sections 2 and 3 to begin making plans for how they will introduce teachers to Universal Design for Learning. As the discussion begins to come to a close remind participants that, as they work with teachers, it is important to understand that every Guideline may not be addressed in every lesson. It is beneficial to think through each guideline to determine if addressing that Guideline will benefit students, as this is the ultimate goal. We do not want teachers to look at the UDL guidelines as a check point, but to be very purposeful in those that they address within any given lesson. This is similar to the way that we think about the Standards for Mathematical Practice. Each practice is extremely important, however not every lesson will explicitly address every Practice Standard. </a:t>
            </a:r>
          </a:p>
          <a:p>
            <a:endParaRPr lang="en-US" baseline="0" dirty="0" smtClean="0"/>
          </a:p>
          <a:p>
            <a:r>
              <a:rPr lang="en-US" baseline="0" dirty="0" smtClean="0"/>
              <a:t>Dismiss participants for lunch. </a:t>
            </a:r>
            <a:endParaRPr lang="en-US" dirty="0" smtClean="0"/>
          </a:p>
          <a:p>
            <a:endParaRPr lang="en-US" b="0" dirty="0" smtClean="0"/>
          </a:p>
          <a:p>
            <a:endParaRPr lang="en-US" b="0" dirty="0" smtClean="0"/>
          </a:p>
          <a:p>
            <a:endParaRPr lang="en-US" b="0" dirty="0" smtClean="0"/>
          </a:p>
          <a:p>
            <a:endParaRPr lang="en-US" b="0" dirty="0" smtClean="0"/>
          </a:p>
          <a:p>
            <a:endParaRPr lang="en-US" b="0" dirty="0" smtClean="0"/>
          </a:p>
          <a:p>
            <a:endParaRPr lang="en-US" b="0" dirty="0" smtClean="0"/>
          </a:p>
          <a:p>
            <a:endParaRPr lang="en-US" b="0"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36</a:t>
            </a:fld>
            <a:endParaRPr lang="en-US" dirty="0"/>
          </a:p>
        </p:txBody>
      </p:sp>
    </p:spTree>
    <p:extLst>
      <p:ext uri="{BB962C8B-B14F-4D97-AF65-F5344CB8AC3E}">
        <p14:creationId xmlns="" xmlns:p14="http://schemas.microsoft.com/office/powerpoint/2010/main" val="18400685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Remind participants of the need to be timely. Allow 45 minutes. State time to return.</a:t>
            </a:r>
          </a:p>
        </p:txBody>
      </p:sp>
      <p:sp>
        <p:nvSpPr>
          <p:cNvPr id="14643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08549" name="Date Placeholder 4"/>
          <p:cNvSpPr>
            <a:spLocks noGrp="1"/>
          </p:cNvSpPr>
          <p:nvPr>
            <p:ph type="dt" sz="quarter" idx="1"/>
          </p:nvPr>
        </p:nvSpPr>
        <p:spPr bwMode="auto">
          <a:noFill/>
          <a:ln>
            <a:miter lim="800000"/>
            <a:headEnd/>
            <a:tailEnd/>
          </a:ln>
        </p:spPr>
        <p:txBody>
          <a:bodyPr anchor="t"/>
          <a:lstStyle/>
          <a:p>
            <a:fld id="{BA61A70D-0079-4565-A1B6-6EA08B850269}" type="datetime1">
              <a:rPr lang="en-US" smtClean="0">
                <a:latin typeface="Arial" pitchFamily="34" charset="0"/>
              </a:rPr>
              <a:pPr/>
              <a:t>5/13/2014</a:t>
            </a:fld>
            <a:endParaRPr lang="en-US" dirty="0" smtClean="0">
              <a:latin typeface="Arial" pitchFamily="34" charset="0"/>
            </a:endParaRPr>
          </a:p>
        </p:txBody>
      </p:sp>
      <p:sp>
        <p:nvSpPr>
          <p:cNvPr id="14643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08551" name="Slide Number Placeholder 6"/>
          <p:cNvSpPr>
            <a:spLocks noGrp="1"/>
          </p:cNvSpPr>
          <p:nvPr>
            <p:ph type="sldNum" sz="quarter" idx="5"/>
          </p:nvPr>
        </p:nvSpPr>
        <p:spPr bwMode="auto">
          <a:noFill/>
          <a:ln>
            <a:miter lim="800000"/>
            <a:headEnd/>
            <a:tailEnd/>
          </a:ln>
        </p:spPr>
        <p:txBody>
          <a:bodyPr/>
          <a:lstStyle/>
          <a:p>
            <a:fld id="{EF1FC3D4-C6D4-44BC-BF06-E0A9F7DF9DFC}" type="slidenum">
              <a:rPr lang="en-US"/>
              <a:pPr/>
              <a:t>37</a:t>
            </a:fld>
            <a:endParaRPr lang="en-US" dirty="0"/>
          </a:p>
        </p:txBody>
      </p:sp>
    </p:spTree>
    <p:extLst>
      <p:ext uri="{BB962C8B-B14F-4D97-AF65-F5344CB8AC3E}">
        <p14:creationId xmlns="" xmlns:p14="http://schemas.microsoft.com/office/powerpoint/2010/main" val="3587043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a:spcBef>
                <a:spcPct val="0"/>
              </a:spcBef>
            </a:pPr>
            <a:r>
              <a:rPr lang="en-US" b="1" dirty="0" smtClean="0"/>
              <a:t>Section 4: Supporting</a:t>
            </a:r>
            <a:r>
              <a:rPr lang="en-US" b="1" baseline="0" dirty="0" smtClean="0"/>
              <a:t> Teachers with UDL</a:t>
            </a:r>
          </a:p>
          <a:p>
            <a:pPr>
              <a:spcBef>
                <a:spcPct val="0"/>
              </a:spcBef>
            </a:pPr>
            <a:r>
              <a:rPr lang="en-US" baseline="0" dirty="0" smtClean="0"/>
              <a:t>Total Time on Section 4: </a:t>
            </a:r>
            <a:r>
              <a:rPr lang="en-US" b="0" baseline="0" dirty="0" smtClean="0"/>
              <a:t>30 minutes</a:t>
            </a:r>
          </a:p>
          <a:p>
            <a:pPr>
              <a:spcBef>
                <a:spcPct val="0"/>
              </a:spcBef>
            </a:pPr>
            <a:endParaRPr lang="en-US" baseline="0" dirty="0" smtClean="0"/>
          </a:p>
          <a:p>
            <a:r>
              <a:rPr lang="en-US" sz="1200" b="1" kern="1200" dirty="0" smtClean="0">
                <a:solidFill>
                  <a:schemeClr val="tx1"/>
                </a:solidFill>
                <a:latin typeface="+mn-lt"/>
                <a:ea typeface="+mn-ea"/>
                <a:cs typeface="+mn-cs"/>
              </a:rPr>
              <a:t>Section 4 Training Objectives:</a:t>
            </a:r>
          </a:p>
          <a:p>
            <a:pPr marL="171450" indent="-171450">
              <a:buFont typeface="Arial" pitchFamily="34" charset="0"/>
              <a:buChar char="•"/>
            </a:pPr>
            <a:r>
              <a:rPr lang="en-US" sz="1200" kern="1200" dirty="0" smtClean="0">
                <a:solidFill>
                  <a:schemeClr val="tx1"/>
                </a:solidFill>
                <a:latin typeface="+mn-lt"/>
                <a:ea typeface="+mn-ea"/>
                <a:cs typeface="+mn-cs"/>
              </a:rPr>
              <a:t>For participants to begin to set goals for their implementation back at their school. </a:t>
            </a:r>
          </a:p>
          <a:p>
            <a:pPr marL="171450" indent="-171450">
              <a:buFont typeface="Arial" pitchFamily="34" charset="0"/>
              <a:buChar char="•"/>
            </a:pPr>
            <a:r>
              <a:rPr lang="en-US" sz="1200" kern="1200" dirty="0" smtClean="0">
                <a:solidFill>
                  <a:schemeClr val="tx1"/>
                </a:solidFill>
                <a:latin typeface="+mn-lt"/>
                <a:ea typeface="+mn-ea"/>
                <a:cs typeface="+mn-cs"/>
              </a:rPr>
              <a:t>For participants to begin planning next steps around the key ideas of Module 3. </a:t>
            </a:r>
          </a:p>
          <a:p>
            <a:pPr marL="171450" indent="-171450">
              <a:buFont typeface="Arial" pitchFamily="34" charset="0"/>
              <a:buChar char="•"/>
            </a:pPr>
            <a:r>
              <a:rPr lang="en-US" sz="1200" kern="1200" dirty="0" smtClean="0">
                <a:solidFill>
                  <a:schemeClr val="tx1"/>
                </a:solidFill>
                <a:latin typeface="+mn-lt"/>
                <a:ea typeface="+mn-ea"/>
                <a:cs typeface="+mn-cs"/>
              </a:rPr>
              <a:t>For participants to deepen their peer coaching network. </a:t>
            </a:r>
          </a:p>
          <a:p>
            <a:pPr>
              <a:buFont typeface="Arial" pitchFamily="34" charset="0"/>
              <a:buNone/>
            </a:pPr>
            <a:endParaRPr lang="en-US" sz="1200" kern="1200" dirty="0" smtClean="0">
              <a:solidFill>
                <a:schemeClr val="tx1"/>
              </a:solidFill>
              <a:latin typeface="+mn-lt"/>
              <a:ea typeface="+mn-ea"/>
              <a:cs typeface="+mn-cs"/>
            </a:endParaRPr>
          </a:p>
          <a:p>
            <a:pPr>
              <a:buFont typeface="Arial" pitchFamily="34" charset="0"/>
              <a:buNone/>
            </a:pPr>
            <a:r>
              <a:rPr lang="en-US" sz="1200" b="1" kern="1200" dirty="0" smtClean="0">
                <a:solidFill>
                  <a:schemeClr val="tx1"/>
                </a:solidFill>
                <a:latin typeface="+mn-lt"/>
                <a:ea typeface="+mn-ea"/>
                <a:cs typeface="+mn-cs"/>
              </a:rPr>
              <a:t>Section</a:t>
            </a:r>
            <a:r>
              <a:rPr lang="en-US" sz="1200" b="1" kern="1200" baseline="0" dirty="0" smtClean="0">
                <a:solidFill>
                  <a:schemeClr val="tx1"/>
                </a:solidFill>
                <a:latin typeface="+mn-lt"/>
                <a:ea typeface="+mn-ea"/>
                <a:cs typeface="+mn-cs"/>
              </a:rPr>
              <a:t> 4 Outline:</a:t>
            </a:r>
            <a:endParaRPr lang="en-US" sz="1200" b="1"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Participants are guided through setting one to two goals for an initial introduction of UDL to teachers at their school. For example, a goal might be to have teachers focus on the use of multiple representations. </a:t>
            </a:r>
            <a:r>
              <a:rPr lang="en-US" sz="1200" b="1" kern="1200" dirty="0" smtClean="0">
                <a:solidFill>
                  <a:schemeClr val="tx1"/>
                </a:solidFill>
                <a:latin typeface="+mn-lt"/>
                <a:ea typeface="+mn-ea"/>
                <a:cs typeface="+mn-cs"/>
              </a:rPr>
              <a:t>(5 minutes)</a:t>
            </a: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latin typeface="+mn-lt"/>
                <a:ea typeface="+mn-ea"/>
                <a:cs typeface="+mn-cs"/>
              </a:rPr>
              <a:t>After setting their goals, teachers will work within their group to back-map the key learning ideas and the steps that need to happen in order to get teachers to the point that the goal is met. </a:t>
            </a:r>
            <a:r>
              <a:rPr lang="en-US" sz="1200" b="1" kern="1200" dirty="0" smtClean="0">
                <a:solidFill>
                  <a:schemeClr val="tx1"/>
                </a:solidFill>
                <a:latin typeface="+mn-lt"/>
                <a:ea typeface="+mn-ea"/>
                <a:cs typeface="+mn-cs"/>
              </a:rPr>
              <a:t>(20 minutes)</a:t>
            </a: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latin typeface="+mn-lt"/>
                <a:ea typeface="+mn-ea"/>
                <a:cs typeface="+mn-cs"/>
              </a:rPr>
              <a:t>Participants will wrap up the activity by reflecting on and anticipating teacher needs and questions around UDL. </a:t>
            </a:r>
            <a:br>
              <a:rPr lang="en-US" sz="1200"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(5 minutes)</a:t>
            </a:r>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Supporting Documents</a:t>
            </a:r>
          </a:p>
          <a:p>
            <a:r>
              <a:rPr lang="en-US" sz="1200" i="1" kern="1200" dirty="0" smtClean="0">
                <a:solidFill>
                  <a:schemeClr val="tx1"/>
                </a:solidFill>
                <a:latin typeface="+mn-lt"/>
                <a:ea typeface="+mn-ea"/>
                <a:cs typeface="+mn-cs"/>
              </a:rPr>
              <a:t>Goal Setting and Next Steps</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Additional Resources </a:t>
            </a:r>
            <a:r>
              <a:rPr lang="en-US" sz="1200" kern="1200" dirty="0" smtClean="0">
                <a:solidFill>
                  <a:schemeClr val="tx1"/>
                </a:solidFill>
                <a:latin typeface="+mn-lt"/>
                <a:ea typeface="+mn-ea"/>
                <a:cs typeface="+mn-cs"/>
              </a:rPr>
              <a:t>and</a:t>
            </a:r>
            <a:r>
              <a:rPr lang="en-US" sz="1200" i="1" kern="1200" dirty="0" smtClean="0">
                <a:solidFill>
                  <a:schemeClr val="tx1"/>
                </a:solidFill>
                <a:latin typeface="+mn-lt"/>
                <a:ea typeface="+mn-ea"/>
                <a:cs typeface="+mn-cs"/>
              </a:rPr>
              <a:t> Reflect</a:t>
            </a:r>
            <a:endParaRPr lang="en-US" sz="1200" kern="1200" dirty="0" smtClean="0">
              <a:solidFill>
                <a:schemeClr val="tx1"/>
              </a:solidFill>
              <a:latin typeface="+mn-lt"/>
              <a:ea typeface="+mn-ea"/>
              <a:cs typeface="+mn-cs"/>
            </a:endParaRPr>
          </a:p>
          <a:p>
            <a:endParaRPr lang="en-US" sz="1200" i="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Materials </a:t>
            </a:r>
          </a:p>
          <a:p>
            <a:r>
              <a:rPr lang="en-US" sz="1200" kern="1200" dirty="0" smtClean="0">
                <a:solidFill>
                  <a:schemeClr val="tx1"/>
                </a:solidFill>
                <a:latin typeface="+mn-lt"/>
                <a:ea typeface="+mn-ea"/>
                <a:cs typeface="+mn-cs"/>
              </a:rPr>
              <a:t>Chart paper</a:t>
            </a:r>
          </a:p>
          <a:p>
            <a:r>
              <a:rPr lang="en-US" sz="1200" kern="1200" dirty="0" smtClean="0">
                <a:solidFill>
                  <a:schemeClr val="tx1"/>
                </a:solidFill>
                <a:latin typeface="+mn-lt"/>
                <a:ea typeface="+mn-ea"/>
                <a:cs typeface="+mn-cs"/>
              </a:rPr>
              <a:t>Markers</a:t>
            </a:r>
            <a:endParaRPr lang="en-US" sz="1200" b="1" kern="1200" dirty="0" smtClean="0">
              <a:solidFill>
                <a:schemeClr val="tx1"/>
              </a:solidFill>
              <a:latin typeface="+mn-lt"/>
              <a:ea typeface="+mn-ea"/>
              <a:cs typeface="+mn-cs"/>
            </a:endParaRPr>
          </a:p>
        </p:txBody>
      </p:sp>
      <p:sp>
        <p:nvSpPr>
          <p:cNvPr id="1382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
        <p:nvSpPr>
          <p:cNvPr id="1382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550F5EF-EA7A-4F7E-B452-463359D24A4E}" type="datetime1">
              <a:rPr lang="en-US">
                <a:latin typeface="Arial" pitchFamily="34" charset="0"/>
              </a:rPr>
              <a:pPr/>
              <a:t>5/13/2014</a:t>
            </a:fld>
            <a:endParaRPr lang="en-US" dirty="0">
              <a:latin typeface="Arial" pitchFamily="34" charset="0"/>
            </a:endParaRPr>
          </a:p>
        </p:txBody>
      </p:sp>
      <p:sp>
        <p:nvSpPr>
          <p:cNvPr id="1382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82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5CC7A-BD72-4614-86BB-531A03EB3EEC}" type="slidenum">
              <a:rPr lang="en-US">
                <a:latin typeface="Arial" pitchFamily="34" charset="0"/>
              </a:rPr>
              <a:pPr/>
              <a:t>38</a:t>
            </a:fld>
            <a:endParaRPr lang="en-US" dirty="0">
              <a:latin typeface="Arial" pitchFamily="34" charset="0"/>
            </a:endParaRPr>
          </a:p>
        </p:txBody>
      </p:sp>
    </p:spTree>
    <p:extLst>
      <p:ext uri="{BB962C8B-B14F-4D97-AF65-F5344CB8AC3E}">
        <p14:creationId xmlns="" xmlns:p14="http://schemas.microsoft.com/office/powerpoint/2010/main" val="35683552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Setting Goals and Creating Next Steps</a:t>
            </a:r>
          </a:p>
          <a:p>
            <a:r>
              <a:rPr lang="en-US" b="0" dirty="0" smtClean="0"/>
              <a:t>Explain to participants that they will now use their</a:t>
            </a:r>
            <a:r>
              <a:rPr lang="en-US" b="0" baseline="0" dirty="0" smtClean="0"/>
              <a:t> work from Sections 2 and 3 to set goals and create next steps for bringing UDL back to their teachers. Further explain that even if they find themselves at a point in the school year when introducing UDL may not take place immediately, they can still plan for steps they want to take as they begin the 2014–15 school year. Participants will work in groups to identify a key idea about UDL that they want to start their introduction. Participants can reference their work at the end of Section 2. Participants will with set one or two implementation goals that support the key idea and then determine steps they will take in order to help teachers meet the goal(s). Go through the next three slides to provide participants with an example of this process.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39</a:t>
            </a:fld>
            <a:endParaRPr lang="en-US" dirty="0"/>
          </a:p>
        </p:txBody>
      </p:sp>
    </p:spTree>
    <p:extLst>
      <p:ext uri="{BB962C8B-B14F-4D97-AF65-F5344CB8AC3E}">
        <p14:creationId xmlns="" xmlns:p14="http://schemas.microsoft.com/office/powerpoint/2010/main" val="266674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agenda letting participants know that this is the pathway they will travel in order accomplish the nine outcomes discussed earlier. Note that in addition to the break for lunch, there will also be shorts breaks</a:t>
            </a:r>
            <a:r>
              <a:rPr lang="en-US" baseline="0" dirty="0" smtClean="0"/>
              <a:t> throughout the day, but participants should feel free to take a personal break as needed</a:t>
            </a:r>
            <a:r>
              <a:rPr lang="en-US" dirty="0" smtClean="0"/>
              <a:t>. Emphasize the importance of coming back from lunch and</a:t>
            </a:r>
            <a:r>
              <a:rPr lang="en-US" baseline="0" dirty="0" smtClean="0"/>
              <a:t> </a:t>
            </a:r>
            <a:r>
              <a:rPr lang="en-US" dirty="0" smtClean="0"/>
              <a:t>breaks on time to ensure enough time to complete all the work of the day. </a:t>
            </a:r>
          </a:p>
        </p:txBody>
      </p:sp>
      <p:sp>
        <p:nvSpPr>
          <p:cNvPr id="1361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61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3B8E3411-EFBF-4FCB-866D-F106F036A656}" type="datetime1">
              <a:rPr lang="en-US">
                <a:solidFill>
                  <a:prstClr val="black"/>
                </a:solidFill>
                <a:latin typeface="Arial" pitchFamily="34" charset="0"/>
              </a:rPr>
              <a:pPr/>
              <a:t>5/13/2014</a:t>
            </a:fld>
            <a:endParaRPr lang="en-US" dirty="0">
              <a:solidFill>
                <a:prstClr val="black"/>
              </a:solidFill>
              <a:latin typeface="Arial" pitchFamily="34" charset="0"/>
            </a:endParaRPr>
          </a:p>
        </p:txBody>
      </p:sp>
      <p:sp>
        <p:nvSpPr>
          <p:cNvPr id="1361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61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D34C6E-B6B7-4E28-9B83-09471AD03AE0}" type="slidenum">
              <a:rPr lang="en-US">
                <a:solidFill>
                  <a:prstClr val="black"/>
                </a:solidFill>
                <a:latin typeface="Arial" pitchFamily="34" charset="0"/>
              </a:rPr>
              <a:pPr/>
              <a:t>4</a:t>
            </a:fld>
            <a:endParaRPr lang="en-US" dirty="0">
              <a:solidFill>
                <a:prstClr val="black"/>
              </a:solidFill>
              <a:latin typeface="Arial" pitchFamily="34" charset="0"/>
            </a:endParaRPr>
          </a:p>
        </p:txBody>
      </p:sp>
    </p:spTree>
    <p:extLst>
      <p:ext uri="{BB962C8B-B14F-4D97-AF65-F5344CB8AC3E}">
        <p14:creationId xmlns="" xmlns:p14="http://schemas.microsoft.com/office/powerpoint/2010/main" val="4946834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Setting Goals and Creating Next Steps</a:t>
            </a:r>
          </a:p>
          <a:p>
            <a:r>
              <a:rPr lang="en-US" b="0" dirty="0" smtClean="0"/>
              <a:t>Go over the example</a:t>
            </a:r>
            <a:r>
              <a:rPr lang="en-US" b="0" baseline="0" dirty="0" smtClean="0"/>
              <a:t> of a Key Idea selection.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40</a:t>
            </a:fld>
            <a:endParaRPr lang="en-US" dirty="0"/>
          </a:p>
        </p:txBody>
      </p:sp>
    </p:spTree>
    <p:extLst>
      <p:ext uri="{BB962C8B-B14F-4D97-AF65-F5344CB8AC3E}">
        <p14:creationId xmlns="" xmlns:p14="http://schemas.microsoft.com/office/powerpoint/2010/main" val="2666748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Setting Goals and Creating Next Steps</a:t>
            </a:r>
          </a:p>
          <a:p>
            <a:r>
              <a:rPr lang="en-US" b="0" dirty="0" smtClean="0"/>
              <a:t>Go over the example</a:t>
            </a:r>
            <a:r>
              <a:rPr lang="en-US" b="0" baseline="0" dirty="0" smtClean="0"/>
              <a:t> of a goal that supports the identified Key Idea. Explain that this goal addresses UDL Principle 3, Guideline 8, and Checkpoint 8.3.  </a:t>
            </a:r>
            <a:endParaRPr lang="en-US" b="0"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41</a:t>
            </a:fld>
            <a:endParaRPr lang="en-US" dirty="0"/>
          </a:p>
        </p:txBody>
      </p:sp>
    </p:spTree>
    <p:extLst>
      <p:ext uri="{BB962C8B-B14F-4D97-AF65-F5344CB8AC3E}">
        <p14:creationId xmlns="" xmlns:p14="http://schemas.microsoft.com/office/powerpoint/2010/main" val="2666748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Setting Goals and Creating Next Steps</a:t>
            </a:r>
          </a:p>
          <a:p>
            <a:r>
              <a:rPr lang="en-US" b="0" dirty="0" smtClean="0"/>
              <a:t>Go over the example</a:t>
            </a:r>
            <a:r>
              <a:rPr lang="en-US" b="0" baseline="0" dirty="0" smtClean="0"/>
              <a:t> of steps to take to meet the set goal. Explain that this is not a comprehensive list, but an example of the types of steps and order in which they will be carrier out that can help teachers to meet the goal.</a:t>
            </a:r>
            <a:endParaRPr lang="en-US" b="0"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42</a:t>
            </a:fld>
            <a:endParaRPr lang="en-US" dirty="0"/>
          </a:p>
        </p:txBody>
      </p:sp>
    </p:spTree>
    <p:extLst>
      <p:ext uri="{BB962C8B-B14F-4D97-AF65-F5344CB8AC3E}">
        <p14:creationId xmlns="" xmlns:p14="http://schemas.microsoft.com/office/powerpoint/2010/main" val="2666748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Setting Goals and Creating Next Steps</a:t>
            </a:r>
          </a:p>
          <a:p>
            <a:r>
              <a:rPr lang="en-US" b="0" dirty="0" smtClean="0"/>
              <a:t>Allow participants 20 minutes to</a:t>
            </a:r>
            <a:r>
              <a:rPr lang="en-US" b="0" baseline="0" dirty="0" smtClean="0"/>
              <a:t> work in their groups. Participants should use the chart on </a:t>
            </a:r>
            <a:r>
              <a:rPr lang="en-US" b="1" baseline="0" dirty="0" smtClean="0"/>
              <a:t>page 25 </a:t>
            </a:r>
            <a:r>
              <a:rPr lang="en-US" b="0" baseline="0" dirty="0" smtClean="0"/>
              <a:t>in the Participant Guide to guide their planning. When time is called allow volunteers to share their plans. </a:t>
            </a:r>
            <a:endParaRPr lang="en-US" b="0"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43</a:t>
            </a:fld>
            <a:endParaRPr lang="en-US" dirty="0"/>
          </a:p>
        </p:txBody>
      </p:sp>
    </p:spTree>
    <p:extLst>
      <p:ext uri="{BB962C8B-B14F-4D97-AF65-F5344CB8AC3E}">
        <p14:creationId xmlns="" xmlns:p14="http://schemas.microsoft.com/office/powerpoint/2010/main" val="2666748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Additional Resources</a:t>
            </a:r>
          </a:p>
          <a:p>
            <a:r>
              <a:rPr lang="en-US" b="0" dirty="0" smtClean="0"/>
              <a:t>Go over the additional</a:t>
            </a:r>
            <a:r>
              <a:rPr lang="en-US" b="0" baseline="0" dirty="0" smtClean="0"/>
              <a:t> resources on the slides, explaining that each of these provides additional information and examples for implementing UDL at the classroom level. These resources have been provided on </a:t>
            </a:r>
            <a:r>
              <a:rPr lang="en-US" b="1" baseline="0" dirty="0" smtClean="0"/>
              <a:t>page 27 </a:t>
            </a:r>
            <a:r>
              <a:rPr lang="en-US" b="0" baseline="0" dirty="0" smtClean="0"/>
              <a:t>in the Participant Guide.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44</a:t>
            </a:fld>
            <a:endParaRPr lang="en-US" dirty="0"/>
          </a:p>
        </p:txBody>
      </p:sp>
    </p:spTree>
    <p:extLst>
      <p:ext uri="{BB962C8B-B14F-4D97-AF65-F5344CB8AC3E}">
        <p14:creationId xmlns="" xmlns:p14="http://schemas.microsoft.com/office/powerpoint/2010/main" val="19339119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Reflect</a:t>
            </a:r>
          </a:p>
          <a:p>
            <a:r>
              <a:rPr lang="en-US" dirty="0" smtClean="0"/>
              <a:t>Wrap up Section</a:t>
            </a:r>
            <a:r>
              <a:rPr lang="en-US" baseline="0" dirty="0" smtClean="0"/>
              <a:t> 4 by having participants answer the reflection questions on </a:t>
            </a:r>
            <a:r>
              <a:rPr lang="en-US" b="1" baseline="0" dirty="0" smtClean="0"/>
              <a:t>page 27 </a:t>
            </a:r>
            <a:r>
              <a:rPr lang="en-US" baseline="0" dirty="0" smtClean="0"/>
              <a:t>in the Participant </a:t>
            </a:r>
            <a:r>
              <a:rPr lang="en-US" b="0" baseline="0" dirty="0" smtClean="0"/>
              <a:t>Guide.</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45</a:t>
            </a:fld>
            <a:endParaRPr lang="en-US" dirty="0"/>
          </a:p>
        </p:txBody>
      </p:sp>
    </p:spTree>
    <p:extLst>
      <p:ext uri="{BB962C8B-B14F-4D97-AF65-F5344CB8AC3E}">
        <p14:creationId xmlns="" xmlns:p14="http://schemas.microsoft.com/office/powerpoint/2010/main" val="14203671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a:spcBef>
                <a:spcPct val="0"/>
              </a:spcBef>
            </a:pPr>
            <a:r>
              <a:rPr lang="en-US" b="1" dirty="0" smtClean="0"/>
              <a:t>Section</a:t>
            </a:r>
            <a:r>
              <a:rPr lang="en-US" b="1" baseline="0" dirty="0" smtClean="0"/>
              <a:t> 5: </a:t>
            </a:r>
            <a:r>
              <a:rPr lang="en-US" b="1" dirty="0" smtClean="0"/>
              <a:t>Assessing Learning Progress</a:t>
            </a:r>
          </a:p>
          <a:p>
            <a:pPr>
              <a:spcBef>
                <a:spcPct val="0"/>
              </a:spcBef>
            </a:pPr>
            <a:r>
              <a:rPr lang="en-US" b="0" dirty="0" smtClean="0"/>
              <a:t>Section 5</a:t>
            </a:r>
            <a:r>
              <a:rPr lang="en-US" b="0" baseline="0" dirty="0" smtClean="0"/>
              <a:t> Time: 75 minutes</a:t>
            </a:r>
            <a:endParaRPr lang="en-US" b="0" dirty="0" smtClean="0"/>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Section 5 Training Objectives:</a:t>
            </a:r>
          </a:p>
          <a:p>
            <a:pPr marL="171450" lvl="0" indent="-171450">
              <a:buFont typeface="Arial"/>
              <a:buChar char="•"/>
            </a:pPr>
            <a:r>
              <a:rPr lang="en-US" sz="1200" kern="1200" dirty="0" smtClean="0">
                <a:solidFill>
                  <a:schemeClr val="tx1"/>
                </a:solidFill>
                <a:effectLst/>
                <a:latin typeface="+mn-lt"/>
                <a:ea typeface="+mn-ea"/>
                <a:cs typeface="+mn-cs"/>
              </a:rPr>
              <a:t>To help participants understand the differences in assessment of learning and assessments for learning. </a:t>
            </a:r>
          </a:p>
          <a:p>
            <a:pPr marL="171450" lvl="0" indent="-171450">
              <a:buFont typeface="Arial"/>
              <a:buChar char="•"/>
            </a:pPr>
            <a:r>
              <a:rPr lang="en-US" sz="1200" kern="1200" dirty="0" smtClean="0">
                <a:solidFill>
                  <a:schemeClr val="tx1"/>
                </a:solidFill>
                <a:effectLst/>
                <a:latin typeface="+mn-lt"/>
                <a:ea typeface="+mn-ea"/>
                <a:cs typeface="+mn-cs"/>
              </a:rPr>
              <a:t>For participants to experience assessments for learning from a student perspective. </a:t>
            </a:r>
          </a:p>
          <a:p>
            <a:pPr marL="171450" lvl="0" indent="-171450">
              <a:buFont typeface="Arial"/>
              <a:buChar char="•"/>
            </a:pPr>
            <a:r>
              <a:rPr lang="en-US" sz="1200" kern="1200" dirty="0" smtClean="0">
                <a:solidFill>
                  <a:schemeClr val="tx1"/>
                </a:solidFill>
                <a:effectLst/>
                <a:latin typeface="+mn-lt"/>
                <a:ea typeface="+mn-ea"/>
                <a:cs typeface="+mn-cs"/>
              </a:rPr>
              <a:t>For participants to have a shared understanding of the four attributes of the formative assessment process</a:t>
            </a:r>
            <a:r>
              <a:rPr lang="en-US" sz="1200" kern="1200" baseline="0" dirty="0" smtClean="0">
                <a:solidFill>
                  <a:schemeClr val="tx1"/>
                </a:solidFill>
                <a:effectLst/>
                <a:latin typeface="+mn-lt"/>
                <a:ea typeface="+mn-ea"/>
                <a:cs typeface="+mn-cs"/>
              </a:rPr>
              <a:t>.</a:t>
            </a:r>
          </a:p>
          <a:p>
            <a:pPr marL="171450" lvl="0" indent="-171450">
              <a:buFont typeface="Arial"/>
              <a:buChar char="•"/>
            </a:pPr>
            <a:r>
              <a:rPr lang="en-US" sz="1200" kern="1200" baseline="0" dirty="0" smtClean="0">
                <a:solidFill>
                  <a:schemeClr val="tx1"/>
                </a:solidFill>
                <a:effectLst/>
                <a:latin typeface="+mn-lt"/>
                <a:ea typeface="+mn-ea"/>
                <a:cs typeface="+mn-cs"/>
              </a:rPr>
              <a:t>For participants to work together to describe various ways to elicit evidence of student learning.</a:t>
            </a:r>
            <a:endParaRPr lang="en-US" sz="1200" kern="1200" dirty="0" smtClean="0">
              <a:solidFill>
                <a:schemeClr val="tx1"/>
              </a:solidFill>
              <a:effectLst/>
              <a:latin typeface="+mn-lt"/>
              <a:ea typeface="+mn-ea"/>
              <a:cs typeface="+mn-cs"/>
            </a:endParaRPr>
          </a:p>
          <a:p>
            <a:pPr>
              <a:spcBef>
                <a:spcPct val="0"/>
              </a:spcBef>
            </a:pPr>
            <a:endParaRPr lang="en-US" sz="1200" kern="1200" baseline="0" dirty="0" smtClean="0">
              <a:solidFill>
                <a:schemeClr val="tx1"/>
              </a:solidFill>
              <a:latin typeface="+mn-lt"/>
              <a:ea typeface="+mn-ea"/>
              <a:cs typeface="+mn-cs"/>
            </a:endParaRPr>
          </a:p>
          <a:p>
            <a:pPr>
              <a:spcBef>
                <a:spcPct val="0"/>
              </a:spcBef>
            </a:pPr>
            <a:r>
              <a:rPr lang="en-US" b="1" baseline="0" dirty="0" smtClean="0"/>
              <a:t>Section 5 Outline:</a:t>
            </a:r>
          </a:p>
          <a:p>
            <a:pPr marL="228600" indent="-228600">
              <a:buFont typeface="+mj-lt"/>
              <a:buAutoNum type="arabicPeriod"/>
            </a:pPr>
            <a:r>
              <a:rPr lang="en-US" sz="1200" kern="1200" dirty="0" smtClean="0">
                <a:solidFill>
                  <a:schemeClr val="tx1"/>
                </a:solidFill>
                <a:effectLst/>
                <a:latin typeface="+mn-lt"/>
                <a:ea typeface="+mn-ea"/>
                <a:cs typeface="+mn-cs"/>
              </a:rPr>
              <a:t>Participants will begin Section 5 by working through a mini-lesson around the </a:t>
            </a:r>
            <a:r>
              <a:rPr lang="en-US" sz="1200" i="1" kern="1200" dirty="0" smtClean="0">
                <a:solidFill>
                  <a:schemeClr val="tx1"/>
                </a:solidFill>
                <a:effectLst/>
                <a:latin typeface="+mn-lt"/>
                <a:ea typeface="+mn-ea"/>
                <a:cs typeface="+mn-cs"/>
              </a:rPr>
              <a:t>Two Interpretations of Division </a:t>
            </a:r>
            <a:r>
              <a:rPr lang="en-US" sz="1200" kern="1200" dirty="0" smtClean="0">
                <a:solidFill>
                  <a:schemeClr val="tx1"/>
                </a:solidFill>
                <a:effectLst/>
                <a:latin typeface="+mn-lt"/>
                <a:ea typeface="+mn-ea"/>
                <a:cs typeface="+mn-cs"/>
              </a:rPr>
              <a:t>task from Illustrative Mathematics.  Just as with the </a:t>
            </a:r>
            <a:r>
              <a:rPr lang="en-US" sz="1200" i="1" kern="1200" dirty="0" smtClean="0">
                <a:solidFill>
                  <a:schemeClr val="tx1"/>
                </a:solidFill>
                <a:effectLst/>
                <a:latin typeface="+mn-lt"/>
                <a:ea typeface="+mn-ea"/>
                <a:cs typeface="+mn-cs"/>
              </a:rPr>
              <a:t>Two Machines,</a:t>
            </a:r>
            <a:r>
              <a:rPr lang="en-US" sz="1200" i="1" kern="1200" baseline="0" dirty="0" smtClean="0">
                <a:solidFill>
                  <a:schemeClr val="tx1"/>
                </a:solidFill>
                <a:effectLst/>
                <a:latin typeface="+mn-lt"/>
                <a:ea typeface="+mn-ea"/>
                <a:cs typeface="+mn-cs"/>
              </a:rPr>
              <a:t> One Job</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problem in Module 1, while participants work, the facilitator will model the formative assessment practices that will be discussed later in the section. After the lesson is complete, the facilitator will have participants identify the UDL strategies that can be used with students around this task and then transition the discussion to the process of formative assessment by asking how the learning that is taking place through the</a:t>
            </a:r>
            <a:r>
              <a:rPr lang="en-US" sz="1200" kern="1200" baseline="0" dirty="0" smtClean="0">
                <a:solidFill>
                  <a:schemeClr val="tx1"/>
                </a:solidFill>
                <a:effectLst/>
                <a:latin typeface="+mn-lt"/>
                <a:ea typeface="+mn-ea"/>
                <a:cs typeface="+mn-cs"/>
              </a:rPr>
              <a:t> lesson </a:t>
            </a:r>
            <a:r>
              <a:rPr lang="en-US" sz="1200" kern="1200" dirty="0" smtClean="0">
                <a:solidFill>
                  <a:schemeClr val="tx1"/>
                </a:solidFill>
                <a:effectLst/>
                <a:latin typeface="+mn-lt"/>
                <a:ea typeface="+mn-ea"/>
                <a:cs typeface="+mn-cs"/>
              </a:rPr>
              <a:t>can be assessed. </a:t>
            </a:r>
          </a:p>
          <a:p>
            <a:pPr marL="228600" indent="-228600">
              <a:buFont typeface="+mj-lt"/>
              <a:buAutoNum type="arabicPeriod"/>
            </a:pPr>
            <a:r>
              <a:rPr lang="en-US" sz="1200" kern="1200" dirty="0" smtClean="0">
                <a:solidFill>
                  <a:schemeClr val="tx1"/>
                </a:solidFill>
                <a:effectLst/>
                <a:latin typeface="+mn-lt"/>
                <a:ea typeface="+mn-ea"/>
                <a:cs typeface="+mn-cs"/>
              </a:rPr>
              <a:t>The facilitator will then provide information on assessments of learning and assessments for learning and explain that they will focus on assessments for learning (the formative assessment</a:t>
            </a:r>
            <a:r>
              <a:rPr lang="en-US" sz="1200" kern="1200" baseline="0" dirty="0" smtClean="0">
                <a:solidFill>
                  <a:schemeClr val="tx1"/>
                </a:solidFill>
                <a:effectLst/>
                <a:latin typeface="+mn-lt"/>
                <a:ea typeface="+mn-ea"/>
                <a:cs typeface="+mn-cs"/>
              </a:rPr>
              <a:t> process)</a:t>
            </a:r>
            <a:r>
              <a:rPr lang="en-US" sz="1200" kern="1200" dirty="0" smtClean="0">
                <a:solidFill>
                  <a:schemeClr val="tx1"/>
                </a:solidFill>
                <a:effectLst/>
                <a:latin typeface="+mn-lt"/>
                <a:ea typeface="+mn-ea"/>
                <a:cs typeface="+mn-cs"/>
              </a:rPr>
              <a:t> at this time. The facilitator will review the four attributes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formative assessment: clarifying intended</a:t>
            </a:r>
            <a:r>
              <a:rPr lang="en-US" sz="1200" kern="1200" baseline="0" dirty="0" smtClean="0">
                <a:solidFill>
                  <a:schemeClr val="tx1"/>
                </a:solidFill>
                <a:effectLst/>
                <a:latin typeface="+mn-lt"/>
                <a:ea typeface="+mn-ea"/>
                <a:cs typeface="+mn-cs"/>
              </a:rPr>
              <a:t> learning, eliciting evidence, interpreting evidence, and acting on </a:t>
            </a:r>
            <a:r>
              <a:rPr lang="en-US" sz="1200" kern="1200" dirty="0" smtClean="0">
                <a:solidFill>
                  <a:schemeClr val="tx1"/>
                </a:solidFill>
                <a:effectLst/>
                <a:latin typeface="+mn-lt"/>
                <a:ea typeface="+mn-ea"/>
                <a:cs typeface="+mn-cs"/>
              </a:rPr>
              <a:t>evidence. </a:t>
            </a:r>
          </a:p>
          <a:p>
            <a:pPr marL="228600" indent="-228600">
              <a:buFont typeface="+mj-lt"/>
              <a:buAutoNum type="arabicPeriod"/>
            </a:pPr>
            <a:r>
              <a:rPr lang="en-US" sz="1200" kern="1200" dirty="0" smtClean="0">
                <a:solidFill>
                  <a:schemeClr val="tx1"/>
                </a:solidFill>
                <a:effectLst/>
                <a:latin typeface="+mn-lt"/>
                <a:ea typeface="+mn-ea"/>
                <a:cs typeface="+mn-cs"/>
              </a:rPr>
              <a:t>Participants will then, as a large group, identify the formative assessment practices used by the facilitator in the </a:t>
            </a:r>
            <a:r>
              <a:rPr lang="en-US" sz="1200" i="1" kern="1200" dirty="0" smtClean="0">
                <a:solidFill>
                  <a:schemeClr val="tx1"/>
                </a:solidFill>
                <a:effectLst/>
                <a:latin typeface="+mn-lt"/>
                <a:ea typeface="+mn-ea"/>
                <a:cs typeface="+mn-cs"/>
              </a:rPr>
              <a:t>Two Interpretations of Division </a:t>
            </a:r>
            <a:r>
              <a:rPr lang="en-US" sz="1200" kern="1200" dirty="0" smtClean="0">
                <a:solidFill>
                  <a:schemeClr val="tx1"/>
                </a:solidFill>
                <a:effectLst/>
                <a:latin typeface="+mn-lt"/>
                <a:ea typeface="+mn-ea"/>
                <a:cs typeface="+mn-cs"/>
              </a:rPr>
              <a:t>mini-lesson as well as by the teacher in the </a:t>
            </a:r>
            <a:r>
              <a:rPr lang="en-US" sz="1200" i="1" kern="1200" dirty="0" smtClean="0">
                <a:solidFill>
                  <a:schemeClr val="tx1"/>
                </a:solidFill>
                <a:effectLst/>
                <a:latin typeface="+mn-lt"/>
                <a:ea typeface="+mn-ea"/>
                <a:cs typeface="+mn-cs"/>
              </a:rPr>
              <a:t>Multiplying Whole Numbers and Fractions </a:t>
            </a:r>
            <a:r>
              <a:rPr lang="en-US" sz="1200" kern="1200" dirty="0" smtClean="0">
                <a:solidFill>
                  <a:schemeClr val="tx1"/>
                </a:solidFill>
                <a:effectLst/>
                <a:latin typeface="+mn-lt"/>
                <a:ea typeface="+mn-ea"/>
                <a:cs typeface="+mn-cs"/>
              </a:rPr>
              <a:t>video.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Participants will wrap-up the activity by working together to complete a graphic organizer on ways to elicit</a:t>
            </a:r>
            <a:r>
              <a:rPr lang="en-US" sz="1200" kern="1200" baseline="0" dirty="0" smtClean="0">
                <a:solidFill>
                  <a:schemeClr val="tx1"/>
                </a:solidFill>
                <a:effectLst/>
                <a:latin typeface="+mn-lt"/>
                <a:ea typeface="+mn-ea"/>
                <a:cs typeface="+mn-cs"/>
              </a:rPr>
              <a:t> evidence of student understanding (attribute 2).  </a:t>
            </a:r>
            <a:endParaRPr lang="en-US" sz="1200" kern="1200" dirty="0" smtClean="0">
              <a:solidFill>
                <a:schemeClr val="tx1"/>
              </a:solidFill>
              <a:effectLst/>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a:spcBef>
                <a:spcPct val="0"/>
              </a:spcBef>
            </a:pPr>
            <a:r>
              <a:rPr lang="en-US" b="1" baseline="0" dirty="0" smtClean="0"/>
              <a:t>Supporting Documents</a:t>
            </a:r>
          </a:p>
          <a:p>
            <a:r>
              <a:rPr lang="en-US" sz="1200" i="1" kern="1200" dirty="0" smtClean="0">
                <a:solidFill>
                  <a:schemeClr val="tx1"/>
                </a:solidFill>
                <a:latin typeface="+mn-lt"/>
                <a:ea typeface="+mn-ea"/>
                <a:cs typeface="+mn-cs"/>
              </a:rPr>
              <a:t>Two Interpretations of Division</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Identifying UDL Strategies</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Describing Assessment Goals</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Assessment ‘of’ and Assessment ‘for’ Learning Template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Four Attributes of Formative Assessment</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Reflecting on Formative Assessment</a:t>
            </a:r>
            <a:endParaRPr lang="en-US" sz="1200" kern="1200" dirty="0" smtClean="0">
              <a:solidFill>
                <a:schemeClr val="tx1"/>
              </a:solidFill>
              <a:latin typeface="+mn-lt"/>
              <a:ea typeface="+mn-ea"/>
              <a:cs typeface="+mn-cs"/>
            </a:endParaRPr>
          </a:p>
          <a:p>
            <a:pPr>
              <a:spcBef>
                <a:spcPct val="0"/>
              </a:spcBef>
            </a:pPr>
            <a:endParaRPr lang="en-US" baseline="0" dirty="0" smtClean="0"/>
          </a:p>
          <a:p>
            <a:pPr>
              <a:spcBef>
                <a:spcPct val="0"/>
              </a:spcBef>
            </a:pPr>
            <a:r>
              <a:rPr lang="en-US" b="1" baseline="0" dirty="0" smtClean="0"/>
              <a:t>Materials</a:t>
            </a:r>
          </a:p>
          <a:p>
            <a:pPr lvl="0"/>
            <a:r>
              <a:rPr lang="en-US" sz="1200" b="0" kern="1200" dirty="0" smtClean="0">
                <a:solidFill>
                  <a:schemeClr val="tx1"/>
                </a:solidFill>
                <a:latin typeface="+mn-lt"/>
                <a:ea typeface="+mn-ea"/>
                <a:cs typeface="+mn-cs"/>
              </a:rPr>
              <a:t>Chart paper</a:t>
            </a:r>
          </a:p>
          <a:p>
            <a:pPr lvl="0"/>
            <a:r>
              <a:rPr lang="en-US" sz="1200" b="0" kern="1200" dirty="0" smtClean="0">
                <a:solidFill>
                  <a:schemeClr val="tx1"/>
                </a:solidFill>
                <a:latin typeface="+mn-lt"/>
                <a:ea typeface="+mn-ea"/>
                <a:cs typeface="+mn-cs"/>
              </a:rPr>
              <a:t>Markers</a:t>
            </a:r>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5/13/2014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46</a:t>
            </a:fld>
            <a:endParaRPr lang="en-US" dirty="0">
              <a:solidFill>
                <a:prstClr val="black"/>
              </a:solidFill>
              <a:latin typeface="Arial" pitchFamily="34" charset="0"/>
            </a:endParaRPr>
          </a:p>
        </p:txBody>
      </p:sp>
    </p:spTree>
    <p:extLst>
      <p:ext uri="{BB962C8B-B14F-4D97-AF65-F5344CB8AC3E}">
        <p14:creationId xmlns="" xmlns:p14="http://schemas.microsoft.com/office/powerpoint/2010/main" val="11126997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b="1" dirty="0" smtClean="0"/>
              <a:t>Track Practice Task:</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Have</a:t>
            </a:r>
            <a:r>
              <a:rPr lang="en-US" baseline="0" dirty="0" smtClean="0"/>
              <a:t> participants read the </a:t>
            </a:r>
            <a:r>
              <a:rPr lang="en-US" i="1" baseline="0" dirty="0" smtClean="0"/>
              <a:t>Two Interpretations of Division</a:t>
            </a:r>
            <a:r>
              <a:rPr lang="en-US" baseline="0" dirty="0" smtClean="0"/>
              <a:t> task on </a:t>
            </a:r>
            <a:r>
              <a:rPr lang="en-US" b="1" baseline="0" dirty="0" smtClean="0"/>
              <a:t>page 29 </a:t>
            </a:r>
            <a:r>
              <a:rPr lang="en-US" baseline="0" dirty="0" smtClean="0"/>
              <a:t>in their Participant Guide and work on this alone for 6–7 minutes. Explain that this is a Grade 3 task from Illustrative Mathematics (http://www.illustrativemathematics.org/illustrations/344) aligned to 3.OA.3.1. </a:t>
            </a:r>
            <a:r>
              <a:rPr lang="en-US" sz="1200" kern="1200" dirty="0" smtClean="0">
                <a:solidFill>
                  <a:schemeClr val="tx1"/>
                </a:solidFill>
                <a:effectLst/>
                <a:latin typeface="+mn-lt"/>
                <a:ea typeface="+mn-ea"/>
                <a:cs typeface="+mn-cs"/>
              </a:rPr>
              <a:t>Provide participants with the following framework on chart paper: Work alone for 5 minutes.</a:t>
            </a:r>
            <a:r>
              <a:rPr lang="en-US" sz="1200" kern="1200" baseline="0" dirty="0" smtClean="0">
                <a:solidFill>
                  <a:schemeClr val="tx1"/>
                </a:solidFill>
                <a:effectLst/>
                <a:latin typeface="+mn-lt"/>
                <a:ea typeface="+mn-ea"/>
                <a:cs typeface="+mn-cs"/>
              </a:rPr>
              <a:t> Work with your group for 5 minutes. Discuss as a large group for 5 minutes. </a:t>
            </a:r>
            <a:endParaRPr lang="en-US" dirty="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47</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5/13/2014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 xmlns:p14="http://schemas.microsoft.com/office/powerpoint/2010/main" val="28810406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Have</a:t>
            </a:r>
            <a:r>
              <a:rPr lang="en-US" sz="1200" kern="1200" baseline="0" dirty="0" smtClean="0">
                <a:solidFill>
                  <a:schemeClr val="tx1"/>
                </a:solidFill>
                <a:effectLst/>
                <a:latin typeface="+mn-lt"/>
                <a:ea typeface="+mn-ea"/>
                <a:cs typeface="+mn-cs"/>
              </a:rPr>
              <a:t> participants turn to </a:t>
            </a:r>
            <a:r>
              <a:rPr lang="en-US" sz="1200" b="1" kern="1200" baseline="0" dirty="0" smtClean="0">
                <a:solidFill>
                  <a:schemeClr val="tx1"/>
                </a:solidFill>
                <a:effectLst/>
                <a:latin typeface="+mn-lt"/>
                <a:ea typeface="+mn-ea"/>
                <a:cs typeface="+mn-cs"/>
              </a:rPr>
              <a:t>page 30</a:t>
            </a:r>
            <a:r>
              <a:rPr lang="en-US" sz="1200" kern="1200" baseline="0" dirty="0" smtClean="0">
                <a:solidFill>
                  <a:schemeClr val="tx1"/>
                </a:solidFill>
                <a:effectLst/>
                <a:latin typeface="+mn-lt"/>
                <a:ea typeface="+mn-ea"/>
                <a:cs typeface="+mn-cs"/>
              </a:rPr>
              <a:t> in their Participant Guide. Then, h</a:t>
            </a:r>
            <a:r>
              <a:rPr lang="en-US" sz="1200" kern="1200" dirty="0" smtClean="0">
                <a:solidFill>
                  <a:schemeClr val="tx1"/>
                </a:solidFill>
                <a:effectLst/>
                <a:latin typeface="+mn-lt"/>
                <a:ea typeface="+mn-ea"/>
                <a:cs typeface="+mn-cs"/>
              </a:rPr>
              <a:t>ave the participants identify the UDL strategies that may be used if students worked on the task and then transition the discussion to assessment</a:t>
            </a:r>
            <a:r>
              <a:rPr lang="en-US" sz="1200" kern="1200" baseline="0" dirty="0" smtClean="0">
                <a:solidFill>
                  <a:schemeClr val="tx1"/>
                </a:solidFill>
                <a:effectLst/>
                <a:latin typeface="+mn-lt"/>
                <a:ea typeface="+mn-ea"/>
                <a:cs typeface="+mn-cs"/>
              </a:rPr>
              <a:t> practices</a:t>
            </a:r>
            <a:r>
              <a:rPr lang="en-US" sz="1200" kern="1200" dirty="0" smtClean="0">
                <a:solidFill>
                  <a:schemeClr val="tx1"/>
                </a:solidFill>
                <a:effectLst/>
                <a:latin typeface="+mn-lt"/>
                <a:ea typeface="+mn-ea"/>
                <a:cs typeface="+mn-cs"/>
              </a:rPr>
              <a:t> by asking how the learning that is taking place through the l</a:t>
            </a:r>
            <a:r>
              <a:rPr lang="en-US" sz="1200" kern="1200" baseline="0" dirty="0" smtClean="0">
                <a:solidFill>
                  <a:schemeClr val="tx1"/>
                </a:solidFill>
                <a:effectLst/>
                <a:latin typeface="+mn-lt"/>
                <a:ea typeface="+mn-ea"/>
                <a:cs typeface="+mn-cs"/>
              </a:rPr>
              <a:t>esson </a:t>
            </a:r>
            <a:r>
              <a:rPr lang="en-US" sz="1200" kern="1200" dirty="0" smtClean="0">
                <a:solidFill>
                  <a:schemeClr val="tx1"/>
                </a:solidFill>
                <a:effectLst/>
                <a:latin typeface="+mn-lt"/>
                <a:ea typeface="+mn-ea"/>
                <a:cs typeface="+mn-cs"/>
              </a:rPr>
              <a:t>can be assessed. Examples of</a:t>
            </a:r>
            <a:r>
              <a:rPr lang="en-US" sz="1200" kern="1200" baseline="0" dirty="0" smtClean="0">
                <a:solidFill>
                  <a:schemeClr val="tx1"/>
                </a:solidFill>
                <a:effectLst/>
                <a:latin typeface="+mn-lt"/>
                <a:ea typeface="+mn-ea"/>
                <a:cs typeface="+mn-cs"/>
              </a:rPr>
              <a:t> UDL strategies that can be discussed are: The use of actual ribbon, clarification of language, providing tools such as fraction strips and number lines, having students write their learning goal in their own words, providing the problem solving process, allowing all students to create their own solution strategy, working in groups, reading the problem aloud, as so forth.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48</a:t>
            </a:fld>
            <a:endParaRPr lang="en-US" dirty="0"/>
          </a:p>
        </p:txBody>
      </p:sp>
    </p:spTree>
    <p:extLst>
      <p:ext uri="{BB962C8B-B14F-4D97-AF65-F5344CB8AC3E}">
        <p14:creationId xmlns="" xmlns:p14="http://schemas.microsoft.com/office/powerpoint/2010/main" val="11411970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flip</a:t>
            </a:r>
            <a:r>
              <a:rPr lang="en-US" baseline="0" dirty="0" smtClean="0"/>
              <a:t>-chart paper, record responses to the question on the slide.  Use these responses to transition to the next two slides that highlight the difference between assessment OF learning (summative) and assessment FOR learning (formative).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49</a:t>
            </a:fld>
            <a:endParaRPr lang="en-US" dirty="0"/>
          </a:p>
        </p:txBody>
      </p:sp>
    </p:spTree>
    <p:extLst>
      <p:ext uri="{BB962C8B-B14F-4D97-AF65-F5344CB8AC3E}">
        <p14:creationId xmlns="" xmlns:p14="http://schemas.microsoft.com/office/powerpoint/2010/main" val="759734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will be a short self-assessment, which will be found in the Participant Guide on </a:t>
            </a:r>
            <a:r>
              <a:rPr lang="en-US" b="1" dirty="0" smtClean="0"/>
              <a:t>page 5.</a:t>
            </a:r>
            <a:r>
              <a:rPr lang="en-US" dirty="0" smtClean="0"/>
              <a:t> It will assess where the coaches are now with the understanding of implementing the Practice Standards</a:t>
            </a:r>
            <a:r>
              <a:rPr lang="en-US" baseline="0" dirty="0" smtClean="0"/>
              <a:t> </a:t>
            </a:r>
            <a:r>
              <a:rPr lang="en-US" dirty="0" smtClean="0"/>
              <a:t>that were</a:t>
            </a:r>
            <a:r>
              <a:rPr lang="en-US" baseline="0" dirty="0" smtClean="0"/>
              <a:t> introduced in Module 1, and assess where they are in understanding the Content Standards</a:t>
            </a:r>
            <a:r>
              <a:rPr lang="en-US" dirty="0" smtClean="0"/>
              <a:t>. The participants will complete the same assessment at the end of the session. </a:t>
            </a:r>
            <a:r>
              <a:rPr lang="en-US" b="1" dirty="0" smtClean="0"/>
              <a:t>Allow 3–4 minutes to complete.</a:t>
            </a:r>
            <a:endParaRPr lang="en-US" dirty="0" smtClean="0"/>
          </a:p>
        </p:txBody>
      </p:sp>
      <p:sp>
        <p:nvSpPr>
          <p:cNvPr id="13722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722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718121AA-0325-4E14-BDE1-2EAE263EAB61}" type="datetime1">
              <a:rPr lang="en-US">
                <a:solidFill>
                  <a:prstClr val="black"/>
                </a:solidFill>
                <a:latin typeface="Arial" pitchFamily="34" charset="0"/>
              </a:rPr>
              <a:pPr/>
              <a:t>5/13/2014</a:t>
            </a:fld>
            <a:endParaRPr lang="en-US" dirty="0">
              <a:solidFill>
                <a:prstClr val="black"/>
              </a:solidFill>
              <a:latin typeface="Arial" pitchFamily="34" charset="0"/>
            </a:endParaRPr>
          </a:p>
        </p:txBody>
      </p:sp>
      <p:sp>
        <p:nvSpPr>
          <p:cNvPr id="13722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722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76FE76-AC6A-4604-99FB-6B2232888865}" type="slidenum">
              <a:rPr lang="en-US">
                <a:solidFill>
                  <a:prstClr val="black"/>
                </a:solidFill>
                <a:latin typeface="Arial" pitchFamily="34" charset="0"/>
              </a:rPr>
              <a:pPr/>
              <a:t>5</a:t>
            </a:fld>
            <a:endParaRPr lang="en-US" dirty="0">
              <a:solidFill>
                <a:prstClr val="black"/>
              </a:solidFill>
              <a:latin typeface="Arial" pitchFamily="34" charset="0"/>
            </a:endParaRPr>
          </a:p>
        </p:txBody>
      </p:sp>
    </p:spTree>
    <p:extLst>
      <p:ext uri="{BB962C8B-B14F-4D97-AF65-F5344CB8AC3E}">
        <p14:creationId xmlns="" xmlns:p14="http://schemas.microsoft.com/office/powerpoint/2010/main" val="33471700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phrase “Assessments OF learning” refers to evaluating progress at an end point in time as this slide indicates.  </a:t>
            </a:r>
            <a:r>
              <a:rPr lang="en-US" dirty="0" smtClean="0"/>
              <a:t>Assessment</a:t>
            </a:r>
            <a:r>
              <a:rPr lang="en-US" baseline="0" dirty="0" smtClean="0"/>
              <a:t> OF learning’s purpose is </a:t>
            </a:r>
            <a:r>
              <a:rPr lang="en-US" b="1" baseline="0" dirty="0" smtClean="0"/>
              <a:t>summative</a:t>
            </a:r>
            <a:r>
              <a:rPr lang="en-US" baseline="0" dirty="0" smtClean="0"/>
              <a:t>, intended to provide an evaluative judgment, make inferences, or assign a grade for purposes of local, state, or federal accountability. Summative assessments usually signal a student’s relative position amongst other students (an indication as to why they are sometimes referred to as “high stakes” assessments).  </a:t>
            </a:r>
          </a:p>
          <a:p>
            <a:endParaRPr lang="en-US" baseline="0" dirty="0" smtClean="0"/>
          </a:p>
          <a:p>
            <a:r>
              <a:rPr lang="en-US" baseline="0" dirty="0" smtClean="0"/>
              <a:t>Add to references:  Council of Chief State School Officers.  2012.  Distinguishing Formative Assessment From Other Educational Assessment Labels.  Retrieved at </a:t>
            </a:r>
            <a:r>
              <a:rPr lang="en-US" sz="1200" u="sng" kern="1200" dirty="0" smtClean="0">
                <a:solidFill>
                  <a:schemeClr val="tx1"/>
                </a:solidFill>
                <a:latin typeface="+mn-lt"/>
                <a:ea typeface="+mn-ea"/>
                <a:cs typeface="+mn-cs"/>
                <a:hlinkClick r:id="rId3"/>
              </a:rPr>
              <a:t>http://www.ccsso.org/Documents/FASTLabels.pdf</a:t>
            </a: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50</a:t>
            </a:fld>
            <a:endParaRPr lang="en-US" dirty="0"/>
          </a:p>
        </p:txBody>
      </p:sp>
    </p:spTree>
    <p:extLst>
      <p:ext uri="{BB962C8B-B14F-4D97-AF65-F5344CB8AC3E}">
        <p14:creationId xmlns="" xmlns:p14="http://schemas.microsoft.com/office/powerpoint/2010/main" val="14284114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NOTE:  Stiggins coined the phrase “assessments OF learning” and “assessments FOR learning”. </a:t>
            </a:r>
          </a:p>
          <a:p>
            <a:endParaRPr lang="en-US" baseline="0" dirty="0" smtClean="0"/>
          </a:p>
          <a:p>
            <a:r>
              <a:rPr lang="en-US" baseline="0" dirty="0" smtClean="0"/>
              <a:t>Reference:  Classroom Assessment for Student Learning: Doing it Right – Using it Well.  Stiggins, R. J.; Arter, J. A.; Chappuis, J.; Chappuis, S. Pearson Education, Inc. 2007 Upper Saddle River, NJ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51</a:t>
            </a:fld>
            <a:endParaRPr lang="en-US" dirty="0"/>
          </a:p>
        </p:txBody>
      </p:sp>
    </p:spTree>
    <p:extLst>
      <p:ext uri="{BB962C8B-B14F-4D97-AF65-F5344CB8AC3E}">
        <p14:creationId xmlns="" xmlns:p14="http://schemas.microsoft.com/office/powerpoint/2010/main" val="14284114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a:t>
            </a:r>
            <a:r>
              <a:rPr lang="en-US" baseline="0" dirty="0" smtClean="0"/>
              <a:t>slide to highlight the differences between the two types of assessment. “On these occasions, the grading function is laid aside … this is about getting better” (Stiggins et al, 2007), providing an indication of why these assessments are sometimes referred to as “low stakes.”  It’s important to note that summative assessments aren’t bad or wrong, they have a different purpose and have their place.  </a:t>
            </a:r>
          </a:p>
          <a:p>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52</a:t>
            </a:fld>
            <a:endParaRPr lang="en-US" dirty="0"/>
          </a:p>
        </p:txBody>
      </p:sp>
    </p:spTree>
    <p:extLst>
      <p:ext uri="{BB962C8B-B14F-4D97-AF65-F5344CB8AC3E}">
        <p14:creationId xmlns="" xmlns:p14="http://schemas.microsoft.com/office/powerpoint/2010/main" val="6658040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summing up the difference between the two types of assessments with this quote from Robert Stake, go back to the flip chart and the goals of assessment that were generated and ask participants to categorize each goal as being the result of “summative” or “formative” assessment practices. Transition to the next slides by asking why the formative assessment process is so important.  </a:t>
            </a:r>
            <a:r>
              <a:rPr lang="en-US" dirty="0" smtClean="0"/>
              <a:t>Quickly move through the next few slides that provide a rationale from research for a focus on assessment</a:t>
            </a:r>
            <a:r>
              <a:rPr lang="en-US" baseline="0" dirty="0" smtClean="0"/>
              <a:t> FOR learning. </a:t>
            </a:r>
            <a:endParaRPr lang="en-US" dirty="0" smtClean="0"/>
          </a:p>
          <a:p>
            <a:endParaRPr lang="en-US" baseline="0" dirty="0" smtClean="0"/>
          </a:p>
          <a:p>
            <a:r>
              <a:rPr lang="en-US" sz="1200" kern="1200" dirty="0" smtClean="0">
                <a:solidFill>
                  <a:schemeClr val="tx1"/>
                </a:solidFill>
                <a:latin typeface="+mn-lt"/>
                <a:ea typeface="+mn-ea"/>
                <a:cs typeface="+mn-cs"/>
              </a:rPr>
              <a:t>Quoted in Scriven, Michael. “Beyond Formative and Summative Evaluation.” In M.W. McLaughlin and ED.C. Phillips, eds., </a:t>
            </a:r>
            <a:r>
              <a:rPr lang="en-US" sz="1200" i="1" kern="1200" dirty="0" smtClean="0">
                <a:solidFill>
                  <a:schemeClr val="tx1"/>
                </a:solidFill>
                <a:latin typeface="+mn-lt"/>
                <a:ea typeface="+mn-ea"/>
                <a:cs typeface="+mn-cs"/>
              </a:rPr>
              <a:t>Evaluation and Education: A Quarter Century</a:t>
            </a:r>
            <a:r>
              <a:rPr lang="en-US" sz="1200" i="0" kern="1200" dirty="0" smtClean="0">
                <a:solidFill>
                  <a:schemeClr val="tx1"/>
                </a:solidFill>
                <a:latin typeface="+mn-lt"/>
                <a:ea typeface="+mn-ea"/>
                <a:cs typeface="+mn-cs"/>
              </a:rPr>
              <a:t>. Chicago: University of Chicago Press, 1991: p. 169. Reported in Patton, Michael Quinn, Utilization-Focused Evaluation: The New Century Text. Edition 3. Thousand Oaks, CA: Sage, 1997: p. 69.</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53</a:t>
            </a:fld>
            <a:endParaRPr lang="en-US" dirty="0"/>
          </a:p>
        </p:txBody>
      </p:sp>
    </p:spTree>
    <p:extLst>
      <p:ext uri="{BB962C8B-B14F-4D97-AF65-F5344CB8AC3E}">
        <p14:creationId xmlns="" xmlns:p14="http://schemas.microsoft.com/office/powerpoint/2010/main" val="6658040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quote speaks for itself as to the impact of formative assessment.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54</a:t>
            </a:fld>
            <a:endParaRPr lang="en-US" dirty="0"/>
          </a:p>
        </p:txBody>
      </p:sp>
    </p:spTree>
    <p:extLst>
      <p:ext uri="{BB962C8B-B14F-4D97-AF65-F5344CB8AC3E}">
        <p14:creationId xmlns="" xmlns:p14="http://schemas.microsoft.com/office/powerpoint/2010/main" val="35867648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xfrm>
            <a:off x="610705" y="4273030"/>
            <a:ext cx="5801691" cy="46545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In 1998, Paul Black and Dylan Wiliam summarized the findings from more than 250 studies on formative assessment in an article in </a:t>
            </a:r>
            <a:r>
              <a:rPr lang="en-US" i="1" dirty="0" smtClean="0"/>
              <a:t>Assessment in Education</a:t>
            </a:r>
            <a:r>
              <a:rPr lang="en-US" dirty="0" smtClean="0"/>
              <a:t>. </a:t>
            </a:r>
          </a:p>
          <a:p>
            <a:endParaRPr lang="en-US" dirty="0" smtClean="0"/>
          </a:p>
          <a:p>
            <a:r>
              <a:rPr lang="en-US" dirty="0" smtClean="0"/>
              <a:t>Reference:  Assessment and Classroom Learning.</a:t>
            </a:r>
            <a:r>
              <a:rPr lang="en-US" baseline="0" dirty="0" smtClean="0"/>
              <a:t> </a:t>
            </a:r>
            <a:r>
              <a:rPr lang="en-US" sz="3200" b="0" kern="1200" dirty="0" smtClean="0">
                <a:solidFill>
                  <a:schemeClr val="tx1"/>
                </a:solidFill>
                <a:latin typeface="+mn-lt"/>
                <a:ea typeface="+mn-ea"/>
                <a:cs typeface="+mn-cs"/>
              </a:rPr>
              <a:t>Paul Black, Dylan Wiliam  Assessment in Education: Principles, Policy &amp;</a:t>
            </a:r>
            <a:r>
              <a:rPr lang="en-US" sz="3200" b="0" kern="1200" baseline="0" dirty="0" smtClean="0">
                <a:solidFill>
                  <a:schemeClr val="tx1"/>
                </a:solidFill>
                <a:latin typeface="+mn-lt"/>
                <a:ea typeface="+mn-ea"/>
                <a:cs typeface="+mn-cs"/>
              </a:rPr>
              <a:t> Practice. Vol. 5, Iss. 1, 1998. </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938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684" eaLnBrk="0" hangingPunct="0">
              <a:defRPr sz="2400">
                <a:solidFill>
                  <a:schemeClr val="tx1"/>
                </a:solidFill>
                <a:latin typeface="Frutiger LT 45 Light" pitchFamily="34" charset="0"/>
              </a:defRPr>
            </a:lvl1pPr>
            <a:lvl2pPr marL="744076" indent="-286182" defTabSz="931684" eaLnBrk="0" hangingPunct="0">
              <a:defRPr sz="2400">
                <a:solidFill>
                  <a:schemeClr val="tx1"/>
                </a:solidFill>
                <a:latin typeface="Frutiger LT 45 Light" pitchFamily="34" charset="0"/>
              </a:defRPr>
            </a:lvl2pPr>
            <a:lvl3pPr marL="1144731" indent="-228946" defTabSz="931684" eaLnBrk="0" hangingPunct="0">
              <a:defRPr sz="2400">
                <a:solidFill>
                  <a:schemeClr val="tx1"/>
                </a:solidFill>
                <a:latin typeface="Frutiger LT 45 Light" pitchFamily="34" charset="0"/>
              </a:defRPr>
            </a:lvl3pPr>
            <a:lvl4pPr marL="1602624" indent="-228946" defTabSz="931684" eaLnBrk="0" hangingPunct="0">
              <a:defRPr sz="2400">
                <a:solidFill>
                  <a:schemeClr val="tx1"/>
                </a:solidFill>
                <a:latin typeface="Frutiger LT 45 Light" pitchFamily="34" charset="0"/>
              </a:defRPr>
            </a:lvl4pPr>
            <a:lvl5pPr marL="2060517" indent="-228946" defTabSz="931684" eaLnBrk="0" hangingPunct="0">
              <a:defRPr sz="2400">
                <a:solidFill>
                  <a:schemeClr val="tx1"/>
                </a:solidFill>
                <a:latin typeface="Frutiger LT 45 Light" pitchFamily="34" charset="0"/>
              </a:defRPr>
            </a:lvl5pPr>
            <a:lvl6pPr marL="2518409" indent="-228946" defTabSz="931684" eaLnBrk="0" fontAlgn="base" hangingPunct="0">
              <a:spcBef>
                <a:spcPct val="0"/>
              </a:spcBef>
              <a:spcAft>
                <a:spcPct val="0"/>
              </a:spcAft>
              <a:defRPr sz="2400">
                <a:solidFill>
                  <a:schemeClr val="tx1"/>
                </a:solidFill>
                <a:latin typeface="Frutiger LT 45 Light" pitchFamily="34" charset="0"/>
              </a:defRPr>
            </a:lvl6pPr>
            <a:lvl7pPr marL="2976301" indent="-228946" defTabSz="931684" eaLnBrk="0" fontAlgn="base" hangingPunct="0">
              <a:spcBef>
                <a:spcPct val="0"/>
              </a:spcBef>
              <a:spcAft>
                <a:spcPct val="0"/>
              </a:spcAft>
              <a:defRPr sz="2400">
                <a:solidFill>
                  <a:schemeClr val="tx1"/>
                </a:solidFill>
                <a:latin typeface="Frutiger LT 45 Light" pitchFamily="34" charset="0"/>
              </a:defRPr>
            </a:lvl7pPr>
            <a:lvl8pPr marL="3434194" indent="-228946" defTabSz="931684" eaLnBrk="0" fontAlgn="base" hangingPunct="0">
              <a:spcBef>
                <a:spcPct val="0"/>
              </a:spcBef>
              <a:spcAft>
                <a:spcPct val="0"/>
              </a:spcAft>
              <a:defRPr sz="2400">
                <a:solidFill>
                  <a:schemeClr val="tx1"/>
                </a:solidFill>
                <a:latin typeface="Frutiger LT 45 Light" pitchFamily="34" charset="0"/>
              </a:defRPr>
            </a:lvl8pPr>
            <a:lvl9pPr marL="3892087" indent="-228946" defTabSz="931684" eaLnBrk="0" fontAlgn="base" hangingPunct="0">
              <a:spcBef>
                <a:spcPct val="0"/>
              </a:spcBef>
              <a:spcAft>
                <a:spcPct val="0"/>
              </a:spcAft>
              <a:defRPr sz="2400">
                <a:solidFill>
                  <a:schemeClr val="tx1"/>
                </a:solidFill>
                <a:latin typeface="Frutiger LT 45 Light" pitchFamily="34" charset="0"/>
              </a:defRPr>
            </a:lvl9pPr>
          </a:lstStyle>
          <a:p>
            <a:pPr eaLnBrk="1" hangingPunct="1"/>
            <a:fld id="{042EB20B-D773-4A51-BA9F-3A791D8BE8EB}" type="slidenum">
              <a:rPr lang="en-US" sz="1300"/>
              <a:pPr eaLnBrk="1" hangingPunct="1"/>
              <a:t>55</a:t>
            </a:fld>
            <a:endParaRPr lang="en-US" sz="1300" dirty="0"/>
          </a:p>
        </p:txBody>
      </p:sp>
    </p:spTree>
    <p:extLst>
      <p:ext uri="{BB962C8B-B14F-4D97-AF65-F5344CB8AC3E}">
        <p14:creationId xmlns="" xmlns:p14="http://schemas.microsoft.com/office/powerpoint/2010/main" val="18972176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provides more evidence regarding the benefits of the formative assessment process. Transition to the next slides by telling participants that this research should motivate educators to want to effectively use </a:t>
            </a:r>
            <a:r>
              <a:rPr lang="en-US" strike="noStrike" baseline="0" dirty="0" smtClean="0"/>
              <a:t>formative assessment practices </a:t>
            </a:r>
            <a:r>
              <a:rPr lang="en-US" baseline="0" dirty="0" smtClean="0"/>
              <a:t>in the classroom.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56</a:t>
            </a:fld>
            <a:endParaRPr lang="en-US" dirty="0"/>
          </a:p>
        </p:txBody>
      </p:sp>
    </p:spTree>
    <p:extLst>
      <p:ext uri="{BB962C8B-B14F-4D97-AF65-F5344CB8AC3E}">
        <p14:creationId xmlns="" xmlns:p14="http://schemas.microsoft.com/office/powerpoint/2010/main" val="17777862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Indicate that “FAST SCASS” is the State Collaborative put together by the CCSSO to clarify the meaning and uses of assessments. [Acronym stands for: Formative Assessment for Students and Teachers (FAST) State Collaborative on Assessment and Student Standards (SCASS)]. There are also SCASSes for ELA, mathematics, ELL, special populations, science and large scale assessment. CSDE consultants are members of these collaboratives.</a:t>
            </a:r>
          </a:p>
          <a:p>
            <a:endParaRPr lang="en-US" baseline="0" dirty="0" smtClean="0"/>
          </a:p>
          <a:p>
            <a:r>
              <a:rPr lang="en-US" baseline="0" dirty="0" smtClean="0"/>
              <a:t>Transition to the next slides by telling participants that this research should motivate educators to want to effectively use formative assessment practices.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57</a:t>
            </a:fld>
            <a:endParaRPr lang="en-US" dirty="0"/>
          </a:p>
        </p:txBody>
      </p:sp>
    </p:spTree>
    <p:extLst>
      <p:ext uri="{BB962C8B-B14F-4D97-AF65-F5344CB8AC3E}">
        <p14:creationId xmlns="" xmlns:p14="http://schemas.microsoft.com/office/powerpoint/2010/main" val="17777862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next slides give an overview of the four attributes of formative assessment given in the recently developed </a:t>
            </a:r>
            <a:r>
              <a:rPr lang="en-US" b="1" baseline="0" dirty="0" smtClean="0"/>
              <a:t>SBAC Digital Library </a:t>
            </a:r>
            <a:r>
              <a:rPr lang="en-US" b="0" baseline="0" dirty="0" smtClean="0"/>
              <a:t>of formative assessment practices and professional learning resources for educators</a:t>
            </a:r>
            <a:r>
              <a:rPr lang="en-US" baseline="0" dirty="0" smtClean="0"/>
              <a:t>. Explain that many participants will also be receiving training at the RESCs on this Digital Library in the next couple of months.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Participants should turn to </a:t>
            </a:r>
            <a:r>
              <a:rPr lang="en-US" b="1" baseline="0" dirty="0" smtClean="0"/>
              <a:t>page 32</a:t>
            </a:r>
            <a:r>
              <a:rPr lang="en-US" baseline="0" dirty="0" smtClean="0"/>
              <a:t> in their Participant Guide as the attributes are clarified using the next slides. As these four attributes are described, participants should note in the margins how these attributes were modeled by the facilitator in the </a:t>
            </a:r>
            <a:r>
              <a:rPr lang="en-US" i="1" baseline="0" dirty="0" smtClean="0"/>
              <a:t>Two Interpretations of Division </a:t>
            </a:r>
            <a:r>
              <a:rPr lang="en-US" baseline="0" dirty="0" smtClean="0"/>
              <a:t>task and/or by the teacher in the </a:t>
            </a:r>
            <a:r>
              <a:rPr lang="en-US" i="1" baseline="0" dirty="0" smtClean="0"/>
              <a:t>Multiplying  Whole Numbers and Fractions </a:t>
            </a:r>
            <a:r>
              <a:rPr lang="en-US" i="0" baseline="0" dirty="0" smtClean="0"/>
              <a:t>video.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The attributes are qualities or characteristics that would be present in the process of formative assessment.</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58</a:t>
            </a:fld>
            <a:endParaRPr lang="en-US" dirty="0"/>
          </a:p>
        </p:txBody>
      </p:sp>
    </p:spTree>
    <p:extLst>
      <p:ext uri="{BB962C8B-B14F-4D97-AF65-F5344CB8AC3E}">
        <p14:creationId xmlns="" xmlns:p14="http://schemas.microsoft.com/office/powerpoint/2010/main" val="37735475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Purpose of clarifying intended learning is to help students </a:t>
            </a:r>
            <a:r>
              <a:rPr lang="en-US" b="1" baseline="0" dirty="0" smtClean="0"/>
              <a:t>and</a:t>
            </a:r>
            <a:r>
              <a:rPr lang="en-US" baseline="0" dirty="0" smtClean="0"/>
              <a:t> teachers understand the expectations and goals for their work together. (This slide is animated, click to get information regarding this attribute.)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Learning targets </a:t>
            </a:r>
            <a:r>
              <a:rPr lang="en-US" baseline="0" dirty="0" smtClean="0"/>
              <a:t>should be communicated in student-friendly language (like we did with our “I can” statements for the SMP in Module 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Success criteria </a:t>
            </a:r>
            <a:r>
              <a:rPr lang="en-US" baseline="0" dirty="0" smtClean="0"/>
              <a:t>extend from the learning targets.  Sharing success criteria may include discussing rubrics and modeling what an exemplar might look like.  Use examples of strong and weak work.</a:t>
            </a:r>
          </a:p>
        </p:txBody>
      </p:sp>
      <p:sp>
        <p:nvSpPr>
          <p:cNvPr id="4" name="Slide Number Placeholder 3"/>
          <p:cNvSpPr>
            <a:spLocks noGrp="1"/>
          </p:cNvSpPr>
          <p:nvPr>
            <p:ph type="sldNum" sz="quarter" idx="10"/>
          </p:nvPr>
        </p:nvSpPr>
        <p:spPr/>
        <p:txBody>
          <a:bodyPr/>
          <a:lstStyle/>
          <a:p>
            <a:fld id="{E538F621-8F2C-4F90-852A-E36809B397B3}" type="slidenum">
              <a:rPr lang="en-US" smtClean="0"/>
              <a:pPr/>
              <a:t>59</a:t>
            </a:fld>
            <a:endParaRPr lang="en-US" dirty="0"/>
          </a:p>
        </p:txBody>
      </p:sp>
    </p:spTree>
    <p:extLst>
      <p:ext uri="{BB962C8B-B14F-4D97-AF65-F5344CB8AC3E}">
        <p14:creationId xmlns="" xmlns:p14="http://schemas.microsoft.com/office/powerpoint/2010/main" val="3773547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sz="1200" b="1" kern="1200" dirty="0" smtClean="0">
                <a:solidFill>
                  <a:schemeClr val="tx1"/>
                </a:solidFill>
                <a:latin typeface="+mn-lt"/>
                <a:ea typeface="+mn-ea"/>
                <a:cs typeface="+mn-cs"/>
              </a:rPr>
              <a:t>Section 1: Sharing Implementation Experiences</a:t>
            </a:r>
          </a:p>
          <a:p>
            <a:r>
              <a:rPr lang="en-US" sz="1200" b="0" kern="1200" dirty="0" smtClean="0">
                <a:solidFill>
                  <a:schemeClr val="tx1"/>
                </a:solidFill>
                <a:latin typeface="+mn-lt"/>
                <a:ea typeface="+mn-ea"/>
                <a:cs typeface="+mn-cs"/>
              </a:rPr>
              <a:t>Section 1 Time: 30 Minutes</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Section 1 Training</a:t>
            </a:r>
            <a:r>
              <a:rPr lang="en-US" sz="1200" b="1" kern="1200" baseline="0" dirty="0" smtClean="0">
                <a:solidFill>
                  <a:schemeClr val="tx1"/>
                </a:solidFill>
                <a:latin typeface="+mn-lt"/>
                <a:ea typeface="+mn-ea"/>
                <a:cs typeface="+mn-cs"/>
              </a:rPr>
              <a:t> Objectives:</a:t>
            </a:r>
            <a:r>
              <a:rPr lang="en-US" sz="1200" b="0" kern="1200" baseline="0" dirty="0" smtClean="0">
                <a:solidFill>
                  <a:schemeClr val="tx1"/>
                </a:solidFill>
                <a:latin typeface="+mn-lt"/>
                <a:ea typeface="+mn-ea"/>
                <a:cs typeface="+mn-cs"/>
              </a:rPr>
              <a:t> </a:t>
            </a:r>
            <a:endParaRPr lang="en-US" sz="1200" b="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review the key ideas developed in the Standards for Mathematical Content in Module 2. </a:t>
            </a:r>
          </a:p>
          <a:p>
            <a:r>
              <a:rPr lang="en-US" sz="1200" kern="1200" dirty="0" smtClean="0">
                <a:solidFill>
                  <a:schemeClr val="tx1"/>
                </a:solidFill>
                <a:latin typeface="+mn-lt"/>
                <a:ea typeface="+mn-ea"/>
                <a:cs typeface="+mn-cs"/>
              </a:rPr>
              <a:t>To share, discuss, and address experiences with, and common challenges of, supporting teachers in implementing the Standards for Mathematical Practice and Standards for Mathematical Content.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Section 1</a:t>
            </a:r>
            <a:r>
              <a:rPr lang="en-US" sz="1200" b="1" kern="1200" baseline="0" dirty="0" smtClean="0">
                <a:solidFill>
                  <a:schemeClr val="tx1"/>
                </a:solidFill>
                <a:latin typeface="+mn-lt"/>
                <a:ea typeface="+mn-ea"/>
                <a:cs typeface="+mn-cs"/>
              </a:rPr>
              <a:t> Outline: </a:t>
            </a:r>
            <a:endParaRPr lang="en-US" sz="1200" b="1"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The facilitator will begin by reviewing the key ideas developed on the Standards for Mathematical Content in Module 2.</a:t>
            </a:r>
          </a:p>
          <a:p>
            <a:pPr marL="228600" indent="-228600">
              <a:buAutoNum type="arabicPeriod"/>
            </a:pPr>
            <a:r>
              <a:rPr lang="en-US" sz="1200" kern="1200" dirty="0" smtClean="0">
                <a:solidFill>
                  <a:schemeClr val="tx1"/>
                </a:solidFill>
                <a:latin typeface="+mn-lt"/>
                <a:ea typeface="+mn-ea"/>
                <a:cs typeface="+mn-cs"/>
              </a:rPr>
              <a:t>In groups, participants will share experiences and describe any “aha moments” from their continued implementation of the Standards for Mathematical Practice (SMP) and with assisting teachers with strategies for teaching the Standards for Mathematical Content. Participants will look for themes or choose one or two important successes, challenges, and/or insights to share with the larger group. These will be recorded on chart paper so that common themes and additional strategies can be discussed as a large group. Participants can record new ideas on the handout </a:t>
            </a:r>
            <a:r>
              <a:rPr lang="en-US" sz="1200" i="1" kern="1200" dirty="0" smtClean="0">
                <a:solidFill>
                  <a:schemeClr val="tx1"/>
                </a:solidFill>
                <a:latin typeface="+mn-lt"/>
                <a:ea typeface="+mn-ea"/>
                <a:cs typeface="+mn-cs"/>
              </a:rPr>
              <a:t>Moving Forward with the Content Standards</a:t>
            </a:r>
            <a:r>
              <a:rPr lang="en-US" sz="1200" kern="1200" dirty="0" smtClean="0">
                <a:solidFill>
                  <a:schemeClr val="tx1"/>
                </a:solidFill>
                <a:latin typeface="+mn-lt"/>
                <a:ea typeface="+mn-ea"/>
                <a:cs typeface="+mn-cs"/>
              </a:rPr>
              <a:t>. </a:t>
            </a:r>
          </a:p>
          <a:p>
            <a:pPr marL="228600" indent="-228600">
              <a:buAutoNum type="arabicPeriod"/>
            </a:pPr>
            <a:r>
              <a:rPr lang="en-US" sz="1200" kern="1200" dirty="0" smtClean="0">
                <a:solidFill>
                  <a:schemeClr val="tx1"/>
                </a:solidFill>
                <a:latin typeface="+mn-lt"/>
                <a:ea typeface="+mn-ea"/>
                <a:cs typeface="+mn-cs"/>
              </a:rPr>
              <a:t>The facilitator will wrap up Section 1 by explaining that to build upon their knowledge and experience with the CCS-Math thus far, participants will begin to connect instructional strategies discussed in Modules 1 and 2 to a more focused teaching and learning framework derived from considerations within Universal Design for Learning, and begin to discuss connections between teaching, learning, and formative assessments. </a:t>
            </a:r>
          </a:p>
          <a:p>
            <a:endParaRPr lang="en-US" dirty="0" smtClean="0"/>
          </a:p>
          <a:p>
            <a:r>
              <a:rPr lang="en-US" b="1" dirty="0" smtClean="0"/>
              <a:t>Supporting Documents</a:t>
            </a:r>
            <a:endParaRPr lang="en-US" dirty="0" smtClean="0"/>
          </a:p>
          <a:p>
            <a:pPr lvl="0"/>
            <a:r>
              <a:rPr lang="en-US" i="1" dirty="0" smtClean="0"/>
              <a:t>Moving Forward with the</a:t>
            </a:r>
            <a:r>
              <a:rPr lang="en-US" i="1" baseline="0" dirty="0" smtClean="0"/>
              <a:t> Content Standards</a:t>
            </a:r>
            <a:endParaRPr lang="en-US" i="1" dirty="0" smtClean="0"/>
          </a:p>
          <a:p>
            <a:r>
              <a:rPr lang="en-US" dirty="0" smtClean="0"/>
              <a:t> </a:t>
            </a:r>
          </a:p>
          <a:p>
            <a:r>
              <a:rPr lang="en-US" b="1" dirty="0" smtClean="0"/>
              <a:t>Materials</a:t>
            </a:r>
            <a:endParaRPr lang="en-US" dirty="0" smtClean="0"/>
          </a:p>
          <a:p>
            <a:pPr lvl="0"/>
            <a:r>
              <a:rPr lang="en-US" dirty="0" smtClean="0"/>
              <a:t>Chart paper</a:t>
            </a:r>
          </a:p>
          <a:p>
            <a:pPr lvl="0"/>
            <a:r>
              <a:rPr lang="en-US" dirty="0" smtClean="0"/>
              <a:t>Markers</a:t>
            </a:r>
          </a:p>
          <a:p>
            <a:r>
              <a:rPr lang="en-US" dirty="0" smtClean="0"/>
              <a:t> </a:t>
            </a:r>
          </a:p>
          <a:p>
            <a:endParaRPr lang="en-US" dirty="0" smtClean="0"/>
          </a:p>
          <a:p>
            <a:pPr>
              <a:spcBef>
                <a:spcPct val="0"/>
              </a:spcBef>
            </a:pPr>
            <a:endParaRPr lang="en-US" b="1" dirty="0" smtClean="0"/>
          </a:p>
        </p:txBody>
      </p:sp>
      <p:sp>
        <p:nvSpPr>
          <p:cNvPr id="14131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4131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A9753D72-A710-4826-BB87-4315EC7EED86}" type="datetime1">
              <a:rPr lang="en-US">
                <a:solidFill>
                  <a:prstClr val="black"/>
                </a:solidFill>
                <a:latin typeface="Arial" pitchFamily="34" charset="0"/>
              </a:rPr>
              <a:pPr/>
              <a:t>5/13/2014</a:t>
            </a:fld>
            <a:endParaRPr lang="en-US" dirty="0">
              <a:solidFill>
                <a:prstClr val="black"/>
              </a:solidFill>
              <a:latin typeface="Arial" pitchFamily="34" charset="0"/>
            </a:endParaRPr>
          </a:p>
        </p:txBody>
      </p:sp>
      <p:sp>
        <p:nvSpPr>
          <p:cNvPr id="14131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4131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D1482C-96AC-4B2D-BFA6-F2BBED2E54B6}" type="slidenum">
              <a:rPr lang="en-US">
                <a:solidFill>
                  <a:prstClr val="black"/>
                </a:solidFill>
                <a:latin typeface="Arial" pitchFamily="34" charset="0"/>
              </a:rPr>
              <a:pPr/>
              <a:t>6</a:t>
            </a:fld>
            <a:endParaRPr lang="en-US" dirty="0">
              <a:solidFill>
                <a:prstClr val="black"/>
              </a:solidFill>
              <a:latin typeface="Arial" pitchFamily="34" charset="0"/>
            </a:endParaRPr>
          </a:p>
        </p:txBody>
      </p:sp>
    </p:spTree>
    <p:extLst>
      <p:ext uri="{BB962C8B-B14F-4D97-AF65-F5344CB8AC3E}">
        <p14:creationId xmlns="" xmlns:p14="http://schemas.microsoft.com/office/powerpoint/2010/main" val="17898663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next attribute is “Elicit Evidence.” As the teacher implements formative assessment practices, evidence of learning is elicited. We will come back to this and talk more about ways to elicit evidence later in this section.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60</a:t>
            </a:fld>
            <a:endParaRPr lang="en-US" dirty="0"/>
          </a:p>
        </p:txBody>
      </p:sp>
    </p:spTree>
    <p:extLst>
      <p:ext uri="{BB962C8B-B14F-4D97-AF65-F5344CB8AC3E}">
        <p14:creationId xmlns="" xmlns:p14="http://schemas.microsoft.com/office/powerpoint/2010/main" val="37735475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Once evidence is elicited, it must be interpreted to determine where students are in relation to the learning target and success criteria.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Students and peer groups can engage in their own learning by having opportunities to interpret their own evidence.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61</a:t>
            </a:fld>
            <a:endParaRPr lang="en-US" dirty="0"/>
          </a:p>
        </p:txBody>
      </p:sp>
    </p:spTree>
    <p:extLst>
      <p:ext uri="{BB962C8B-B14F-4D97-AF65-F5344CB8AC3E}">
        <p14:creationId xmlns="" xmlns:p14="http://schemas.microsoft.com/office/powerpoint/2010/main" val="37735475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Students and teachers act on the interpretation of the evidence.  Instructional plans may include mini-tutorials, group work, etc. Provide feedback that is </a:t>
            </a:r>
            <a:r>
              <a:rPr lang="en-US" dirty="0" smtClean="0"/>
              <a:t>task-involving rather than ego-involving.</a:t>
            </a:r>
            <a:r>
              <a:rPr lang="en-US" baseline="0" dirty="0" smtClean="0"/>
              <a:t> Best feedback helps students see where they are in relation to the learning target, and then provides hints or suggestions to act on. It puts “the ball back in the student’s court.” Teachers need to set aside the time for students to reflect on and act on the feedback.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cycle continues as shown by the arrows in the center.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Add to references:  Wiliam, D.  (2011).  Embedded Formative Assessment.  Solution Tree Press. Bloomington, IN.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62</a:t>
            </a:fld>
            <a:endParaRPr lang="en-US" dirty="0"/>
          </a:p>
        </p:txBody>
      </p:sp>
    </p:spTree>
    <p:extLst>
      <p:ext uri="{BB962C8B-B14F-4D97-AF65-F5344CB8AC3E}">
        <p14:creationId xmlns="" xmlns:p14="http://schemas.microsoft.com/office/powerpoint/2010/main" val="37735475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 to reflect</a:t>
            </a:r>
            <a:r>
              <a:rPr lang="en-US" baseline="0" dirty="0" smtClean="0"/>
              <a:t> on the </a:t>
            </a:r>
            <a:r>
              <a:rPr lang="en-US" i="1" baseline="0" dirty="0" smtClean="0"/>
              <a:t>Two Interpretations of Division </a:t>
            </a:r>
            <a:r>
              <a:rPr lang="en-US" baseline="0" dirty="0" smtClean="0"/>
              <a:t>task that they did earlier and the tasks/questioning used in the video: Were targets and success criteria made clear? Was the facilitator/teacher effective in eliciting evidence of student learning? After evidence was interpreted, was actionable feedback given? Give participants a minute to jot down some notes in response to this question in their Participant Guide on </a:t>
            </a:r>
            <a:r>
              <a:rPr lang="en-US" b="1" baseline="0" dirty="0" smtClean="0"/>
              <a:t>page 33</a:t>
            </a:r>
            <a:r>
              <a:rPr lang="en-US" baseline="0" dirty="0" smtClean="0"/>
              <a:t>.</a:t>
            </a:r>
          </a:p>
          <a:p>
            <a:endParaRPr lang="en-US" baseline="0" dirty="0" smtClean="0"/>
          </a:p>
          <a:p>
            <a:r>
              <a:rPr lang="en-US" baseline="0" dirty="0" smtClean="0"/>
              <a:t>Debrief as a group addressing each of the questions above.  </a:t>
            </a:r>
            <a:r>
              <a:rPr lang="en-US" b="1" baseline="0" dirty="0" smtClean="0"/>
              <a:t>(5 minutes)</a:t>
            </a:r>
            <a:endParaRPr lang="en-US" b="1"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63</a:t>
            </a:fld>
            <a:endParaRPr lang="en-US" dirty="0"/>
          </a:p>
        </p:txBody>
      </p:sp>
    </p:spTree>
    <p:extLst>
      <p:ext uri="{BB962C8B-B14F-4D97-AF65-F5344CB8AC3E}">
        <p14:creationId xmlns="" xmlns:p14="http://schemas.microsoft.com/office/powerpoint/2010/main" val="35000698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participants</a:t>
            </a:r>
            <a:r>
              <a:rPr lang="en-US" baseline="0" dirty="0" smtClean="0"/>
              <a:t> work together to create a web of ideas showing ways to elicit evidence in their classrooms. Either have participants do a gallery walk when they are done or have each group share out a couple of ideas they had included on their poster.  </a:t>
            </a:r>
          </a:p>
          <a:p>
            <a:endParaRPr lang="en-US" baseline="0" dirty="0" smtClean="0"/>
          </a:p>
          <a:p>
            <a:r>
              <a:rPr lang="en-US" baseline="0" dirty="0" smtClean="0"/>
              <a:t>Ideas that may be shared: Questioning, observations, anecdotal comments of individual or group work, mini-white boards, traffic lights/thumbs up-down, think-pair-share, writing prompts, short quizzes, journals/logs, exit cards, student self-assessment, peer assessment, all-student response systems, diagnostic interviews, etc.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64</a:t>
            </a:fld>
            <a:endParaRPr lang="en-US" dirty="0"/>
          </a:p>
        </p:txBody>
      </p:sp>
    </p:spTree>
    <p:extLst>
      <p:ext uri="{BB962C8B-B14F-4D97-AF65-F5344CB8AC3E}">
        <p14:creationId xmlns="" xmlns:p14="http://schemas.microsoft.com/office/powerpoint/2010/main" val="21911151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quote</a:t>
            </a:r>
            <a:r>
              <a:rPr lang="en-US" baseline="0" dirty="0" smtClean="0"/>
              <a:t> by Wiliam (2011) sums up Section 5. Transition now to section 6 where we will look more closely at some formative assessment practices.  </a:t>
            </a:r>
            <a:endParaRPr lang="en-US"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65</a:t>
            </a:fld>
            <a:endParaRPr lang="en-US" dirty="0"/>
          </a:p>
        </p:txBody>
      </p:sp>
    </p:spTree>
    <p:extLst>
      <p:ext uri="{BB962C8B-B14F-4D97-AF65-F5344CB8AC3E}">
        <p14:creationId xmlns="" xmlns:p14="http://schemas.microsoft.com/office/powerpoint/2010/main" val="42643825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66</a:t>
            </a:fld>
            <a:endParaRPr lang="en-US" dirty="0"/>
          </a:p>
        </p:txBody>
      </p:sp>
    </p:spTree>
    <p:extLst>
      <p:ext uri="{BB962C8B-B14F-4D97-AF65-F5344CB8AC3E}">
        <p14:creationId xmlns="" xmlns:p14="http://schemas.microsoft.com/office/powerpoint/2010/main" val="1878736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a:spcBef>
                <a:spcPct val="0"/>
              </a:spcBef>
            </a:pPr>
            <a:r>
              <a:rPr lang="en-US" b="1" dirty="0" smtClean="0"/>
              <a:t>Section</a:t>
            </a:r>
            <a:r>
              <a:rPr lang="en-US" b="1" baseline="0" dirty="0" smtClean="0"/>
              <a:t> 6: </a:t>
            </a:r>
            <a:r>
              <a:rPr lang="en-US" b="1" dirty="0" smtClean="0"/>
              <a:t>Students’ Role in the Formative Assessment Process</a:t>
            </a:r>
          </a:p>
          <a:p>
            <a:pPr>
              <a:spcBef>
                <a:spcPct val="0"/>
              </a:spcBef>
            </a:pPr>
            <a:r>
              <a:rPr lang="en-US" b="0" dirty="0" smtClean="0"/>
              <a:t>Section 6</a:t>
            </a:r>
            <a:r>
              <a:rPr lang="en-US" b="0" baseline="0" dirty="0" smtClean="0"/>
              <a:t> Time: 45 minutes</a:t>
            </a:r>
            <a:endParaRPr lang="en-US" b="0" dirty="0" smtClean="0"/>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Section 6 Training Objectives:</a:t>
            </a:r>
          </a:p>
          <a:p>
            <a:pPr marL="171450" lvl="0" indent="-171450">
              <a:buFont typeface="Arial"/>
              <a:buChar char="•"/>
            </a:pPr>
            <a:r>
              <a:rPr lang="en-US" sz="1200" kern="1200" dirty="0" smtClean="0">
                <a:solidFill>
                  <a:schemeClr val="tx1"/>
                </a:solidFill>
                <a:effectLst/>
                <a:latin typeface="+mn-lt"/>
                <a:ea typeface="+mn-ea"/>
                <a:cs typeface="+mn-cs"/>
              </a:rPr>
              <a:t>To provide participants with an opportunity</a:t>
            </a:r>
            <a:r>
              <a:rPr lang="en-US" sz="1200" kern="1200" baseline="0" dirty="0" smtClean="0">
                <a:solidFill>
                  <a:schemeClr val="tx1"/>
                </a:solidFill>
                <a:effectLst/>
                <a:latin typeface="+mn-lt"/>
                <a:ea typeface="+mn-ea"/>
                <a:cs typeface="+mn-cs"/>
              </a:rPr>
              <a:t> to reflect on the role of students in the formative </a:t>
            </a:r>
            <a:r>
              <a:rPr lang="en-US" sz="1200" kern="1200" dirty="0" smtClean="0">
                <a:solidFill>
                  <a:schemeClr val="tx1"/>
                </a:solidFill>
                <a:effectLst/>
                <a:latin typeface="+mn-lt"/>
                <a:ea typeface="+mn-ea"/>
                <a:cs typeface="+mn-cs"/>
              </a:rPr>
              <a:t>assessment process.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To provide participants with additional opportunities to plan collaboratively around bringing formative assessment practices back to teachers at their school. </a:t>
            </a:r>
          </a:p>
          <a:p>
            <a:pPr marL="0" indent="0">
              <a:spcBef>
                <a:spcPct val="0"/>
              </a:spcBef>
              <a:buFont typeface="Arial"/>
              <a:buNone/>
            </a:pPr>
            <a:endParaRPr lang="en-US" sz="1200" kern="1200" baseline="0" dirty="0" smtClean="0">
              <a:solidFill>
                <a:schemeClr val="tx1"/>
              </a:solidFill>
              <a:latin typeface="+mn-lt"/>
              <a:ea typeface="+mn-ea"/>
              <a:cs typeface="+mn-cs"/>
            </a:endParaRPr>
          </a:p>
          <a:p>
            <a:pPr>
              <a:spcBef>
                <a:spcPct val="0"/>
              </a:spcBef>
            </a:pPr>
            <a:r>
              <a:rPr lang="en-US" b="1" baseline="0" dirty="0" smtClean="0"/>
              <a:t>Section 6 Outline: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Participants will examine</a:t>
            </a:r>
            <a:r>
              <a:rPr lang="en-US" sz="1200" kern="1200" baseline="0" dirty="0" smtClean="0">
                <a:solidFill>
                  <a:schemeClr val="tx1"/>
                </a:solidFill>
                <a:effectLst/>
                <a:latin typeface="+mn-lt"/>
                <a:ea typeface="+mn-ea"/>
                <a:cs typeface="+mn-cs"/>
              </a:rPr>
              <a:t> two strategies that </a:t>
            </a:r>
            <a:r>
              <a:rPr lang="en-US" sz="1200" kern="1200" dirty="0" smtClean="0">
                <a:solidFill>
                  <a:schemeClr val="tx1"/>
                </a:solidFill>
                <a:effectLst/>
                <a:latin typeface="+mn-lt"/>
                <a:ea typeface="+mn-ea"/>
                <a:cs typeface="+mn-cs"/>
              </a:rPr>
              <a:t>Wiliam (2011) suggests are</a:t>
            </a:r>
            <a:r>
              <a:rPr lang="en-US" sz="1200" kern="1200" baseline="0" dirty="0" smtClean="0">
                <a:solidFill>
                  <a:schemeClr val="tx1"/>
                </a:solidFill>
                <a:effectLst/>
                <a:latin typeface="+mn-lt"/>
                <a:ea typeface="+mn-ea"/>
                <a:cs typeface="+mn-cs"/>
              </a:rPr>
              <a:t> key to effective formative assessment:  activating students as learning resources for one another and activating students as owners of their own learning.</a:t>
            </a: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Participants will examine brief descriptions of nine</a:t>
            </a:r>
            <a:r>
              <a:rPr lang="en-US" sz="1200" kern="1200" baseline="0" dirty="0" smtClean="0">
                <a:solidFill>
                  <a:schemeClr val="tx1"/>
                </a:solidFill>
                <a:effectLst/>
                <a:latin typeface="+mn-lt"/>
                <a:ea typeface="+mn-ea"/>
                <a:cs typeface="+mn-cs"/>
              </a:rPr>
              <a:t> practical </a:t>
            </a:r>
            <a:r>
              <a:rPr lang="en-US" sz="1200" kern="1200" dirty="0" smtClean="0">
                <a:solidFill>
                  <a:schemeClr val="tx1"/>
                </a:solidFill>
                <a:effectLst/>
                <a:latin typeface="+mn-lt"/>
                <a:ea typeface="+mn-ea"/>
                <a:cs typeface="+mn-cs"/>
              </a:rPr>
              <a:t>techniques for</a:t>
            </a:r>
            <a:r>
              <a:rPr lang="en-US" sz="1200" kern="1200" baseline="0" dirty="0" smtClean="0">
                <a:solidFill>
                  <a:schemeClr val="tx1"/>
                </a:solidFill>
                <a:effectLst/>
                <a:latin typeface="+mn-lt"/>
                <a:ea typeface="+mn-ea"/>
                <a:cs typeface="+mn-cs"/>
              </a:rPr>
              <a:t> the first strategy, activating students as resources for one another.   </a:t>
            </a:r>
            <a:r>
              <a:rPr lang="en-US" sz="1200" kern="1200" dirty="0" smtClean="0">
                <a:solidFill>
                  <a:schemeClr val="tx1"/>
                </a:solidFill>
                <a:effectLst/>
                <a:latin typeface="+mn-lt"/>
                <a:ea typeface="+mn-ea"/>
                <a:cs typeface="+mn-cs"/>
              </a:rPr>
              <a:t>After</a:t>
            </a:r>
            <a:r>
              <a:rPr lang="en-US" sz="1200" kern="1200" baseline="0" dirty="0" smtClean="0">
                <a:solidFill>
                  <a:schemeClr val="tx1"/>
                </a:solidFill>
                <a:effectLst/>
                <a:latin typeface="+mn-lt"/>
                <a:ea typeface="+mn-ea"/>
                <a:cs typeface="+mn-cs"/>
              </a:rPr>
              <a:t> reading these techniques individually, p</a:t>
            </a:r>
            <a:r>
              <a:rPr lang="en-US" sz="1200" kern="1200" dirty="0" smtClean="0">
                <a:solidFill>
                  <a:schemeClr val="tx1"/>
                </a:solidFill>
                <a:effectLst/>
                <a:latin typeface="+mn-lt"/>
                <a:ea typeface="+mn-ea"/>
                <a:cs typeface="+mn-cs"/>
              </a:rPr>
              <a:t>articipants will discuss in groups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pros/cons of the techniques and which they feel they</a:t>
            </a:r>
            <a:r>
              <a:rPr lang="en-US" sz="1200" kern="1200" baseline="0" dirty="0" smtClean="0">
                <a:solidFill>
                  <a:schemeClr val="tx1"/>
                </a:solidFill>
                <a:effectLst/>
                <a:latin typeface="+mn-lt"/>
                <a:ea typeface="+mn-ea"/>
                <a:cs typeface="+mn-cs"/>
              </a:rPr>
              <a:t> would like to bring back to their </a:t>
            </a:r>
            <a:r>
              <a:rPr lang="en-US" sz="1200" kern="1200" dirty="0" smtClean="0">
                <a:solidFill>
                  <a:schemeClr val="tx1"/>
                </a:solidFill>
                <a:effectLst/>
                <a:latin typeface="+mn-lt"/>
                <a:ea typeface="+mn-ea"/>
                <a:cs typeface="+mn-cs"/>
              </a:rPr>
              <a:t>teachers. </a:t>
            </a:r>
          </a:p>
          <a:p>
            <a:pPr marL="228600" indent="-228600">
              <a:buFont typeface="+mj-lt"/>
              <a:buAutoNum type="arabicPeriod"/>
            </a:pPr>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the 2</a:t>
            </a:r>
            <a:r>
              <a:rPr lang="en-US" sz="1200" kern="1200" baseline="30000" dirty="0" smtClean="0">
                <a:solidFill>
                  <a:schemeClr val="tx1"/>
                </a:solidFill>
                <a:effectLst/>
                <a:latin typeface="+mn-lt"/>
                <a:ea typeface="+mn-ea"/>
                <a:cs typeface="+mn-cs"/>
              </a:rPr>
              <a:t>nd</a:t>
            </a:r>
            <a:r>
              <a:rPr lang="en-US" sz="1200" kern="1200" baseline="0" dirty="0" smtClean="0">
                <a:solidFill>
                  <a:schemeClr val="tx1"/>
                </a:solidFill>
                <a:effectLst/>
                <a:latin typeface="+mn-lt"/>
                <a:ea typeface="+mn-ea"/>
                <a:cs typeface="+mn-cs"/>
              </a:rPr>
              <a:t> strategy, activating students as owners of their own learning, participants will share techniques they have used to have students reflect on their own learning. </a:t>
            </a:r>
            <a:endParaRPr lang="en-US" sz="1200" kern="1200" dirty="0" smtClean="0">
              <a:solidFill>
                <a:schemeClr val="tx1"/>
              </a:solidFill>
              <a:effectLst/>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a:spcBef>
                <a:spcPct val="0"/>
              </a:spcBef>
            </a:pPr>
            <a:r>
              <a:rPr lang="en-US" b="1" baseline="0" dirty="0" smtClean="0"/>
              <a:t>Supporting Documents</a:t>
            </a:r>
          </a:p>
          <a:p>
            <a:pPr lvl="0"/>
            <a:r>
              <a:rPr lang="en-US" sz="1200" i="1" kern="1200" dirty="0" smtClean="0">
                <a:solidFill>
                  <a:schemeClr val="tx1"/>
                </a:solidFill>
                <a:latin typeface="+mn-lt"/>
                <a:ea typeface="+mn-ea"/>
                <a:cs typeface="+mn-cs"/>
              </a:rPr>
              <a:t>Activating Students as Instructional Resources for One Another: Practical Techniques</a:t>
            </a:r>
            <a:endParaRPr lang="en-US" sz="1200" kern="1200" dirty="0" smtClean="0">
              <a:solidFill>
                <a:schemeClr val="tx1"/>
              </a:solidFill>
              <a:latin typeface="+mn-lt"/>
              <a:ea typeface="+mn-ea"/>
              <a:cs typeface="+mn-cs"/>
            </a:endParaRPr>
          </a:p>
          <a:p>
            <a:pPr lvl="0"/>
            <a:r>
              <a:rPr lang="en-US" sz="1200" i="1" kern="1200" smtClean="0">
                <a:solidFill>
                  <a:schemeClr val="tx1"/>
                </a:solidFill>
                <a:latin typeface="+mn-lt"/>
                <a:ea typeface="+mn-ea"/>
                <a:cs typeface="+mn-cs"/>
              </a:rPr>
              <a:t>Technique </a:t>
            </a:r>
            <a:r>
              <a:rPr lang="en-US" sz="1200" i="1" kern="1200" dirty="0" smtClean="0">
                <a:solidFill>
                  <a:schemeClr val="tx1"/>
                </a:solidFill>
                <a:latin typeface="+mn-lt"/>
                <a:ea typeface="+mn-ea"/>
                <a:cs typeface="+mn-cs"/>
              </a:rPr>
              <a:t>Sharing </a:t>
            </a:r>
            <a:endParaRPr lang="en-US" sz="1200" kern="1200" dirty="0" smtClean="0">
              <a:solidFill>
                <a:schemeClr val="tx1"/>
              </a:solidFill>
              <a:latin typeface="+mn-lt"/>
              <a:ea typeface="+mn-ea"/>
              <a:cs typeface="+mn-cs"/>
            </a:endParaRPr>
          </a:p>
          <a:p>
            <a:pPr marL="171450" lvl="0" indent="-171450">
              <a:buFont typeface="Arial"/>
              <a:buNone/>
            </a:pPr>
            <a:endParaRPr lang="en-US" i="0" baseline="0" dirty="0" smtClean="0"/>
          </a:p>
          <a:p>
            <a:pPr>
              <a:spcBef>
                <a:spcPct val="0"/>
              </a:spcBef>
            </a:pPr>
            <a:r>
              <a:rPr lang="en-US" b="1" baseline="0" dirty="0" smtClean="0"/>
              <a:t>Materials</a:t>
            </a:r>
          </a:p>
          <a:p>
            <a:pPr lvl="0"/>
            <a:r>
              <a:rPr lang="en-US" sz="1200" b="0" kern="1200" dirty="0" smtClean="0">
                <a:solidFill>
                  <a:schemeClr val="tx1"/>
                </a:solidFill>
                <a:latin typeface="+mn-lt"/>
                <a:ea typeface="+mn-ea"/>
                <a:cs typeface="+mn-cs"/>
              </a:rPr>
              <a:t>Chart paper</a:t>
            </a:r>
          </a:p>
          <a:p>
            <a:pPr lvl="0"/>
            <a:r>
              <a:rPr lang="en-US" sz="1200" b="0" kern="1200" dirty="0" smtClean="0">
                <a:solidFill>
                  <a:schemeClr val="tx1"/>
                </a:solidFill>
                <a:latin typeface="+mn-lt"/>
                <a:ea typeface="+mn-ea"/>
                <a:cs typeface="+mn-cs"/>
              </a:rPr>
              <a:t>Markers</a:t>
            </a:r>
          </a:p>
          <a:p>
            <a:pPr>
              <a:spcBef>
                <a:spcPct val="0"/>
              </a:spcBef>
              <a:buFont typeface="Arial" pitchFamily="34" charset="0"/>
              <a:buChar char="•"/>
            </a:pPr>
            <a:endParaRPr lang="en-US" baseline="0" dirty="0" smtClean="0"/>
          </a:p>
          <a:p>
            <a:pPr>
              <a:spcBef>
                <a:spcPct val="0"/>
              </a:spcBef>
            </a:pPr>
            <a:endParaRPr lang="en-US" baseline="0" dirty="0" smtClean="0"/>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5/13/2014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67</a:t>
            </a:fld>
            <a:endParaRPr lang="en-US" dirty="0">
              <a:solidFill>
                <a:prstClr val="black"/>
              </a:solidFill>
              <a:latin typeface="Arial" pitchFamily="34" charset="0"/>
            </a:endParaRPr>
          </a:p>
        </p:txBody>
      </p:sp>
    </p:spTree>
    <p:extLst>
      <p:ext uri="{BB962C8B-B14F-4D97-AF65-F5344CB8AC3E}">
        <p14:creationId xmlns="" xmlns:p14="http://schemas.microsoft.com/office/powerpoint/2010/main" val="11126997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slide to connect</a:t>
            </a:r>
            <a:r>
              <a:rPr lang="en-US" baseline="0" dirty="0" smtClean="0"/>
              <a:t> teaching and learning (the focus of this module) to assessment.  </a:t>
            </a:r>
          </a:p>
          <a:p>
            <a:endParaRPr lang="en-US" baseline="0" dirty="0" smtClean="0"/>
          </a:p>
          <a:p>
            <a:r>
              <a:rPr lang="en-US" dirty="0" smtClean="0"/>
              <a:t>Transition to the focus of</a:t>
            </a:r>
            <a:r>
              <a:rPr lang="en-US" baseline="0" dirty="0" smtClean="0"/>
              <a:t> this section</a:t>
            </a:r>
            <a:r>
              <a:rPr lang="en-US" dirty="0" smtClean="0"/>
              <a:t> by</a:t>
            </a:r>
            <a:r>
              <a:rPr lang="en-US" baseline="0" dirty="0" smtClean="0"/>
              <a:t> saying that t</a:t>
            </a:r>
            <a:r>
              <a:rPr lang="en-US" dirty="0" smtClean="0"/>
              <a:t>he four attributes</a:t>
            </a:r>
            <a:r>
              <a:rPr lang="en-US" baseline="0" dirty="0" smtClean="0"/>
              <a:t> of formative assessment that we’ve looked at have made clear that formative assessment is a deliberate process used by teachers AND students. In this section we will look closer at the role of students in effective formative assessment and how the their role in formative assessment links to the CCS-Math which requires higher levels of thinking for all students.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68</a:t>
            </a:fld>
            <a:endParaRPr lang="en-US" dirty="0"/>
          </a:p>
        </p:txBody>
      </p:sp>
    </p:spTree>
    <p:extLst>
      <p:ext uri="{BB962C8B-B14F-4D97-AF65-F5344CB8AC3E}">
        <p14:creationId xmlns="" xmlns:p14="http://schemas.microsoft.com/office/powerpoint/2010/main" val="21061288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will look at two key strategies that focus on the extent to which students are owners of their own learning (Wiliam, 2011). The next slides describe these two strategies and will give participants an opportunity to think about ways to engage students in the formative assessment process. Mention the connection between these strategies and Connecticut’s “Common Core of Teaching” (http://www.sde.ct.gov/sde/cwp/view.asp?a=2618&amp;q=320862) in which student ownership of learning is clearly an expectation and has ties to teacher evaluation.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69</a:t>
            </a:fld>
            <a:endParaRPr lang="en-US" dirty="0"/>
          </a:p>
        </p:txBody>
      </p:sp>
    </p:spTree>
    <p:extLst>
      <p:ext uri="{BB962C8B-B14F-4D97-AF65-F5344CB8AC3E}">
        <p14:creationId xmlns="" xmlns:p14="http://schemas.microsoft.com/office/powerpoint/2010/main" val="2637677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600"/>
              </a:spcBef>
            </a:pPr>
            <a:r>
              <a:rPr lang="en-US" sz="1200" dirty="0" smtClean="0"/>
              <a:t>Review</a:t>
            </a:r>
            <a:r>
              <a:rPr lang="en-US" sz="1200" baseline="0" dirty="0" smtClean="0"/>
              <a:t> the four objectives of Module 2 with participants. As you quickly go through slides 7</a:t>
            </a:r>
            <a:r>
              <a:rPr lang="en-US" dirty="0" smtClean="0"/>
              <a:t>–</a:t>
            </a:r>
            <a:r>
              <a:rPr lang="en-US" sz="1200" baseline="0" dirty="0" smtClean="0"/>
              <a:t>18 you will support each bullet one-by-one with key slides from the Module 2 PowerPoint. Begin here with the first bulleted objective. </a:t>
            </a:r>
          </a:p>
          <a:p>
            <a:pPr lvl="0">
              <a:spcBef>
                <a:spcPts val="600"/>
              </a:spcBef>
            </a:pPr>
            <a:endParaRPr lang="en-US" sz="1200" dirty="0" smtClean="0"/>
          </a:p>
          <a:p>
            <a:pPr marL="228600" lvl="0" indent="-228600">
              <a:spcBef>
                <a:spcPts val="600"/>
              </a:spcBef>
              <a:buFont typeface="+mj-lt"/>
              <a:buAutoNum type="arabicPeriod"/>
            </a:pPr>
            <a:r>
              <a:rPr lang="en-US" sz="1200" dirty="0" smtClean="0"/>
              <a:t>Examined the implications of the language of the content standards for teaching and learning. Remind participants</a:t>
            </a:r>
            <a:r>
              <a:rPr lang="en-US" sz="1200" baseline="0" dirty="0" smtClean="0"/>
              <a:t> that they discussed the differences of and connections between conceptual understanding, procedural skill and fluency, and application of mathematics. Use slides 8</a:t>
            </a:r>
            <a:r>
              <a:rPr lang="en-US" dirty="0" smtClean="0"/>
              <a:t>–</a:t>
            </a:r>
            <a:r>
              <a:rPr lang="en-US" sz="1200" baseline="0" dirty="0" smtClean="0"/>
              <a:t>10 to support this objective.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a:t>
            </a:fld>
            <a:endParaRPr lang="en-US" dirty="0"/>
          </a:p>
        </p:txBody>
      </p:sp>
    </p:spTree>
    <p:extLst>
      <p:ext uri="{BB962C8B-B14F-4D97-AF65-F5344CB8AC3E}">
        <p14:creationId xmlns="" xmlns:p14="http://schemas.microsoft.com/office/powerpoint/2010/main" val="15865119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to</a:t>
            </a:r>
            <a:r>
              <a:rPr lang="en-US" baseline="0" dirty="0" smtClean="0"/>
              <a:t> participants that r</a:t>
            </a:r>
            <a:r>
              <a:rPr lang="en-US" dirty="0" smtClean="0"/>
              <a:t>esearch has</a:t>
            </a:r>
            <a:r>
              <a:rPr lang="en-US" baseline="0" dirty="0" smtClean="0"/>
              <a:t> shown that this first strategy produces some of the largest gains seen in any educational interventions, provided conditions above are met. (Slavin, Hurley, and Chamberlain (2003) as referenced in Wiliam, 2007). </a:t>
            </a:r>
            <a:r>
              <a:rPr lang="en-US" sz="1200" kern="1200" dirty="0" smtClean="0">
                <a:gradFill>
                  <a:gsLst>
                    <a:gs pos="0">
                      <a:srgbClr val="2E59B0"/>
                    </a:gs>
                    <a:gs pos="49000">
                      <a:srgbClr val="161D32"/>
                    </a:gs>
                    <a:gs pos="100000">
                      <a:srgbClr val="000000"/>
                    </a:gs>
                  </a:gsLst>
                  <a:lin ang="5400000" scaled="0"/>
                </a:gradFill>
                <a:latin typeface="+mn-lt"/>
                <a:ea typeface="+mn-ea"/>
                <a:cs typeface="Arial" charset="0"/>
              </a:rPr>
              <a:t/>
            </a:r>
            <a:br>
              <a:rPr lang="en-US" sz="1200" kern="1200" dirty="0" smtClean="0">
                <a:gradFill>
                  <a:gsLst>
                    <a:gs pos="0">
                      <a:srgbClr val="2E59B0"/>
                    </a:gs>
                    <a:gs pos="49000">
                      <a:srgbClr val="161D32"/>
                    </a:gs>
                    <a:gs pos="100000">
                      <a:srgbClr val="000000"/>
                    </a:gs>
                  </a:gsLst>
                  <a:lin ang="5400000" scaled="0"/>
                </a:gradFill>
                <a:latin typeface="+mn-lt"/>
                <a:ea typeface="+mn-ea"/>
                <a:cs typeface="Arial" charset="0"/>
              </a:rPr>
            </a:b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70</a:t>
            </a:fld>
            <a:endParaRPr lang="en-US" dirty="0"/>
          </a:p>
        </p:txBody>
      </p:sp>
    </p:spTree>
    <p:extLst>
      <p:ext uri="{BB962C8B-B14F-4D97-AF65-F5344CB8AC3E}">
        <p14:creationId xmlns="" xmlns:p14="http://schemas.microsoft.com/office/powerpoint/2010/main" val="40488412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Have participants turn in their Participant’s Guide to </a:t>
            </a:r>
            <a:r>
              <a:rPr lang="en-US" b="1" baseline="0" dirty="0" smtClean="0"/>
              <a:t>page 35</a:t>
            </a:r>
            <a:r>
              <a:rPr lang="en-US" baseline="0" dirty="0" smtClean="0"/>
              <a:t> and read the “Practical Techniques” for activating students as learning resources for one another. Give them 10 minutes to discuss, in their groups, the pros/cons of the various techniques and share which strategies they would like to bring back to their teachers and why. Space has been provided on </a:t>
            </a:r>
            <a:r>
              <a:rPr lang="en-US" b="1" baseline="0" dirty="0" smtClean="0"/>
              <a:t>page 36</a:t>
            </a:r>
            <a:r>
              <a:rPr lang="en-US" baseline="0" dirty="0" smtClean="0"/>
              <a:t> in the Participant Guide for note taking. Note that as long as peer assessment is focused on improvement and not on evaluation, it can be especially powerful—students can be more direct with one another than teachers dare to be. Peer assessment is also beneficial to the individual giving the feedback. </a:t>
            </a:r>
          </a:p>
          <a:p>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71</a:t>
            </a:fld>
            <a:endParaRPr lang="en-US" dirty="0"/>
          </a:p>
        </p:txBody>
      </p:sp>
    </p:spTree>
    <p:extLst>
      <p:ext uri="{BB962C8B-B14F-4D97-AF65-F5344CB8AC3E}">
        <p14:creationId xmlns="" xmlns:p14="http://schemas.microsoft.com/office/powerpoint/2010/main" val="40488412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strategy, activating</a:t>
            </a:r>
            <a:r>
              <a:rPr lang="en-US" baseline="0" dirty="0" smtClean="0"/>
              <a:t> students as learning resources for one another, can be viewed as a stepping-stone to the strategy given here. Many of the techniques described for the last strategy can be adapted for self-assessment. </a:t>
            </a:r>
            <a:r>
              <a:rPr lang="en-US" dirty="0" smtClean="0"/>
              <a:t>Two additional practical techniques</a:t>
            </a:r>
            <a:r>
              <a:rPr lang="en-US" baseline="0" dirty="0" smtClean="0"/>
              <a:t> for having students reflect on their own learning are named on the slide:</a:t>
            </a:r>
          </a:p>
          <a:p>
            <a:pPr marL="171450" indent="-171450">
              <a:buFont typeface="Arial"/>
              <a:buChar char="•"/>
            </a:pPr>
            <a:r>
              <a:rPr lang="en-US" dirty="0" smtClean="0"/>
              <a:t>Traffic lights:</a:t>
            </a:r>
            <a:r>
              <a:rPr lang="en-US" baseline="0" dirty="0" smtClean="0"/>
              <a:t>  Students flash green, yellow, or red cards to indicate their level of understanding of a concept.  </a:t>
            </a:r>
          </a:p>
          <a:p>
            <a:pPr marL="171450" indent="-171450">
              <a:buFont typeface="Arial"/>
              <a:buChar char="•"/>
            </a:pPr>
            <a:r>
              <a:rPr lang="en-US" baseline="0" dirty="0" smtClean="0"/>
              <a:t>Learning portfolio:  Keep a record of growth when better work is done, it is added to the portfolio rather than replacing earlier work to allow students to review their learning journeys. Focusing on improvement, the student is more likely to see ability as incremental rather than fixed.</a:t>
            </a:r>
          </a:p>
          <a:p>
            <a:endParaRPr lang="en-US" baseline="0" dirty="0" smtClean="0"/>
          </a:p>
          <a:p>
            <a:r>
              <a:rPr lang="en-US" baseline="0" dirty="0" smtClean="0"/>
              <a:t>Ask participants if they have other techniques that they have used in order to have students take ownership of their own learning. Take 5–10 minutes to allow participants to share and discuss these techniques. Ask participants to add any techniques that they want to bring back to their school/district to the </a:t>
            </a:r>
            <a:r>
              <a:rPr lang="en-US" i="1" baseline="0" dirty="0" smtClean="0"/>
              <a:t>Technique Sharing </a:t>
            </a:r>
            <a:r>
              <a:rPr lang="en-US" i="0" baseline="0" dirty="0" smtClean="0"/>
              <a:t>worksheet on </a:t>
            </a:r>
            <a:r>
              <a:rPr lang="en-US" b="1" i="0" baseline="0" dirty="0" smtClean="0"/>
              <a:t>page 36</a:t>
            </a:r>
            <a:r>
              <a:rPr lang="en-US" i="0" baseline="0" dirty="0" smtClean="0"/>
              <a:t>.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72</a:t>
            </a:fld>
            <a:endParaRPr lang="en-US" dirty="0"/>
          </a:p>
        </p:txBody>
      </p:sp>
    </p:spTree>
    <p:extLst>
      <p:ext uri="{BB962C8B-B14F-4D97-AF65-F5344CB8AC3E}">
        <p14:creationId xmlns="" xmlns:p14="http://schemas.microsoft.com/office/powerpoint/2010/main" val="371135643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a:spcBef>
                <a:spcPct val="0"/>
              </a:spcBef>
            </a:pPr>
            <a:r>
              <a:rPr lang="en-US" b="1" dirty="0" smtClean="0"/>
              <a:t>Section</a:t>
            </a:r>
            <a:r>
              <a:rPr lang="en-US" b="1" baseline="0" dirty="0" smtClean="0"/>
              <a:t> 7: Moving Forward with the CCS-Math Implementation</a:t>
            </a:r>
            <a:endParaRPr lang="en-US" b="1" dirty="0" smtClean="0"/>
          </a:p>
          <a:p>
            <a:pPr>
              <a:spcBef>
                <a:spcPct val="0"/>
              </a:spcBef>
            </a:pPr>
            <a:r>
              <a:rPr lang="en-US" b="0" dirty="0" smtClean="0"/>
              <a:t>Section 7</a:t>
            </a:r>
            <a:r>
              <a:rPr lang="en-US" b="0" baseline="0" dirty="0" smtClean="0"/>
              <a:t> Time: 20 minutes</a:t>
            </a:r>
            <a:endParaRPr lang="en-US" b="0" dirty="0" smtClean="0"/>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Section 7 Training Objectives:</a:t>
            </a:r>
          </a:p>
          <a:p>
            <a:pPr marL="171450" lvl="0" indent="-171450">
              <a:buFont typeface="Arial"/>
              <a:buChar char="•"/>
            </a:pPr>
            <a:r>
              <a:rPr lang="en-US" sz="1200" kern="1200" dirty="0" smtClean="0">
                <a:solidFill>
                  <a:schemeClr val="tx1"/>
                </a:solidFill>
                <a:effectLst/>
                <a:latin typeface="+mn-lt"/>
                <a:ea typeface="+mn-ea"/>
                <a:cs typeface="+mn-cs"/>
              </a:rPr>
              <a:t>To provide participants with the opportunity to work collaboratively to identify common coach and teacher needs around implementing and supporting the implementation of the CCS-Math. </a:t>
            </a:r>
          </a:p>
          <a:p>
            <a:pPr marL="171450" indent="-171450">
              <a:spcBef>
                <a:spcPct val="0"/>
              </a:spcBef>
              <a:buFont typeface="Arial"/>
              <a:buChar char="•"/>
            </a:pPr>
            <a:endParaRPr lang="en-US" sz="1200" kern="1200" baseline="0" dirty="0" smtClean="0">
              <a:solidFill>
                <a:schemeClr val="tx1"/>
              </a:solidFill>
              <a:latin typeface="+mn-lt"/>
              <a:ea typeface="+mn-ea"/>
              <a:cs typeface="+mn-cs"/>
            </a:endParaRPr>
          </a:p>
          <a:p>
            <a:pPr>
              <a:spcBef>
                <a:spcPct val="0"/>
              </a:spcBef>
            </a:pPr>
            <a:r>
              <a:rPr lang="en-US" b="1" baseline="0" dirty="0" smtClean="0"/>
              <a:t>Section 7 Outline:</a:t>
            </a:r>
          </a:p>
          <a:p>
            <a:pPr marL="228600" indent="-228600">
              <a:buFont typeface="+mj-lt"/>
              <a:buAutoNum type="arabicPeriod"/>
            </a:pPr>
            <a:r>
              <a:rPr lang="en-US" sz="1200" kern="1200" dirty="0" smtClean="0">
                <a:solidFill>
                  <a:schemeClr val="tx1"/>
                </a:solidFill>
                <a:effectLst/>
                <a:latin typeface="+mn-lt"/>
                <a:ea typeface="+mn-ea"/>
                <a:cs typeface="+mn-cs"/>
              </a:rPr>
              <a:t>In this short, but focused section, participants will work collaboratively to discuss and identify coach and teacher needs around implementing and supporting the implementation of the CCS-Math. Groups will work to answer implementation and support questions on the </a:t>
            </a:r>
            <a:r>
              <a:rPr lang="en-US" sz="1200" i="1" kern="1200" dirty="0" smtClean="0">
                <a:solidFill>
                  <a:schemeClr val="tx1"/>
                </a:solidFill>
                <a:effectLst/>
                <a:latin typeface="+mn-lt"/>
                <a:ea typeface="+mn-ea"/>
                <a:cs typeface="+mn-cs"/>
              </a:rPr>
              <a:t>Needs Identification</a:t>
            </a:r>
            <a:r>
              <a:rPr lang="en-US" sz="1200" kern="1200" dirty="0" smtClean="0">
                <a:solidFill>
                  <a:schemeClr val="tx1"/>
                </a:solidFill>
                <a:effectLst/>
                <a:latin typeface="+mn-lt"/>
                <a:ea typeface="+mn-ea"/>
                <a:cs typeface="+mn-cs"/>
              </a:rPr>
              <a:t> worksheet and will identify three common needs for each stakeholder. </a:t>
            </a:r>
          </a:p>
          <a:p>
            <a:pPr marL="228600" indent="-228600">
              <a:buFont typeface="+mj-lt"/>
              <a:buAutoNum type="arabicPeriod"/>
            </a:pPr>
            <a:r>
              <a:rPr lang="en-US" sz="1200" kern="1200" dirty="0" smtClean="0">
                <a:solidFill>
                  <a:schemeClr val="tx1"/>
                </a:solidFill>
                <a:effectLst/>
                <a:latin typeface="+mn-lt"/>
                <a:ea typeface="+mn-ea"/>
                <a:cs typeface="+mn-cs"/>
              </a:rPr>
              <a:t>This section will wrap-up with each group writing their common needs on a sticky note and placing it on a piece of chart paper labeled Teacher Needs and Coach Needs. Time permitting, the facilitator will go over the needs posted and elicit feedback from the larger group. </a:t>
            </a:r>
          </a:p>
          <a:p>
            <a:pPr marL="228600" indent="-228600">
              <a:buFont typeface="+mj-lt"/>
              <a:buAutoNum type="arabicPeriod"/>
            </a:pPr>
            <a:endParaRPr lang="en-US" sz="1200" kern="1200" dirty="0" smtClean="0">
              <a:solidFill>
                <a:schemeClr val="tx1"/>
              </a:solidFill>
              <a:effectLst/>
              <a:latin typeface="+mn-lt"/>
              <a:ea typeface="+mn-ea"/>
              <a:cs typeface="+mn-cs"/>
            </a:endParaRPr>
          </a:p>
          <a:p>
            <a:pPr>
              <a:spcBef>
                <a:spcPct val="0"/>
              </a:spcBef>
            </a:pPr>
            <a:r>
              <a:rPr lang="en-US" b="1" baseline="0" dirty="0" smtClean="0"/>
              <a:t>Supporting Documents</a:t>
            </a:r>
          </a:p>
          <a:p>
            <a:pPr marL="0" lvl="0" indent="0">
              <a:buFont typeface="Arial"/>
              <a:buNone/>
            </a:pPr>
            <a:r>
              <a:rPr lang="en-US" sz="1200" i="1" kern="1200" dirty="0" smtClean="0">
                <a:solidFill>
                  <a:schemeClr val="tx1"/>
                </a:solidFill>
                <a:effectLst/>
                <a:latin typeface="+mn-lt"/>
                <a:ea typeface="+mn-ea"/>
                <a:cs typeface="+mn-cs"/>
              </a:rPr>
              <a:t>Needs Identification </a:t>
            </a:r>
            <a:r>
              <a:rPr lang="en-US" sz="1200" kern="1200" dirty="0" smtClean="0">
                <a:solidFill>
                  <a:schemeClr val="tx1"/>
                </a:solidFill>
                <a:effectLst/>
                <a:latin typeface="+mn-lt"/>
                <a:ea typeface="+mn-ea"/>
                <a:cs typeface="+mn-cs"/>
              </a:rPr>
              <a:t>worksheet</a:t>
            </a:r>
          </a:p>
          <a:p>
            <a:pPr marL="171450" indent="-171450">
              <a:spcBef>
                <a:spcPct val="0"/>
              </a:spcBef>
              <a:buFont typeface="Arial"/>
              <a:buChar char="•"/>
            </a:pPr>
            <a:endParaRPr lang="en-US" baseline="0" dirty="0" smtClean="0"/>
          </a:p>
          <a:p>
            <a:pPr>
              <a:spcBef>
                <a:spcPct val="0"/>
              </a:spcBef>
            </a:pPr>
            <a:r>
              <a:rPr lang="en-US" b="1" baseline="0" dirty="0" smtClean="0"/>
              <a:t>Section 7 Materials</a:t>
            </a:r>
          </a:p>
          <a:p>
            <a:pPr lvl="0"/>
            <a:r>
              <a:rPr lang="en-US" sz="1200" b="0" kern="1200" dirty="0" smtClean="0">
                <a:solidFill>
                  <a:schemeClr val="tx1"/>
                </a:solidFill>
                <a:latin typeface="+mn-lt"/>
                <a:ea typeface="+mn-ea"/>
                <a:cs typeface="+mn-cs"/>
              </a:rPr>
              <a:t>Chart paper</a:t>
            </a:r>
          </a:p>
          <a:p>
            <a:pPr lvl="0"/>
            <a:r>
              <a:rPr lang="en-US" sz="1200" b="0" kern="1200" dirty="0" smtClean="0">
                <a:solidFill>
                  <a:schemeClr val="tx1"/>
                </a:solidFill>
                <a:latin typeface="+mn-lt"/>
                <a:ea typeface="+mn-ea"/>
                <a:cs typeface="+mn-cs"/>
              </a:rPr>
              <a:t>Markers</a:t>
            </a:r>
          </a:p>
          <a:p>
            <a:pPr lvl="0"/>
            <a:r>
              <a:rPr lang="en-US" sz="1200" b="0" kern="1200" dirty="0" smtClean="0">
                <a:solidFill>
                  <a:schemeClr val="tx1"/>
                </a:solidFill>
                <a:latin typeface="+mn-lt"/>
                <a:ea typeface="+mn-ea"/>
                <a:cs typeface="+mn-cs"/>
              </a:rPr>
              <a:t>Sticky notes</a:t>
            </a:r>
          </a:p>
          <a:p>
            <a:pPr>
              <a:spcBef>
                <a:spcPct val="0"/>
              </a:spcBef>
              <a:buFont typeface="Arial" pitchFamily="34" charset="0"/>
              <a:buChar char="•"/>
            </a:pPr>
            <a:endParaRPr lang="en-US" baseline="0" dirty="0" smtClean="0"/>
          </a:p>
          <a:p>
            <a:pPr>
              <a:spcBef>
                <a:spcPct val="0"/>
              </a:spcBef>
            </a:pPr>
            <a:endParaRPr lang="en-US" baseline="0" dirty="0" smtClean="0"/>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5/13/2014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73</a:t>
            </a:fld>
            <a:endParaRPr lang="en-US" dirty="0">
              <a:solidFill>
                <a:prstClr val="black"/>
              </a:solidFill>
              <a:latin typeface="Arial" pitchFamily="34" charset="0"/>
            </a:endParaRPr>
          </a:p>
        </p:txBody>
      </p:sp>
    </p:spTree>
    <p:extLst>
      <p:ext uri="{BB962C8B-B14F-4D97-AF65-F5344CB8AC3E}">
        <p14:creationId xmlns="" xmlns:p14="http://schemas.microsoft.com/office/powerpoint/2010/main" val="11126997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participants</a:t>
            </a:r>
            <a:r>
              <a:rPr lang="en-US" baseline="0" dirty="0" smtClean="0"/>
              <a:t> that they will now </a:t>
            </a:r>
            <a:r>
              <a:rPr lang="en-US" sz="1200" kern="1200" dirty="0" smtClean="0">
                <a:solidFill>
                  <a:schemeClr val="tx1"/>
                </a:solidFill>
                <a:effectLst/>
                <a:latin typeface="+mn-lt"/>
                <a:ea typeface="+mn-ea"/>
                <a:cs typeface="+mn-cs"/>
              </a:rPr>
              <a:t>work collaboratively to discuss and identify coach and teacher needs around implementing and supporting the implementation of the CCS-Math.</a:t>
            </a:r>
            <a:r>
              <a:rPr lang="en-US" sz="1200" kern="1200" baseline="0" dirty="0" smtClean="0">
                <a:solidFill>
                  <a:schemeClr val="tx1"/>
                </a:solidFill>
                <a:effectLst/>
                <a:latin typeface="+mn-lt"/>
                <a:ea typeface="+mn-ea"/>
                <a:cs typeface="+mn-cs"/>
              </a:rPr>
              <a:t> Have them turn to </a:t>
            </a:r>
            <a:r>
              <a:rPr lang="en-US" sz="1200" b="1" kern="1200" baseline="0" dirty="0" smtClean="0">
                <a:solidFill>
                  <a:schemeClr val="tx1"/>
                </a:solidFill>
                <a:effectLst/>
                <a:latin typeface="+mn-lt"/>
                <a:ea typeface="+mn-ea"/>
                <a:cs typeface="+mn-cs"/>
              </a:rPr>
              <a:t>page 38</a:t>
            </a:r>
            <a:r>
              <a:rPr lang="en-US" sz="1200" kern="1200" baseline="0" dirty="0" smtClean="0">
                <a:solidFill>
                  <a:schemeClr val="tx1"/>
                </a:solidFill>
                <a:effectLst/>
                <a:latin typeface="+mn-lt"/>
                <a:ea typeface="+mn-ea"/>
                <a:cs typeface="+mn-cs"/>
              </a:rPr>
              <a:t> in their Participant Guide and follow along as you provide the instructions. </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Have each group write their common needs on a sticky note and place it on the piece of chart paper labeled Teacher Needs or Coach Needs. Time permitting, go over the needs posted and elicit feedback from the larger group. </a:t>
            </a:r>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74</a:t>
            </a:fld>
            <a:endParaRPr lang="en-US" dirty="0"/>
          </a:p>
        </p:txBody>
      </p:sp>
    </p:spTree>
    <p:extLst>
      <p:ext uri="{BB962C8B-B14F-4D97-AF65-F5344CB8AC3E}">
        <p14:creationId xmlns="" xmlns:p14="http://schemas.microsoft.com/office/powerpoint/2010/main" val="6789091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Participants will discuss Next Steps, complete a Post-Assessment and an online Session Evaluation.</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spcBef>
                <a:spcPct val="0"/>
              </a:spcBef>
            </a:pPr>
            <a:endParaRPr lang="en-US" baseline="0" dirty="0" smtClean="0"/>
          </a:p>
          <a:p>
            <a:pPr>
              <a:spcBef>
                <a:spcPct val="0"/>
              </a:spcBef>
            </a:pPr>
            <a:r>
              <a:rPr lang="en-US" b="1" baseline="0" dirty="0" smtClean="0"/>
              <a:t>Closing Activities</a:t>
            </a:r>
          </a:p>
          <a:p>
            <a:pPr>
              <a:spcBef>
                <a:spcPct val="0"/>
              </a:spcBef>
            </a:pPr>
            <a:r>
              <a:rPr lang="en-US" baseline="0" dirty="0" smtClean="0"/>
              <a:t>Closing Activities Time: </a:t>
            </a:r>
            <a:r>
              <a:rPr lang="en-US" b="0" baseline="0" dirty="0" smtClean="0"/>
              <a:t>10 minutes</a:t>
            </a:r>
          </a:p>
          <a:p>
            <a:pPr>
              <a:spcBef>
                <a:spcPct val="0"/>
              </a:spcBef>
            </a:pPr>
            <a:endParaRPr lang="en-US" b="1" baseline="0" dirty="0" smtClean="0"/>
          </a:p>
          <a:p>
            <a:r>
              <a:rPr lang="en-US" sz="1200" b="1" kern="1200" dirty="0" smtClean="0">
                <a:solidFill>
                  <a:schemeClr val="tx1"/>
                </a:solidFill>
                <a:effectLst/>
                <a:latin typeface="+mn-lt"/>
                <a:ea typeface="+mn-ea"/>
                <a:cs typeface="+mn-cs"/>
              </a:rPr>
              <a:t>Supporting Documents:</a:t>
            </a:r>
          </a:p>
          <a:p>
            <a:pPr marL="0" lvl="0" indent="0">
              <a:buFont typeface="Arial"/>
              <a:buNone/>
            </a:pPr>
            <a:r>
              <a:rPr lang="en-US" sz="1200" kern="1200" dirty="0" smtClean="0">
                <a:solidFill>
                  <a:schemeClr val="tx1"/>
                </a:solidFill>
                <a:effectLst/>
                <a:latin typeface="+mn-lt"/>
                <a:ea typeface="+mn-ea"/>
                <a:cs typeface="+mn-cs"/>
              </a:rPr>
              <a:t>Post-Assessment </a:t>
            </a:r>
          </a:p>
          <a:p>
            <a:pPr marL="0" lvl="0" indent="0">
              <a:buFont typeface="Arial"/>
              <a:buNone/>
            </a:pPr>
            <a:r>
              <a:rPr lang="en-US" sz="1200" kern="1200" dirty="0" smtClean="0">
                <a:solidFill>
                  <a:schemeClr val="tx1"/>
                </a:solidFill>
                <a:effectLst/>
                <a:latin typeface="+mn-lt"/>
                <a:ea typeface="+mn-ea"/>
                <a:cs typeface="+mn-cs"/>
              </a:rPr>
              <a:t>Session Evaluation (online)</a:t>
            </a:r>
          </a:p>
          <a:p>
            <a:pPr>
              <a:spcBef>
                <a:spcPct val="0"/>
              </a:spcBef>
            </a:pPr>
            <a:endParaRPr lang="en-US" baseline="0" dirty="0" smtClean="0"/>
          </a:p>
          <a:p>
            <a:pPr>
              <a:spcBef>
                <a:spcPct val="0"/>
              </a:spcBef>
            </a:pPr>
            <a:r>
              <a:rPr lang="en-US" b="1" baseline="0" dirty="0" smtClean="0"/>
              <a:t>Section 8 at a Glance:</a:t>
            </a:r>
          </a:p>
          <a:p>
            <a:pPr marL="230491" indent="-230491">
              <a:spcBef>
                <a:spcPct val="0"/>
              </a:spcBef>
              <a:buNone/>
            </a:pPr>
            <a:r>
              <a:rPr lang="en-US" baseline="0" dirty="0" smtClean="0"/>
              <a:t>1. Review the Module 3 Outcomes.</a:t>
            </a:r>
          </a:p>
          <a:p>
            <a:pPr marL="230491" indent="-230491">
              <a:spcBef>
                <a:spcPct val="0"/>
              </a:spcBef>
              <a:buNone/>
            </a:pPr>
            <a:r>
              <a:rPr lang="en-US" b="0" baseline="0" dirty="0" smtClean="0"/>
              <a:t>2. Have participants complete the Post-Assessment.</a:t>
            </a:r>
          </a:p>
          <a:p>
            <a:pPr marL="230491" marR="0" indent="-230491" algn="l" defTabSz="914400" rtl="0" eaLnBrk="1" fontAlgn="auto" latinLnBrk="0" hangingPunct="1">
              <a:lnSpc>
                <a:spcPct val="100000"/>
              </a:lnSpc>
              <a:spcBef>
                <a:spcPct val="0"/>
              </a:spcBef>
              <a:spcAft>
                <a:spcPts val="0"/>
              </a:spcAft>
              <a:buClrTx/>
              <a:buSzTx/>
              <a:buFontTx/>
              <a:buNone/>
              <a:tabLst/>
              <a:defRPr/>
            </a:pPr>
            <a:r>
              <a:rPr lang="en-US" b="0" baseline="0" dirty="0" smtClean="0"/>
              <a:t>3. Have participants complete the online Session Evaluation located here:</a:t>
            </a:r>
          </a:p>
        </p:txBody>
      </p:sp>
      <p:sp>
        <p:nvSpPr>
          <p:cNvPr id="1382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
        <p:nvSpPr>
          <p:cNvPr id="1382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550F5EF-EA7A-4F7E-B452-463359D24A4E}" type="datetime1">
              <a:rPr lang="en-US">
                <a:latin typeface="Arial" pitchFamily="34" charset="0"/>
              </a:rPr>
              <a:pPr/>
              <a:t>5/13/2014</a:t>
            </a:fld>
            <a:endParaRPr lang="en-US" dirty="0">
              <a:latin typeface="Arial" pitchFamily="34" charset="0"/>
            </a:endParaRPr>
          </a:p>
        </p:txBody>
      </p:sp>
      <p:sp>
        <p:nvSpPr>
          <p:cNvPr id="1382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82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5CC7A-BD72-4614-86BB-531A03EB3EEC}" type="slidenum">
              <a:rPr lang="en-US">
                <a:latin typeface="Arial" pitchFamily="34" charset="0"/>
              </a:rPr>
              <a:pPr/>
              <a:t>75</a:t>
            </a:fld>
            <a:endParaRPr lang="en-US" dirty="0">
              <a:latin typeface="Arial" pitchFamily="34" charset="0"/>
            </a:endParaRPr>
          </a:p>
        </p:txBody>
      </p:sp>
    </p:spTree>
    <p:extLst>
      <p:ext uri="{BB962C8B-B14F-4D97-AF65-F5344CB8AC3E}">
        <p14:creationId xmlns="" xmlns:p14="http://schemas.microsoft.com/office/powerpoint/2010/main" val="1258065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outcomes for the day, sharing what participants accomplished</a:t>
            </a:r>
            <a:r>
              <a:rPr lang="en-US" baseline="0" dirty="0" smtClean="0"/>
              <a:t> </a:t>
            </a:r>
            <a:r>
              <a:rPr lang="en-US" dirty="0" smtClean="0"/>
              <a:t>throughout the full day session. There are nine outcomes for this session. These are presented to the participants over two slides. </a:t>
            </a:r>
          </a:p>
        </p:txBody>
      </p:sp>
      <p:sp>
        <p:nvSpPr>
          <p:cNvPr id="1321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21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83D457D-9BE6-4D73-A44D-1308AD5B53F0}" type="datetime1">
              <a:rPr lang="en-US">
                <a:solidFill>
                  <a:prstClr val="black"/>
                </a:solidFill>
                <a:latin typeface="Arial" pitchFamily="34" charset="0"/>
              </a:rPr>
              <a:pPr/>
              <a:t>5/13/2014</a:t>
            </a:fld>
            <a:endParaRPr lang="en-US" dirty="0">
              <a:solidFill>
                <a:prstClr val="black"/>
              </a:solidFill>
              <a:latin typeface="Arial" pitchFamily="34" charset="0"/>
            </a:endParaRPr>
          </a:p>
        </p:txBody>
      </p:sp>
      <p:sp>
        <p:nvSpPr>
          <p:cNvPr id="1321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21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78F79-E2DF-4D7B-8363-DB71134D1661}" type="slidenum">
              <a:rPr lang="en-US">
                <a:solidFill>
                  <a:prstClr val="black"/>
                </a:solidFill>
                <a:latin typeface="Arial" pitchFamily="34" charset="0"/>
              </a:rPr>
              <a:pPr/>
              <a:t>76</a:t>
            </a:fld>
            <a:endParaRPr lang="en-US" dirty="0">
              <a:solidFill>
                <a:prstClr val="black"/>
              </a:solidFill>
              <a:latin typeface="Arial" pitchFamily="34" charset="0"/>
            </a:endParaRPr>
          </a:p>
        </p:txBody>
      </p:sp>
    </p:spTree>
    <p:extLst>
      <p:ext uri="{BB962C8B-B14F-4D97-AF65-F5344CB8AC3E}">
        <p14:creationId xmlns="" xmlns:p14="http://schemas.microsoft.com/office/powerpoint/2010/main" val="39470193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There are nine outcomes for this session. These are presented to the participants over two slides. </a:t>
            </a:r>
          </a:p>
          <a:p>
            <a:pPr>
              <a:spcBef>
                <a:spcPct val="0"/>
              </a:spcBef>
            </a:pPr>
            <a:endParaRPr lang="en-US" dirty="0" smtClean="0"/>
          </a:p>
        </p:txBody>
      </p:sp>
      <p:sp>
        <p:nvSpPr>
          <p:cNvPr id="1331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31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00BCC635-465E-4E8D-BEC0-F54D65151E12}" type="datetime1">
              <a:rPr lang="en-US">
                <a:solidFill>
                  <a:prstClr val="black"/>
                </a:solidFill>
                <a:latin typeface="Arial" pitchFamily="34" charset="0"/>
              </a:rPr>
              <a:pPr/>
              <a:t>5/13/2014</a:t>
            </a:fld>
            <a:endParaRPr lang="en-US" dirty="0">
              <a:solidFill>
                <a:prstClr val="black"/>
              </a:solidFill>
              <a:latin typeface="Arial" pitchFamily="34" charset="0"/>
            </a:endParaRPr>
          </a:p>
        </p:txBody>
      </p:sp>
      <p:sp>
        <p:nvSpPr>
          <p:cNvPr id="1331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312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D96F60-4D9F-4A25-84B7-0C2B67472C22}" type="slidenum">
              <a:rPr lang="en-US">
                <a:solidFill>
                  <a:prstClr val="black"/>
                </a:solidFill>
                <a:latin typeface="Arial" pitchFamily="34" charset="0"/>
              </a:rPr>
              <a:pPr/>
              <a:t>77</a:t>
            </a:fld>
            <a:endParaRPr lang="en-US" dirty="0">
              <a:solidFill>
                <a:prstClr val="black"/>
              </a:solidFill>
              <a:latin typeface="Arial" pitchFamily="34" charset="0"/>
            </a:endParaRPr>
          </a:p>
        </p:txBody>
      </p:sp>
    </p:spTree>
    <p:extLst>
      <p:ext uri="{BB962C8B-B14F-4D97-AF65-F5344CB8AC3E}">
        <p14:creationId xmlns="" xmlns:p14="http://schemas.microsoft.com/office/powerpoint/2010/main" val="20789029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Post-Assessment is the same as the Pre-Assessment they took in the beginning of the session. This assessment is to gauge their learning based on the activities of the full day session. Remind the participants to fill out their online Session Evaluation forms as well.</a:t>
            </a:r>
          </a:p>
          <a:p>
            <a:pPr>
              <a:spcBef>
                <a:spcPct val="0"/>
              </a:spcBef>
            </a:pPr>
            <a:endParaRPr lang="en-US" dirty="0" smtClean="0"/>
          </a:p>
        </p:txBody>
      </p:sp>
      <p:sp>
        <p:nvSpPr>
          <p:cNvPr id="23040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3040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65E4D3F-EE0F-479E-AC22-92697D51B405}" type="datetime1">
              <a:rPr lang="en-US">
                <a:solidFill>
                  <a:prstClr val="black"/>
                </a:solidFill>
                <a:latin typeface="Arial" pitchFamily="34" charset="0"/>
              </a:rPr>
              <a:pPr/>
              <a:t>5/13/2014</a:t>
            </a:fld>
            <a:endParaRPr lang="en-US" dirty="0">
              <a:solidFill>
                <a:prstClr val="black"/>
              </a:solidFill>
              <a:latin typeface="Arial" pitchFamily="34" charset="0"/>
            </a:endParaRPr>
          </a:p>
        </p:txBody>
      </p:sp>
      <p:sp>
        <p:nvSpPr>
          <p:cNvPr id="23040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3040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3AEAAA-3454-44D5-90F4-C75A93E9B012}" type="slidenum">
              <a:rPr lang="en-US">
                <a:solidFill>
                  <a:prstClr val="black"/>
                </a:solidFill>
                <a:latin typeface="Arial" pitchFamily="34" charset="0"/>
              </a:rPr>
              <a:pPr/>
              <a:t>78</a:t>
            </a:fld>
            <a:endParaRPr lang="en-US" dirty="0">
              <a:solidFill>
                <a:prstClr val="black"/>
              </a:solidFill>
              <a:latin typeface="Arial" pitchFamily="34" charset="0"/>
            </a:endParaRPr>
          </a:p>
        </p:txBody>
      </p:sp>
    </p:spTree>
    <p:extLst>
      <p:ext uri="{BB962C8B-B14F-4D97-AF65-F5344CB8AC3E}">
        <p14:creationId xmlns="" xmlns:p14="http://schemas.microsoft.com/office/powerpoint/2010/main" val="34988195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p:spPr>
      </p:sp>
      <p:sp>
        <p:nvSpPr>
          <p:cNvPr id="2314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31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B987BF-41CF-43EC-9FC3-FCCE2C4AEE1E}" type="slidenum">
              <a:rPr lang="en-US">
                <a:solidFill>
                  <a:prstClr val="black"/>
                </a:solidFill>
                <a:latin typeface="Arial" pitchFamily="34" charset="0"/>
              </a:rPr>
              <a:pPr/>
              <a:t>79</a:t>
            </a:fld>
            <a:endParaRPr lang="en-US" dirty="0">
              <a:solidFill>
                <a:prstClr val="black"/>
              </a:solidFill>
              <a:latin typeface="Arial" pitchFamily="34" charset="0"/>
            </a:endParaRPr>
          </a:p>
        </p:txBody>
      </p:sp>
    </p:spTree>
    <p:extLst>
      <p:ext uri="{BB962C8B-B14F-4D97-AF65-F5344CB8AC3E}">
        <p14:creationId xmlns="" xmlns:p14="http://schemas.microsoft.com/office/powerpoint/2010/main" val="3735176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Conceptual Understanding</a:t>
            </a:r>
          </a:p>
          <a:p>
            <a:pPr>
              <a:spcBef>
                <a:spcPct val="0"/>
              </a:spcBef>
            </a:pPr>
            <a:r>
              <a:rPr lang="en-US" dirty="0" smtClean="0"/>
              <a:t>Review the quote</a:t>
            </a:r>
            <a:r>
              <a:rPr lang="en-US" baseline="0" dirty="0" smtClean="0"/>
              <a:t> on the slide, as well as the quote provided to participants in their Module 2 Participant Guide. </a:t>
            </a:r>
          </a:p>
          <a:p>
            <a:pPr>
              <a:spcBef>
                <a:spcPct val="0"/>
              </a:spcBef>
            </a:pPr>
            <a:endParaRPr lang="en-US" baseline="0" dirty="0" smtClean="0"/>
          </a:p>
          <a:p>
            <a:pPr>
              <a:spcBef>
                <a:spcPct val="0"/>
              </a:spcBef>
            </a:pPr>
            <a:r>
              <a:rPr lang="en-US" baseline="0" dirty="0" smtClean="0"/>
              <a:t>“Students demonstrate </a:t>
            </a:r>
            <a:r>
              <a:rPr lang="en-US" i="1" baseline="0" dirty="0" smtClean="0"/>
              <a:t>conceptual understanding </a:t>
            </a:r>
            <a:r>
              <a:rPr lang="en-US" i="0" baseline="0" dirty="0" smtClean="0"/>
              <a:t>in mathematics when they provide evidence that they can recognize, label, and generate examples of concepts; use and interrelate models, diagrams, manipulatives, and varied representations of concepts; identify and apply principles; know and apply facts and definitions; compare, contrast, and integrate related concepts and principles; recognize, interpret, and apply the signs, symbols, and terms used to represent concepts. </a:t>
            </a:r>
            <a:r>
              <a:rPr lang="en-US" i="1" baseline="0" dirty="0" smtClean="0"/>
              <a:t>Conceptual understanding </a:t>
            </a:r>
            <a:r>
              <a:rPr lang="en-US" i="0" baseline="0" dirty="0" smtClean="0"/>
              <a:t>reflects a student’s ability to reason in settings involving the careful application of concept of definitions, relations, or representations of either.” (Balka, Hull, &amp; Harbin Miles, n.d.)</a:t>
            </a:r>
          </a:p>
          <a:p>
            <a:pPr>
              <a:spcBef>
                <a:spcPct val="0"/>
              </a:spcBef>
            </a:pP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8</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5/13/2014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 xmlns:p14="http://schemas.microsoft.com/office/powerpoint/2010/main" val="1229735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Procedural</a:t>
            </a:r>
            <a:r>
              <a:rPr lang="en-US" b="1" baseline="0" dirty="0" smtClean="0"/>
              <a:t> Skill and Fluency</a:t>
            </a:r>
            <a:endParaRPr lang="en-US" b="1" dirty="0" smtClean="0"/>
          </a:p>
          <a:p>
            <a:pPr>
              <a:spcBef>
                <a:spcPct val="0"/>
              </a:spcBef>
            </a:pPr>
            <a:r>
              <a:rPr lang="en-US" dirty="0" smtClean="0"/>
              <a:t>Review</a:t>
            </a:r>
            <a:r>
              <a:rPr lang="en-US" baseline="0" dirty="0" smtClean="0"/>
              <a:t> the quotes on the slide.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9</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5/13/2014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 xmlns:p14="http://schemas.microsoft.com/office/powerpoint/2010/main" val="272863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 xmlns:p14="http://schemas.microsoft.com/office/powerpoint/2010/main" val="298190630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 xmlns:p14="http://schemas.microsoft.com/office/powerpoint/2010/main" val="33536608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5.png"/><Relationship Id="rId5" Type="http://schemas.openxmlformats.org/officeDocument/2006/relationships/slideLayout" Target="../slideLayouts/slideLayout17.xml"/><Relationship Id="rId10"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5"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6"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 id="2147483737" r:id="rId12"/>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9"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commoncoretools.me/category/progression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hyperlink" Target="http://www.udlcenter.org/aboutudl/udlguideline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teachingchannel.org/videos/multiplying-fractions-by-whole-numbers-lesson" TargetMode="Externa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illustrativemathematics.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10.png"/><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cast.org/" TargetMode="External"/><Relationship Id="rId7"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chools.nyc.gov/academics/commoncoreLibrary/tasksUnitsStudentWork/default.htm" TargetMode="External"/><Relationship Id="rId5" Type="http://schemas.openxmlformats.org/officeDocument/2006/relationships/hyperlink" Target="http://udl-irn.org/" TargetMode="External"/><Relationship Id="rId4" Type="http://schemas.openxmlformats.org/officeDocument/2006/relationships/hyperlink" Target="http://www.udlcenter.or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29.png"/></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5.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8.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hyperlink" Target="http://surveys.pcgus.com/s3/CT-Math-Module-3-K-5"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53360"/>
            <a:ext cx="7681913" cy="1523495"/>
          </a:xfrm>
        </p:spPr>
        <p:txBody>
          <a:bodyPr/>
          <a:lstStyle/>
          <a:p>
            <a:r>
              <a:rPr lang="en-US" sz="4400" dirty="0" smtClean="0"/>
              <a:t>Connecticut Core Standards </a:t>
            </a:r>
            <a:br>
              <a:rPr lang="en-US" sz="4400" dirty="0" smtClean="0"/>
            </a:br>
            <a:r>
              <a:rPr lang="en-US" sz="4400" dirty="0" smtClean="0"/>
              <a:t>for Mathematics</a:t>
            </a:r>
            <a:endParaRPr lang="en-US" sz="4400" dirty="0"/>
          </a:p>
        </p:txBody>
      </p:sp>
      <p:sp>
        <p:nvSpPr>
          <p:cNvPr id="6" name="Subtitle 5"/>
          <p:cNvSpPr>
            <a:spLocks noGrp="1"/>
          </p:cNvSpPr>
          <p:nvPr>
            <p:ph type="subTitle" idx="1"/>
          </p:nvPr>
        </p:nvSpPr>
        <p:spPr>
          <a:xfrm>
            <a:off x="730249" y="3811800"/>
            <a:ext cx="7681913" cy="461665"/>
          </a:xfrm>
        </p:spPr>
        <p:txBody>
          <a:bodyPr/>
          <a:lstStyle/>
          <a:p>
            <a:pPr lvl="0"/>
            <a:r>
              <a:rPr lang="en-US" sz="4000" dirty="0" smtClean="0"/>
              <a:t>Systems of Professional Learning</a:t>
            </a:r>
          </a:p>
        </p:txBody>
      </p:sp>
      <p:sp>
        <p:nvSpPr>
          <p:cNvPr id="7" name="Subtitle 5"/>
          <p:cNvSpPr txBox="1">
            <a:spLocks/>
          </p:cNvSpPr>
          <p:nvPr/>
        </p:nvSpPr>
        <p:spPr>
          <a:xfrm>
            <a:off x="643165" y="4545488"/>
            <a:ext cx="7808109"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3 Grades K–5: </a:t>
            </a:r>
          </a:p>
          <a:p>
            <a:r>
              <a:rPr lang="en-US" i="0" dirty="0" smtClean="0">
                <a:solidFill>
                  <a:schemeClr val="tx2"/>
                </a:solidFill>
              </a:rPr>
              <a:t>Focus on Teaching and Learning</a:t>
            </a:r>
            <a:endParaRPr lang="en-US" dirty="0">
              <a:solidFill>
                <a:schemeClr val="tx2"/>
              </a:solidFill>
            </a:endParaRPr>
          </a:p>
        </p:txBody>
      </p:sp>
      <p:pic>
        <p:nvPicPr>
          <p:cNvPr id="18" name="Picture 17"/>
          <p:cNvPicPr>
            <a:picLocks noChangeAspect="1"/>
          </p:cNvPicPr>
          <p:nvPr/>
        </p:nvPicPr>
        <p:blipFill>
          <a:blip r:embed="rId3" cstate="print">
            <a:extLst>
              <a:ext uri="{BEBA8EAE-BF5A-486C-A8C5-ECC9F3942E4B}">
                <a14:imgProps xmlns="" xmlns:a14="http://schemas.microsoft.com/office/drawing/2010/main">
                  <a14:imgLayer r:embed="rId4">
                    <a14:imgEffect>
                      <a14:backgroundRemoval t="0" b="100000" l="0" r="99306"/>
                    </a14:imgEffect>
                  </a14:imgLayer>
                </a14:imgProps>
              </a:ext>
              <a:ext uri="{28A0092B-C50C-407E-A947-70E740481C1C}">
                <a14:useLocalDpi xmlns=""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3896451"/>
          </a:xfrm>
        </p:spPr>
        <p:txBody>
          <a:bodyPr/>
          <a:lstStyle/>
          <a:p>
            <a:r>
              <a:rPr lang="en-US" dirty="0"/>
              <a:t>The Standards call for students to use math flexibly for applications. </a:t>
            </a:r>
          </a:p>
          <a:p>
            <a:pPr>
              <a:lnSpc>
                <a:spcPct val="100000"/>
              </a:lnSpc>
              <a:spcBef>
                <a:spcPts val="1200"/>
              </a:spcBef>
            </a:pPr>
            <a:r>
              <a:rPr lang="en-US" dirty="0"/>
              <a:t>Teachers provide opportunities for students to apply math in authentic contexts. </a:t>
            </a:r>
          </a:p>
          <a:p>
            <a:r>
              <a:rPr lang="en-US" dirty="0"/>
              <a:t>Teachers in content areas outside of math, particularly science, ensure that students are using math to make meaning of and access content. </a:t>
            </a:r>
          </a:p>
        </p:txBody>
      </p:sp>
      <p:sp>
        <p:nvSpPr>
          <p:cNvPr id="12" name="Title 11"/>
          <p:cNvSpPr>
            <a:spLocks noGrp="1"/>
          </p:cNvSpPr>
          <p:nvPr>
            <p:ph type="title"/>
          </p:nvPr>
        </p:nvSpPr>
        <p:spPr/>
        <p:txBody>
          <a:bodyPr>
            <a:normAutofit/>
          </a:bodyPr>
          <a:lstStyle/>
          <a:p>
            <a:r>
              <a:rPr lang="en-US" dirty="0"/>
              <a:t>Application of Mathematics</a:t>
            </a:r>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10</a:t>
            </a:fld>
            <a:endParaRPr lang="en-US" dirty="0"/>
          </a:p>
        </p:txBody>
      </p:sp>
      <p:sp>
        <p:nvSpPr>
          <p:cNvPr id="11" name="TextBox 10"/>
          <p:cNvSpPr txBox="1"/>
          <p:nvPr/>
        </p:nvSpPr>
        <p:spPr>
          <a:xfrm>
            <a:off x="4572000" y="5281803"/>
            <a:ext cx="4191000" cy="646331"/>
          </a:xfrm>
          <a:prstGeom prst="rect">
            <a:avLst/>
          </a:prstGeom>
          <a:noFill/>
        </p:spPr>
        <p:txBody>
          <a:bodyPr wrap="square" rtlCol="0">
            <a:spAutoFit/>
          </a:bodyPr>
          <a:lstStyle/>
          <a:p>
            <a:pPr algn="r"/>
            <a:r>
              <a:rPr lang="en-US" i="1" dirty="0" smtClean="0"/>
              <a:t>Frieda &amp; Parker (2012)</a:t>
            </a:r>
          </a:p>
          <a:p>
            <a:pPr algn="r"/>
            <a:r>
              <a:rPr lang="en-US" i="1" dirty="0" smtClean="0"/>
              <a:t>Achieve the Core (2012)</a:t>
            </a:r>
            <a:endParaRPr lang="en-US" i="1" dirty="0"/>
          </a:p>
        </p:txBody>
      </p:sp>
      <p:pic>
        <p:nvPicPr>
          <p:cNvPr id="8" name="Picture 7"/>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a:xfrm>
            <a:off x="381000" y="180313"/>
            <a:ext cx="8382000" cy="1049972"/>
          </a:xfrm>
        </p:spPr>
        <p:txBody>
          <a:bodyPr>
            <a:normAutofit/>
          </a:bodyPr>
          <a:lstStyle/>
          <a:p>
            <a:r>
              <a:rPr lang="en-US" dirty="0" smtClean="0"/>
              <a:t>Module 2 Review</a:t>
            </a:r>
          </a:p>
        </p:txBody>
      </p:sp>
      <p:sp>
        <p:nvSpPr>
          <p:cNvPr id="19459" name="Content Placeholder 1"/>
          <p:cNvSpPr>
            <a:spLocks noGrp="1"/>
          </p:cNvSpPr>
          <p:nvPr>
            <p:ph type="body" sz="quarter" idx="10"/>
          </p:nvPr>
        </p:nvSpPr>
        <p:spPr>
          <a:xfrm>
            <a:off x="381000" y="1144988"/>
            <a:ext cx="8382000" cy="4139595"/>
          </a:xfrm>
        </p:spPr>
        <p:txBody>
          <a:bodyPr/>
          <a:lstStyle/>
          <a:p>
            <a:pPr>
              <a:spcBef>
                <a:spcPts val="600"/>
              </a:spcBef>
            </a:pPr>
            <a:r>
              <a:rPr lang="en-US" sz="3600" dirty="0" smtClean="0"/>
              <a:t>In Module 2 you:</a:t>
            </a:r>
          </a:p>
          <a:p>
            <a:pPr lvl="1">
              <a:spcBef>
                <a:spcPts val="600"/>
              </a:spcBef>
              <a:spcAft>
                <a:spcPts val="600"/>
              </a:spcAft>
            </a:pPr>
            <a:r>
              <a:rPr lang="en-US" dirty="0" smtClean="0">
                <a:solidFill>
                  <a:schemeClr val="bg1">
                    <a:lumMod val="50000"/>
                  </a:schemeClr>
                </a:solidFill>
              </a:rPr>
              <a:t>Examined the implications of the language of the content standards for teaching and learning. </a:t>
            </a:r>
          </a:p>
          <a:p>
            <a:pPr lvl="1">
              <a:spcBef>
                <a:spcPts val="600"/>
              </a:spcBef>
              <a:spcAft>
                <a:spcPts val="600"/>
              </a:spcAft>
            </a:pPr>
            <a:r>
              <a:rPr lang="en-US" dirty="0" smtClean="0"/>
              <a:t>Analyzed the progression of topics in the content standards both within and across grade levels. </a:t>
            </a:r>
          </a:p>
          <a:p>
            <a:pPr lvl="1">
              <a:spcBef>
                <a:spcPts val="600"/>
              </a:spcBef>
              <a:spcAft>
                <a:spcPts val="600"/>
              </a:spcAft>
            </a:pPr>
            <a:r>
              <a:rPr lang="en-US" dirty="0" smtClean="0">
                <a:solidFill>
                  <a:schemeClr val="bg1">
                    <a:lumMod val="50000"/>
                  </a:schemeClr>
                </a:solidFill>
              </a:rPr>
              <a:t>Identified  and modified CCS-aligned tasks that combine both the content and practice standards. </a:t>
            </a:r>
          </a:p>
          <a:p>
            <a:pPr lvl="1">
              <a:spcBef>
                <a:spcPts val="600"/>
              </a:spcBef>
              <a:spcAft>
                <a:spcPts val="600"/>
              </a:spcAft>
            </a:pPr>
            <a:r>
              <a:rPr lang="en-US" dirty="0" smtClean="0">
                <a:solidFill>
                  <a:schemeClr val="bg1">
                    <a:lumMod val="50000"/>
                  </a:schemeClr>
                </a:solidFill>
              </a:rPr>
              <a:t>Explored strategies for supporting teachers as they make changes to their classroom practices. </a:t>
            </a:r>
            <a:endParaRPr lang="en-US" sz="2600" dirty="0" smtClean="0"/>
          </a:p>
        </p:txBody>
      </p:sp>
      <p:sp>
        <p:nvSpPr>
          <p:cNvPr id="5" name="Slide Number Placeholder 4"/>
          <p:cNvSpPr>
            <a:spLocks noGrp="1"/>
          </p:cNvSpPr>
          <p:nvPr>
            <p:ph type="sldNum" sz="quarter" idx="12"/>
          </p:nvPr>
        </p:nvSpPr>
        <p:spPr/>
        <p:txBody>
          <a:bodyPr/>
          <a:lstStyle/>
          <a:p>
            <a:fld id="{AD8D4AF1-7CC8-4517-894C-95FE2C0637D7}" type="slidenum">
              <a:rPr lang="en-US" smtClean="0"/>
              <a:pPr/>
              <a:t>11</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r>
              <a:rPr lang="en-US" dirty="0"/>
              <a:t>Domain Distribution</a:t>
            </a:r>
            <a:endParaRPr dirty="0"/>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12</a:t>
            </a:fld>
            <a:endParaRPr lang="en-US" dirty="0"/>
          </a:p>
        </p:txBody>
      </p:sp>
      <p:pic>
        <p:nvPicPr>
          <p:cNvPr id="69634" name="Picture 2" descr="http://www.definingthecore.com/training/Intro_of_CCSS_for_%20Mathematics/graphics/progression.png"/>
          <p:cNvPicPr>
            <a:picLocks noChangeAspect="1" noChangeArrowheads="1"/>
          </p:cNvPicPr>
          <p:nvPr/>
        </p:nvPicPr>
        <p:blipFill>
          <a:blip r:embed="rId3" cstate="print"/>
          <a:srcRect/>
          <a:stretch>
            <a:fillRect/>
          </a:stretch>
        </p:blipFill>
        <p:spPr bwMode="auto">
          <a:xfrm>
            <a:off x="228600" y="1524000"/>
            <a:ext cx="8705850" cy="4009517"/>
          </a:xfrm>
          <a:prstGeom prst="rect">
            <a:avLst/>
          </a:prstGeom>
          <a:noFill/>
        </p:spPr>
      </p:pic>
      <p:sp>
        <p:nvSpPr>
          <p:cNvPr id="5" name="TextBox 4"/>
          <p:cNvSpPr txBox="1"/>
          <p:nvPr/>
        </p:nvSpPr>
        <p:spPr>
          <a:xfrm>
            <a:off x="5448191" y="5646821"/>
            <a:ext cx="3695809" cy="338554"/>
          </a:xfrm>
          <a:prstGeom prst="rect">
            <a:avLst/>
          </a:prstGeom>
          <a:noFill/>
        </p:spPr>
        <p:txBody>
          <a:bodyPr wrap="square" rtlCol="0">
            <a:spAutoFit/>
          </a:bodyPr>
          <a:lstStyle/>
          <a:p>
            <a:r>
              <a:rPr lang="en-US" sz="1600" dirty="0" smtClean="0"/>
              <a:t>Source: http://www.definingthecore.com</a:t>
            </a:r>
            <a:endParaRPr lang="en-US" sz="1600" dirty="0"/>
          </a:p>
        </p:txBody>
      </p:sp>
      <p:pic>
        <p:nvPicPr>
          <p:cNvPr id="7" name="Picture 6"/>
          <p:cNvPicPr>
            <a:picLocks noChangeAspect="1"/>
          </p:cNvPicPr>
          <p:nvPr/>
        </p:nvPicPr>
        <p:blipFill>
          <a:blip r:embed="rId4"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7"/>
          <p:cNvPicPr>
            <a:picLocks noGrp="1" noChangeAspect="1" noChangeArrowheads="1"/>
          </p:cNvPicPr>
          <p:nvPr>
            <p:ph idx="1"/>
          </p:nvPr>
        </p:nvPicPr>
        <p:blipFill>
          <a:blip r:embed="rId3" cstate="print"/>
          <a:srcRect l="6256" t="13399" r="18840" b="16521"/>
          <a:stretch>
            <a:fillRect/>
          </a:stretch>
        </p:blipFill>
        <p:spPr bwMode="auto">
          <a:xfrm>
            <a:off x="544896" y="959227"/>
            <a:ext cx="7671128" cy="4485681"/>
          </a:xfrm>
          <a:prstGeom prst="rect">
            <a:avLst/>
          </a:prstGeom>
          <a:noFill/>
          <a:ln w="9525">
            <a:solidFill>
              <a:schemeClr val="tx1"/>
            </a:solidFill>
            <a:miter lim="800000"/>
            <a:headEnd/>
            <a:tailEnd/>
          </a:ln>
        </p:spPr>
      </p:pic>
      <p:sp>
        <p:nvSpPr>
          <p:cNvPr id="3" name="Title 2"/>
          <p:cNvSpPr>
            <a:spLocks noGrp="1"/>
          </p:cNvSpPr>
          <p:nvPr>
            <p:ph type="title"/>
          </p:nvPr>
        </p:nvSpPr>
        <p:spPr/>
        <p:txBody>
          <a:bodyPr/>
          <a:lstStyle/>
          <a:p>
            <a:r>
              <a:rPr lang="en-US" dirty="0"/>
              <a:t>Domain Progression</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13</a:t>
            </a:fld>
            <a:endParaRPr lang="en-US" dirty="0"/>
          </a:p>
        </p:txBody>
      </p:sp>
      <p:sp>
        <p:nvSpPr>
          <p:cNvPr id="6" name="TextBox 5">
            <a:hlinkClick r:id="rId4"/>
          </p:cNvPr>
          <p:cNvSpPr txBox="1"/>
          <p:nvPr/>
        </p:nvSpPr>
        <p:spPr>
          <a:xfrm>
            <a:off x="1134979" y="5444908"/>
            <a:ext cx="7402469" cy="369332"/>
          </a:xfrm>
          <a:prstGeom prst="rect">
            <a:avLst/>
          </a:prstGeom>
          <a:noFill/>
        </p:spPr>
        <p:txBody>
          <a:bodyPr wrap="square" rtlCol="0">
            <a:spAutoFit/>
          </a:bodyPr>
          <a:lstStyle/>
          <a:p>
            <a:r>
              <a:rPr lang="en-US" dirty="0"/>
              <a:t>For </a:t>
            </a:r>
            <a:r>
              <a:rPr lang="en-US" dirty="0" smtClean="0"/>
              <a:t>more Information</a:t>
            </a:r>
            <a:r>
              <a:rPr lang="en-US" dirty="0"/>
              <a:t>: </a:t>
            </a:r>
            <a:r>
              <a:rPr lang="en-US" dirty="0">
                <a:solidFill>
                  <a:srgbClr val="0000FF"/>
                </a:solidFill>
              </a:rPr>
              <a:t>http://commoncoretools.me/category/progressions/</a:t>
            </a:r>
          </a:p>
        </p:txBody>
      </p:sp>
      <p:pic>
        <p:nvPicPr>
          <p:cNvPr id="7" name="Picture 6"/>
          <p:cNvPicPr>
            <a:picLocks noChangeAspect="1"/>
          </p:cNvPicPr>
          <p:nvPr/>
        </p:nvPicPr>
        <p:blipFill>
          <a:blip r:embed="rId5"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a:xfrm>
            <a:off x="381000" y="180313"/>
            <a:ext cx="8382000" cy="1049972"/>
          </a:xfrm>
        </p:spPr>
        <p:txBody>
          <a:bodyPr>
            <a:normAutofit/>
          </a:bodyPr>
          <a:lstStyle/>
          <a:p>
            <a:r>
              <a:rPr lang="en-US" dirty="0" smtClean="0"/>
              <a:t>Module 2 Review</a:t>
            </a:r>
          </a:p>
        </p:txBody>
      </p:sp>
      <p:sp>
        <p:nvSpPr>
          <p:cNvPr id="19459" name="Content Placeholder 1"/>
          <p:cNvSpPr>
            <a:spLocks noGrp="1"/>
          </p:cNvSpPr>
          <p:nvPr>
            <p:ph type="body" sz="quarter" idx="10"/>
          </p:nvPr>
        </p:nvSpPr>
        <p:spPr>
          <a:xfrm>
            <a:off x="381000" y="1144988"/>
            <a:ext cx="8382000" cy="5118324"/>
          </a:xfrm>
        </p:spPr>
        <p:txBody>
          <a:bodyPr/>
          <a:lstStyle/>
          <a:p>
            <a:pPr>
              <a:spcBef>
                <a:spcPts val="600"/>
              </a:spcBef>
            </a:pPr>
            <a:r>
              <a:rPr lang="en-US" sz="3600" dirty="0" smtClean="0"/>
              <a:t>In Module 2 you:</a:t>
            </a:r>
          </a:p>
          <a:p>
            <a:pPr lvl="1">
              <a:spcBef>
                <a:spcPts val="600"/>
              </a:spcBef>
              <a:spcAft>
                <a:spcPts val="600"/>
              </a:spcAft>
            </a:pPr>
            <a:r>
              <a:rPr lang="en-US" dirty="0" smtClean="0">
                <a:solidFill>
                  <a:schemeClr val="bg1">
                    <a:lumMod val="50000"/>
                  </a:schemeClr>
                </a:solidFill>
              </a:rPr>
              <a:t>Examined the implications of the language of the content standards for teaching and learning. </a:t>
            </a:r>
          </a:p>
          <a:p>
            <a:pPr lvl="1">
              <a:spcBef>
                <a:spcPts val="600"/>
              </a:spcBef>
              <a:spcAft>
                <a:spcPts val="600"/>
              </a:spcAft>
            </a:pPr>
            <a:r>
              <a:rPr lang="en-US" dirty="0" smtClean="0">
                <a:solidFill>
                  <a:schemeClr val="bg1">
                    <a:lumMod val="50000"/>
                  </a:schemeClr>
                </a:solidFill>
              </a:rPr>
              <a:t>Analyzed the progression of topics in the content standards both within and across grade levels. </a:t>
            </a:r>
          </a:p>
          <a:p>
            <a:pPr lvl="1">
              <a:spcBef>
                <a:spcPts val="600"/>
              </a:spcBef>
              <a:spcAft>
                <a:spcPts val="600"/>
              </a:spcAft>
            </a:pPr>
            <a:r>
              <a:rPr lang="en-US" dirty="0" smtClean="0"/>
              <a:t>Identified  and modified CCS-aligned tasks that combine both the content and practice standards. </a:t>
            </a:r>
          </a:p>
          <a:p>
            <a:pPr lvl="1">
              <a:spcBef>
                <a:spcPts val="600"/>
              </a:spcBef>
              <a:spcAft>
                <a:spcPts val="600"/>
              </a:spcAft>
            </a:pPr>
            <a:r>
              <a:rPr lang="en-US" dirty="0" smtClean="0">
                <a:solidFill>
                  <a:schemeClr val="bg1">
                    <a:lumMod val="50000"/>
                  </a:schemeClr>
                </a:solidFill>
              </a:rPr>
              <a:t>Explored strategies for supporting teachers as they make changes to their classroom practices. </a:t>
            </a:r>
          </a:p>
          <a:p>
            <a:pPr lvl="1">
              <a:spcBef>
                <a:spcPts val="600"/>
              </a:spcBef>
              <a:buNone/>
            </a:pPr>
            <a:endParaRPr lang="en-US" dirty="0" smtClean="0"/>
          </a:p>
          <a:p>
            <a:pPr lvl="1">
              <a:spcBef>
                <a:spcPts val="600"/>
              </a:spcBef>
            </a:pPr>
            <a:endParaRPr lang="en-US" sz="2600" dirty="0" smtClean="0"/>
          </a:p>
        </p:txBody>
      </p:sp>
      <p:sp>
        <p:nvSpPr>
          <p:cNvPr id="5" name="Slide Number Placeholder 4"/>
          <p:cNvSpPr>
            <a:spLocks noGrp="1"/>
          </p:cNvSpPr>
          <p:nvPr>
            <p:ph type="sldNum" sz="quarter" idx="12"/>
          </p:nvPr>
        </p:nvSpPr>
        <p:spPr/>
        <p:txBody>
          <a:bodyPr/>
          <a:lstStyle/>
          <a:p>
            <a:fld id="{AD8D4AF1-7CC8-4517-894C-95FE2C0637D7}" type="slidenum">
              <a:rPr lang="en-US" smtClean="0"/>
              <a:pPr/>
              <a:t>14</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827088"/>
            <a:ext cx="8153400" cy="3656386"/>
          </a:xfrm>
        </p:spPr>
        <p:txBody>
          <a:bodyPr/>
          <a:lstStyle/>
          <a:p>
            <a:pPr algn="ctr">
              <a:buNone/>
            </a:pPr>
            <a:r>
              <a:rPr lang="en-US" sz="4400" dirty="0" smtClean="0">
                <a:latin typeface="+mj-lt"/>
              </a:rPr>
              <a:t>Scaffolding</a:t>
            </a:r>
          </a:p>
          <a:p>
            <a:pPr algn="ctr">
              <a:buNone/>
            </a:pPr>
            <a:r>
              <a:rPr lang="en-US" sz="4400" dirty="0" smtClean="0">
                <a:latin typeface="+mj-lt"/>
              </a:rPr>
              <a:t>Open Questions</a:t>
            </a:r>
          </a:p>
          <a:p>
            <a:pPr algn="ctr">
              <a:buNone/>
            </a:pPr>
            <a:r>
              <a:rPr lang="en-US" sz="4400" dirty="0" smtClean="0">
                <a:latin typeface="+mj-lt"/>
              </a:rPr>
              <a:t>Parallel Tasks</a:t>
            </a:r>
          </a:p>
          <a:p>
            <a:pPr algn="ctr">
              <a:buNone/>
            </a:pPr>
            <a:r>
              <a:rPr lang="en-US" sz="4400" dirty="0" smtClean="0">
                <a:latin typeface="+mj-lt"/>
              </a:rPr>
              <a:t>C-R-A</a:t>
            </a:r>
          </a:p>
          <a:p>
            <a:pPr algn="ctr">
              <a:buNone/>
            </a:pPr>
            <a:r>
              <a:rPr lang="en-US" sz="4800" dirty="0" smtClean="0">
                <a:latin typeface="+mj-lt"/>
              </a:rPr>
              <a:t> </a:t>
            </a:r>
          </a:p>
        </p:txBody>
      </p:sp>
      <p:sp>
        <p:nvSpPr>
          <p:cNvPr id="3" name="Title 2"/>
          <p:cNvSpPr>
            <a:spLocks noGrp="1"/>
          </p:cNvSpPr>
          <p:nvPr>
            <p:ph type="title"/>
          </p:nvPr>
        </p:nvSpPr>
        <p:spPr/>
        <p:txBody>
          <a:bodyPr>
            <a:normAutofit fontScale="90000"/>
          </a:bodyPr>
          <a:lstStyle/>
          <a:p>
            <a:r>
              <a:rPr lang="en-US" dirty="0"/>
              <a:t>Strategies for Differentiating  Cognitively Rigorous Tasks</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15</a:t>
            </a:fld>
            <a:endParaRPr lang="en-US" dirty="0"/>
          </a:p>
        </p:txBody>
      </p:sp>
      <p:pic>
        <p:nvPicPr>
          <p:cNvPr id="11" name="Picture 10"/>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495" y="946673"/>
            <a:ext cx="8153400" cy="1391150"/>
          </a:xfrm>
        </p:spPr>
        <p:txBody>
          <a:bodyPr/>
          <a:lstStyle/>
          <a:p>
            <a:r>
              <a:rPr lang="en-US" dirty="0" smtClean="0"/>
              <a:t>Illustrative Mathematics</a:t>
            </a:r>
          </a:p>
          <a:p>
            <a:pPr marL="548640" indent="-731520">
              <a:buNone/>
            </a:pPr>
            <a:r>
              <a:rPr lang="en-US" sz="2800" dirty="0" smtClean="0">
                <a:solidFill>
                  <a:srgbClr val="0000FF"/>
                </a:solidFill>
              </a:rPr>
              <a:t>     </a:t>
            </a:r>
            <a:r>
              <a:rPr lang="en-US" sz="2800" u="sng" dirty="0" smtClean="0">
                <a:solidFill>
                  <a:srgbClr val="0000FF"/>
                </a:solidFill>
              </a:rPr>
              <a:t>http</a:t>
            </a:r>
            <a:r>
              <a:rPr lang="en-US" sz="2800" u="sng" dirty="0">
                <a:solidFill>
                  <a:srgbClr val="0000FF"/>
                </a:solidFill>
              </a:rPr>
              <a:t>://www.illustrativemathematics.org/</a:t>
            </a:r>
          </a:p>
          <a:p>
            <a:pPr>
              <a:buNone/>
            </a:pPr>
            <a:r>
              <a:rPr lang="en-US" sz="2800" dirty="0" smtClean="0"/>
              <a:t> </a:t>
            </a:r>
            <a:endParaRPr lang="en-US" sz="2800" dirty="0"/>
          </a:p>
        </p:txBody>
      </p:sp>
      <p:sp>
        <p:nvSpPr>
          <p:cNvPr id="3" name="Title 2"/>
          <p:cNvSpPr>
            <a:spLocks noGrp="1"/>
          </p:cNvSpPr>
          <p:nvPr>
            <p:ph type="title"/>
          </p:nvPr>
        </p:nvSpPr>
        <p:spPr/>
        <p:txBody>
          <a:bodyPr/>
          <a:lstStyle/>
          <a:p>
            <a:r>
              <a:rPr lang="en-US" dirty="0" smtClean="0"/>
              <a:t>Resources for Finding Tasks</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16</a:t>
            </a:fld>
            <a:endParaRPr lang="en-US" dirty="0"/>
          </a:p>
        </p:txBody>
      </p:sp>
      <p:sp>
        <p:nvSpPr>
          <p:cNvPr id="6" name="Content Placeholder 1"/>
          <p:cNvSpPr txBox="1">
            <a:spLocks/>
          </p:cNvSpPr>
          <p:nvPr/>
        </p:nvSpPr>
        <p:spPr>
          <a:xfrm>
            <a:off x="344661" y="2115758"/>
            <a:ext cx="8153400" cy="1458861"/>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Achieve the Core</a:t>
            </a:r>
          </a:p>
          <a:p>
            <a:pPr marL="396875" lvl="0" indent="-396875" defTabSz="914363">
              <a:lnSpc>
                <a:spcPct val="90000"/>
              </a:lnSpc>
              <a:spcBef>
                <a:spcPct val="20000"/>
              </a:spcBef>
            </a:pPr>
            <a:r>
              <a:rPr lang="en-US" sz="2800" dirty="0" smtClean="0"/>
              <a:t>	</a:t>
            </a:r>
            <a:r>
              <a:rPr lang="en-US" sz="2800" u="sng" dirty="0" smtClean="0">
                <a:solidFill>
                  <a:srgbClr val="0000FF"/>
                </a:solidFill>
              </a:rPr>
              <a:t>http://achievethecore.org/</a:t>
            </a:r>
            <a:endParaRPr kumimoji="0" lang="en-US" sz="2800" b="0" i="0" u="sng" strike="noStrike" kern="1200" cap="none" spc="0" normalizeH="0" baseline="0" noProof="0" dirty="0" smtClean="0">
              <a:ln>
                <a:noFill/>
              </a:ln>
              <a:solidFill>
                <a:srgbClr val="0000FF"/>
              </a:solidFill>
              <a:effectLst/>
              <a:uLnTx/>
              <a:uFillTx/>
            </a:endParaRPr>
          </a:p>
          <a:p>
            <a:pPr marL="396875" marR="0" lvl="0" indent="-396875" algn="l" defTabSz="914363" rtl="0" eaLnBrk="1" fontAlgn="auto" latinLnBrk="0" hangingPunct="1">
              <a:lnSpc>
                <a:spcPct val="9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1"/>
          <p:cNvSpPr txBox="1">
            <a:spLocks/>
          </p:cNvSpPr>
          <p:nvPr/>
        </p:nvSpPr>
        <p:spPr>
          <a:xfrm>
            <a:off x="303733" y="3225324"/>
            <a:ext cx="8153400" cy="1458861"/>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Smarter</a:t>
            </a:r>
            <a:r>
              <a:rPr kumimoji="0" lang="en-US" sz="3200" b="0" i="0" u="none" strike="noStrike" kern="1200" cap="none" spc="0" normalizeH="0" noProof="0" dirty="0" smtClean="0">
                <a:ln>
                  <a:noFill/>
                </a:ln>
                <a:solidFill>
                  <a:schemeClr val="tx1"/>
                </a:solidFill>
                <a:effectLst/>
                <a:uLnTx/>
                <a:uFillTx/>
                <a:latin typeface="+mn-lt"/>
                <a:ea typeface="+mn-ea"/>
                <a:cs typeface="+mn-cs"/>
              </a:rPr>
              <a:t> Balanced</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96875" lvl="0" indent="-396875" defTabSz="914363">
              <a:lnSpc>
                <a:spcPct val="90000"/>
              </a:lnSpc>
              <a:spcBef>
                <a:spcPct val="20000"/>
              </a:spcBef>
            </a:pPr>
            <a:r>
              <a:rPr lang="en-US" sz="2800" dirty="0" smtClean="0"/>
              <a:t>	</a:t>
            </a:r>
            <a:r>
              <a:rPr lang="en-US" sz="2800" u="sng" dirty="0" smtClean="0">
                <a:solidFill>
                  <a:srgbClr val="0000FF"/>
                </a:solidFill>
              </a:rPr>
              <a:t>http</a:t>
            </a:r>
            <a:r>
              <a:rPr lang="en-US" sz="2800" u="sng" dirty="0">
                <a:solidFill>
                  <a:srgbClr val="0000FF"/>
                </a:solidFill>
              </a:rPr>
              <a:t>://smarterbalanced.org/</a:t>
            </a:r>
          </a:p>
          <a:p>
            <a:pPr marL="396875" marR="0" lvl="0" indent="-396875" algn="l" defTabSz="914363" rtl="0" eaLnBrk="1" fontAlgn="auto" latinLnBrk="0" hangingPunct="1">
              <a:lnSpc>
                <a:spcPct val="9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1"/>
          <p:cNvSpPr txBox="1">
            <a:spLocks/>
          </p:cNvSpPr>
          <p:nvPr/>
        </p:nvSpPr>
        <p:spPr>
          <a:xfrm>
            <a:off x="254427" y="4453489"/>
            <a:ext cx="8153400" cy="2068259"/>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Mathematics Assessment Project</a:t>
            </a:r>
          </a:p>
          <a:p>
            <a:pPr marL="396875" lvl="0" indent="-396875" defTabSz="914363">
              <a:lnSpc>
                <a:spcPct val="90000"/>
              </a:lnSpc>
              <a:spcBef>
                <a:spcPct val="20000"/>
              </a:spcBef>
            </a:pPr>
            <a:r>
              <a:rPr lang="en-US" sz="2800" dirty="0" smtClean="0"/>
              <a:t>	</a:t>
            </a:r>
            <a:r>
              <a:rPr lang="en-US" sz="2800" u="sng" dirty="0" smtClean="0">
                <a:solidFill>
                  <a:srgbClr val="0000FF"/>
                </a:solidFill>
              </a:rPr>
              <a:t>http</a:t>
            </a:r>
            <a:r>
              <a:rPr lang="en-US" sz="2800" u="sng" dirty="0">
                <a:solidFill>
                  <a:srgbClr val="0000FF"/>
                </a:solidFill>
              </a:rPr>
              <a:t>://map.mathshell.org/materials/index.php</a:t>
            </a:r>
          </a:p>
          <a:p>
            <a:pPr marL="396875" lvl="0" indent="-396875" defTabSz="914363">
              <a:lnSpc>
                <a:spcPct val="90000"/>
              </a:lnSpc>
              <a:spcBef>
                <a:spcPct val="20000"/>
              </a:spcBef>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9"/>
          <p:cNvPicPr>
            <a:picLocks noChangeAspect="1"/>
          </p:cNvPicPr>
          <p:nvPr/>
        </p:nvPicPr>
        <p:blipFill>
          <a:blip r:embed="rId4"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a:xfrm>
            <a:off x="381000" y="180313"/>
            <a:ext cx="8382000" cy="1049972"/>
          </a:xfrm>
        </p:spPr>
        <p:txBody>
          <a:bodyPr>
            <a:normAutofit/>
          </a:bodyPr>
          <a:lstStyle/>
          <a:p>
            <a:r>
              <a:rPr lang="en-US" dirty="0" smtClean="0"/>
              <a:t>Module 2 Review</a:t>
            </a:r>
          </a:p>
        </p:txBody>
      </p:sp>
      <p:sp>
        <p:nvSpPr>
          <p:cNvPr id="19459" name="Content Placeholder 1"/>
          <p:cNvSpPr>
            <a:spLocks noGrp="1"/>
          </p:cNvSpPr>
          <p:nvPr>
            <p:ph type="body" sz="quarter" idx="10"/>
          </p:nvPr>
        </p:nvSpPr>
        <p:spPr>
          <a:xfrm>
            <a:off x="381000" y="984568"/>
            <a:ext cx="8382000" cy="5118324"/>
          </a:xfrm>
        </p:spPr>
        <p:txBody>
          <a:bodyPr/>
          <a:lstStyle/>
          <a:p>
            <a:pPr>
              <a:spcBef>
                <a:spcPts val="600"/>
              </a:spcBef>
            </a:pPr>
            <a:r>
              <a:rPr lang="en-US" sz="3600" dirty="0" smtClean="0"/>
              <a:t>In Module 2 you:</a:t>
            </a:r>
          </a:p>
          <a:p>
            <a:pPr lvl="1">
              <a:spcBef>
                <a:spcPts val="600"/>
              </a:spcBef>
              <a:spcAft>
                <a:spcPts val="600"/>
              </a:spcAft>
            </a:pPr>
            <a:r>
              <a:rPr lang="en-US" dirty="0" smtClean="0">
                <a:solidFill>
                  <a:schemeClr val="bg1">
                    <a:lumMod val="50000"/>
                  </a:schemeClr>
                </a:solidFill>
              </a:rPr>
              <a:t>Examined the implications of the language of the content standards for teaching and learning. </a:t>
            </a:r>
          </a:p>
          <a:p>
            <a:pPr lvl="1">
              <a:spcBef>
                <a:spcPts val="600"/>
              </a:spcBef>
              <a:spcAft>
                <a:spcPts val="600"/>
              </a:spcAft>
            </a:pPr>
            <a:r>
              <a:rPr lang="en-US" dirty="0" smtClean="0">
                <a:solidFill>
                  <a:schemeClr val="bg1">
                    <a:lumMod val="50000"/>
                  </a:schemeClr>
                </a:solidFill>
              </a:rPr>
              <a:t>Analyzed the progression of topics in the content standards both within and across grade levels. </a:t>
            </a:r>
          </a:p>
          <a:p>
            <a:pPr lvl="1">
              <a:spcBef>
                <a:spcPts val="600"/>
              </a:spcBef>
              <a:spcAft>
                <a:spcPts val="600"/>
              </a:spcAft>
            </a:pPr>
            <a:r>
              <a:rPr lang="en-US" dirty="0" smtClean="0">
                <a:solidFill>
                  <a:schemeClr val="bg1">
                    <a:lumMod val="50000"/>
                  </a:schemeClr>
                </a:solidFill>
              </a:rPr>
              <a:t>Identified  and modified CCS-aligned tasks that combine both the content and practice standards. </a:t>
            </a:r>
          </a:p>
          <a:p>
            <a:pPr lvl="1">
              <a:spcBef>
                <a:spcPts val="600"/>
              </a:spcBef>
              <a:spcAft>
                <a:spcPts val="600"/>
              </a:spcAft>
            </a:pPr>
            <a:r>
              <a:rPr lang="en-US" dirty="0" smtClean="0"/>
              <a:t>Explored strategies for supporting teachers as they make changes to their classroom practices. </a:t>
            </a:r>
          </a:p>
          <a:p>
            <a:pPr lvl="1">
              <a:spcBef>
                <a:spcPts val="600"/>
              </a:spcBef>
              <a:buNone/>
            </a:pPr>
            <a:endParaRPr lang="en-US" dirty="0" smtClean="0"/>
          </a:p>
          <a:p>
            <a:pPr lvl="1">
              <a:spcBef>
                <a:spcPts val="600"/>
              </a:spcBef>
            </a:pPr>
            <a:endParaRPr lang="en-US" sz="2600" dirty="0" smtClean="0"/>
          </a:p>
        </p:txBody>
      </p:sp>
      <p:sp>
        <p:nvSpPr>
          <p:cNvPr id="5" name="Slide Number Placeholder 4"/>
          <p:cNvSpPr>
            <a:spLocks noGrp="1"/>
          </p:cNvSpPr>
          <p:nvPr>
            <p:ph type="sldNum" sz="quarter" idx="12"/>
          </p:nvPr>
        </p:nvSpPr>
        <p:spPr/>
        <p:txBody>
          <a:bodyPr/>
          <a:lstStyle/>
          <a:p>
            <a:fld id="{AD8D4AF1-7CC8-4517-894C-95FE2C0637D7}" type="slidenum">
              <a:rPr lang="en-US" smtClean="0"/>
              <a:pPr/>
              <a:t>17</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r>
              <a:rPr lang="en-US" dirty="0"/>
              <a:t> </a:t>
            </a:r>
            <a:r>
              <a:rPr lang="en-US" sz="4000" dirty="0"/>
              <a:t>A New Spin on Old Strategies</a:t>
            </a:r>
            <a:endParaRPr sz="4000" dirty="0"/>
          </a:p>
        </p:txBody>
      </p:sp>
      <p:sp>
        <p:nvSpPr>
          <p:cNvPr id="10" name="Slide Number Placeholder 5"/>
          <p:cNvSpPr>
            <a:spLocks noGrp="1"/>
          </p:cNvSpPr>
          <p:nvPr>
            <p:ph type="sldNum" sz="quarter" idx="12"/>
          </p:nvPr>
        </p:nvSpPr>
        <p:spPr/>
        <p:txBody>
          <a:bodyPr/>
          <a:lstStyle>
            <a:lvl1pPr>
              <a:defRPr/>
            </a:lvl1pPr>
          </a:lstStyle>
          <a:p>
            <a:pPr>
              <a:defRPr/>
            </a:pPr>
            <a:fld id="{D88B8E49-E3D5-4FA1-B12B-A3E242820753}" type="slidenum">
              <a:rPr lang="en-US"/>
              <a:pPr>
                <a:defRPr/>
              </a:pPr>
              <a:t>18</a:t>
            </a:fld>
            <a:endParaRPr lang="en-US" dirty="0"/>
          </a:p>
        </p:txBody>
      </p:sp>
      <p:sp>
        <p:nvSpPr>
          <p:cNvPr id="11" name="TextBox 10"/>
          <p:cNvSpPr txBox="1"/>
          <p:nvPr/>
        </p:nvSpPr>
        <p:spPr>
          <a:xfrm>
            <a:off x="432815" y="935737"/>
            <a:ext cx="6248401" cy="523220"/>
          </a:xfrm>
          <a:prstGeom prst="rect">
            <a:avLst/>
          </a:prstGeom>
          <a:solidFill>
            <a:schemeClr val="accent4"/>
          </a:solidFill>
        </p:spPr>
        <p:txBody>
          <a:bodyPr wrap="square" rtlCol="0">
            <a:spAutoFit/>
          </a:bodyPr>
          <a:lstStyle/>
          <a:p>
            <a:r>
              <a:rPr lang="en-US" sz="2800" dirty="0" smtClean="0">
                <a:solidFill>
                  <a:schemeClr val="bg1"/>
                </a:solidFill>
              </a:rPr>
              <a:t>Group 1: Journals</a:t>
            </a:r>
            <a:endParaRPr lang="en-US" dirty="0">
              <a:solidFill>
                <a:schemeClr val="bg1"/>
              </a:solidFill>
            </a:endParaRPr>
          </a:p>
        </p:txBody>
      </p:sp>
      <p:sp>
        <p:nvSpPr>
          <p:cNvPr id="12" name="TextBox 11"/>
          <p:cNvSpPr txBox="1"/>
          <p:nvPr/>
        </p:nvSpPr>
        <p:spPr>
          <a:xfrm>
            <a:off x="421442" y="1614031"/>
            <a:ext cx="6296349" cy="523220"/>
          </a:xfrm>
          <a:prstGeom prst="rect">
            <a:avLst/>
          </a:prstGeom>
          <a:solidFill>
            <a:schemeClr val="accent3"/>
          </a:solidFill>
        </p:spPr>
        <p:txBody>
          <a:bodyPr wrap="square" rtlCol="0">
            <a:spAutoFit/>
          </a:bodyPr>
          <a:lstStyle/>
          <a:p>
            <a:r>
              <a:rPr lang="en-US" sz="2800" dirty="0" smtClean="0">
                <a:solidFill>
                  <a:schemeClr val="bg1"/>
                </a:solidFill>
              </a:rPr>
              <a:t>Group 2: Mathematical Language</a:t>
            </a:r>
            <a:endParaRPr lang="en-US" dirty="0">
              <a:solidFill>
                <a:schemeClr val="bg1"/>
              </a:solidFill>
            </a:endParaRPr>
          </a:p>
        </p:txBody>
      </p:sp>
      <p:sp>
        <p:nvSpPr>
          <p:cNvPr id="13" name="TextBox 12"/>
          <p:cNvSpPr txBox="1"/>
          <p:nvPr/>
        </p:nvSpPr>
        <p:spPr>
          <a:xfrm>
            <a:off x="408432" y="2273808"/>
            <a:ext cx="6284976" cy="523220"/>
          </a:xfrm>
          <a:prstGeom prst="rect">
            <a:avLst/>
          </a:prstGeom>
          <a:solidFill>
            <a:schemeClr val="accent4"/>
          </a:solidFill>
        </p:spPr>
        <p:txBody>
          <a:bodyPr wrap="square" rtlCol="0">
            <a:spAutoFit/>
          </a:bodyPr>
          <a:lstStyle/>
          <a:p>
            <a:r>
              <a:rPr lang="en-US" sz="2800" dirty="0" smtClean="0">
                <a:solidFill>
                  <a:schemeClr val="bg1"/>
                </a:solidFill>
              </a:rPr>
              <a:t>Group 3: Fluency</a:t>
            </a:r>
            <a:endParaRPr lang="en-US" dirty="0">
              <a:solidFill>
                <a:schemeClr val="bg1"/>
              </a:solidFill>
            </a:endParaRPr>
          </a:p>
        </p:txBody>
      </p:sp>
      <p:sp>
        <p:nvSpPr>
          <p:cNvPr id="14" name="TextBox 13"/>
          <p:cNvSpPr txBox="1"/>
          <p:nvPr/>
        </p:nvSpPr>
        <p:spPr>
          <a:xfrm>
            <a:off x="411550" y="2920540"/>
            <a:ext cx="6305108" cy="523220"/>
          </a:xfrm>
          <a:prstGeom prst="rect">
            <a:avLst/>
          </a:prstGeom>
          <a:solidFill>
            <a:schemeClr val="accent3"/>
          </a:solidFill>
        </p:spPr>
        <p:txBody>
          <a:bodyPr wrap="square" rtlCol="0">
            <a:spAutoFit/>
          </a:bodyPr>
          <a:lstStyle/>
          <a:p>
            <a:r>
              <a:rPr lang="en-US" sz="2800" dirty="0" smtClean="0">
                <a:solidFill>
                  <a:schemeClr val="bg1"/>
                </a:solidFill>
              </a:rPr>
              <a:t>Group 4: Group Work &amp; Decision Making</a:t>
            </a:r>
            <a:endParaRPr lang="en-US" dirty="0">
              <a:solidFill>
                <a:schemeClr val="bg1"/>
              </a:solidFill>
            </a:endParaRPr>
          </a:p>
        </p:txBody>
      </p:sp>
      <p:sp>
        <p:nvSpPr>
          <p:cNvPr id="20" name="TextBox 19"/>
          <p:cNvSpPr txBox="1"/>
          <p:nvPr/>
        </p:nvSpPr>
        <p:spPr>
          <a:xfrm>
            <a:off x="336271" y="3710337"/>
            <a:ext cx="8619108" cy="1815882"/>
          </a:xfrm>
          <a:prstGeom prst="rect">
            <a:avLst/>
          </a:prstGeom>
          <a:noFill/>
        </p:spPr>
        <p:txBody>
          <a:bodyPr wrap="square" rtlCol="0">
            <a:spAutoFit/>
          </a:bodyPr>
          <a:lstStyle/>
          <a:p>
            <a:pPr marL="514350" indent="-514350">
              <a:buAutoNum type="arabicPeriod"/>
            </a:pPr>
            <a:r>
              <a:rPr lang="en-US" sz="2800" dirty="0"/>
              <a:t>How can this strategy/resource support the </a:t>
            </a:r>
            <a:r>
              <a:rPr lang="en-US" sz="2800" dirty="0" smtClean="0"/>
              <a:t>CCS-Math </a:t>
            </a:r>
            <a:r>
              <a:rPr lang="en-US" sz="2800" dirty="0"/>
              <a:t>content and practice standards?</a:t>
            </a:r>
          </a:p>
          <a:p>
            <a:pPr marL="514350" indent="-514350">
              <a:buAutoNum type="arabicPeriod"/>
            </a:pPr>
            <a:r>
              <a:rPr lang="en-US" sz="2800" dirty="0"/>
              <a:t>Generate at least one new idea for the use of </a:t>
            </a:r>
            <a:r>
              <a:rPr lang="en-US" sz="2800" dirty="0" smtClean="0"/>
              <a:t>the </a:t>
            </a:r>
            <a:r>
              <a:rPr lang="en-US" sz="2800" dirty="0"/>
              <a:t>strategy/resource with students.  </a:t>
            </a:r>
          </a:p>
        </p:txBody>
      </p:sp>
      <p:pic>
        <p:nvPicPr>
          <p:cNvPr id="15" name="Picture 14"/>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a:t>Sharing </a:t>
            </a:r>
            <a:r>
              <a:rPr lang="en-US" sz="4200" dirty="0"/>
              <a:t>Implementing Experiences </a:t>
            </a:r>
            <a:r>
              <a:rPr lang="en-US" sz="4200" dirty="0" smtClean="0"/>
              <a:t/>
            </a:r>
            <a:br>
              <a:rPr lang="en-US" sz="4200" dirty="0" smtClean="0"/>
            </a:br>
            <a:r>
              <a:rPr lang="en-US" sz="4200" dirty="0" smtClean="0"/>
              <a:t>CSS-Math </a:t>
            </a:r>
            <a:r>
              <a:rPr lang="en-US" sz="4200" dirty="0"/>
              <a:t>Practice Standards</a:t>
            </a:r>
          </a:p>
        </p:txBody>
      </p:sp>
      <p:sp>
        <p:nvSpPr>
          <p:cNvPr id="3" name="Slide Number Placeholder 2"/>
          <p:cNvSpPr>
            <a:spLocks noGrp="1"/>
          </p:cNvSpPr>
          <p:nvPr>
            <p:ph type="sldNum" sz="quarter" idx="12"/>
          </p:nvPr>
        </p:nvSpPr>
        <p:spPr/>
        <p:txBody>
          <a:bodyPr/>
          <a:lstStyle/>
          <a:p>
            <a:pPr>
              <a:defRPr/>
            </a:pPr>
            <a:fld id="{62F2B98C-794A-451C-97A2-11B91958EFD5}" type="slidenum">
              <a:rPr lang="en-US" smtClean="0"/>
              <a:pPr>
                <a:defRPr/>
              </a:pPr>
              <a:t>19</a:t>
            </a:fld>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2731870758"/>
              </p:ext>
            </p:extLst>
          </p:nvPr>
        </p:nvGraphicFramePr>
        <p:xfrm>
          <a:off x="228600" y="1618278"/>
          <a:ext cx="5181600" cy="4038600"/>
        </p:xfrm>
        <a:graphic>
          <a:graphicData uri="http://schemas.openxmlformats.org/drawingml/2006/table">
            <a:tbl>
              <a:tblPr firstRow="1" bandRow="1">
                <a:tableStyleId>{F5AB1C69-6EDB-4FF4-983F-18BD219EF322}</a:tableStyleId>
              </a:tblPr>
              <a:tblGrid>
                <a:gridCol w="5181600"/>
              </a:tblGrid>
              <a:tr h="359307">
                <a:tc>
                  <a:txBody>
                    <a:bodyPr/>
                    <a:lstStyle/>
                    <a:p>
                      <a:r>
                        <a:rPr lang="en-US" dirty="0" smtClean="0"/>
                        <a:t>Sharing Implementation Experiences</a:t>
                      </a:r>
                      <a:endParaRPr lang="en-US" dirty="0"/>
                    </a:p>
                  </a:txBody>
                  <a:tcPr/>
                </a:tc>
              </a:tr>
              <a:tr h="1310639">
                <a:tc>
                  <a:txBody>
                    <a:bodyPr/>
                    <a:lstStyle/>
                    <a:p>
                      <a:pPr marL="457200" indent="-457200">
                        <a:buFont typeface="+mj-lt"/>
                        <a:buAutoNum type="arabicPeriod"/>
                        <a:defRPr/>
                      </a:pPr>
                      <a:r>
                        <a:rPr lang="en-US" sz="2200" u="none" dirty="0" smtClean="0">
                          <a:latin typeface="+mn-lt"/>
                        </a:rPr>
                        <a:t>Each participant</a:t>
                      </a:r>
                      <a:r>
                        <a:rPr lang="en-US" sz="2000" u="none" baseline="0" dirty="0" smtClean="0">
                          <a:latin typeface="+mn-lt"/>
                        </a:rPr>
                        <a:t> will </a:t>
                      </a:r>
                      <a:r>
                        <a:rPr lang="en-US" sz="2000" u="none" baseline="0" dirty="0" smtClean="0"/>
                        <a:t>discuss with their table grou</a:t>
                      </a:r>
                      <a:r>
                        <a:rPr lang="en-US" sz="2000" i="0" u="none" baseline="0" dirty="0" smtClean="0"/>
                        <a:t>p one Positive Highlight, one Challenge, and one Lesson Learned from their perso</a:t>
                      </a:r>
                      <a:r>
                        <a:rPr lang="en-US" sz="2000" u="none" baseline="0" dirty="0" smtClean="0"/>
                        <a:t>nal implementation of the </a:t>
                      </a:r>
                      <a:r>
                        <a:rPr lang="en-US" sz="2000" u="none" baseline="0" dirty="0" smtClean="0"/>
                        <a:t>Content </a:t>
                      </a:r>
                      <a:r>
                        <a:rPr lang="en-US" sz="2000" u="none" baseline="0" dirty="0" smtClean="0"/>
                        <a:t>Standards thus far.</a:t>
                      </a:r>
                      <a:endParaRPr lang="en-US" sz="2000" b="1" u="none" dirty="0" smtClean="0">
                        <a:latin typeface="+mn-lt"/>
                      </a:endParaRPr>
                    </a:p>
                  </a:txBody>
                  <a:tcPr/>
                </a:tc>
              </a:tr>
              <a:tr h="804833">
                <a:tc>
                  <a:txBody>
                    <a:bodyPr/>
                    <a:lstStyle/>
                    <a:p>
                      <a:pPr marL="457200" indent="-457200">
                        <a:buFont typeface="+mj-lt"/>
                        <a:buAutoNum type="arabicPeriod" startAt="2"/>
                      </a:pPr>
                      <a:r>
                        <a:rPr lang="en-US" sz="2000" u="none" baseline="0" dirty="0" smtClean="0"/>
                        <a:t>Each table group will then determine two Positive Highlights, one common Challenge, and one common Lesson Learned that they will present to the larger group.</a:t>
                      </a:r>
                    </a:p>
                  </a:txBody>
                  <a:tcPr/>
                </a:tc>
              </a:tr>
              <a:tr h="716280">
                <a:tc>
                  <a:txBody>
                    <a:bodyPr/>
                    <a:lstStyle/>
                    <a:p>
                      <a:pPr marL="457200" indent="-457200">
                        <a:buFont typeface="+mj-lt"/>
                        <a:buAutoNum type="arabicPeriod" startAt="3"/>
                      </a:pPr>
                      <a:r>
                        <a:rPr lang="en-US" sz="2000" baseline="0" dirty="0" smtClean="0"/>
                        <a:t>Participants will record notes and “</a:t>
                      </a:r>
                      <a:r>
                        <a:rPr lang="en-US" sz="2000" i="0" u="none" baseline="0" dirty="0" smtClean="0"/>
                        <a:t>New Ideas” </a:t>
                      </a:r>
                      <a:r>
                        <a:rPr lang="en-US" sz="2000" u="none" baseline="0" dirty="0" smtClean="0"/>
                        <a:t>generated from the discussion</a:t>
                      </a:r>
                      <a:r>
                        <a:rPr lang="en-US" sz="2000" baseline="0" dirty="0" smtClean="0"/>
                        <a:t>.</a:t>
                      </a:r>
                    </a:p>
                  </a:txBody>
                  <a:tcPr/>
                </a:tc>
              </a:tr>
            </a:tbl>
          </a:graphicData>
        </a:graphic>
      </p:graphicFrame>
      <p:sp>
        <p:nvSpPr>
          <p:cNvPr id="6" name="TextBox 6"/>
          <p:cNvSpPr txBox="1">
            <a:spLocks noChangeArrowheads="1"/>
          </p:cNvSpPr>
          <p:nvPr/>
        </p:nvSpPr>
        <p:spPr bwMode="auto">
          <a:xfrm>
            <a:off x="7467600" y="5181600"/>
            <a:ext cx="838200" cy="923330"/>
          </a:xfrm>
          <a:prstGeom prst="rect">
            <a:avLst/>
          </a:prstGeom>
          <a:noFill/>
          <a:ln w="9525">
            <a:noFill/>
            <a:miter lim="800000"/>
            <a:headEnd/>
            <a:tailEnd/>
          </a:ln>
        </p:spPr>
        <p:txBody>
          <a:bodyPr wrap="square">
            <a:spAutoFit/>
          </a:bodyPr>
          <a:lstStyle/>
          <a:p>
            <a:pPr algn="ctr"/>
            <a:r>
              <a:rPr lang="en-US" dirty="0" smtClean="0"/>
              <a:t>Guide Pages 8-9</a:t>
            </a:r>
            <a:endParaRPr lang="en-US" dirty="0"/>
          </a:p>
        </p:txBody>
      </p:sp>
      <p:sp>
        <p:nvSpPr>
          <p:cNvPr id="7" name="Rectangle 6"/>
          <p:cNvSpPr/>
          <p:nvPr/>
        </p:nvSpPr>
        <p:spPr>
          <a:xfrm>
            <a:off x="5562600" y="1447800"/>
            <a:ext cx="1981200" cy="2895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248400" y="2209800"/>
            <a:ext cx="1905000" cy="312420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705600" y="2895600"/>
            <a:ext cx="1981200" cy="2749826"/>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562600" y="1447800"/>
            <a:ext cx="2057400" cy="646331"/>
          </a:xfrm>
          <a:prstGeom prst="rect">
            <a:avLst/>
          </a:prstGeom>
          <a:noFill/>
        </p:spPr>
        <p:txBody>
          <a:bodyPr wrap="square" rtlCol="0">
            <a:spAutoFit/>
          </a:bodyPr>
          <a:lstStyle/>
          <a:p>
            <a:pPr algn="ctr"/>
            <a:r>
              <a:rPr lang="en-US" b="1" u="sng" dirty="0" smtClean="0">
                <a:solidFill>
                  <a:schemeClr val="bg1"/>
                </a:solidFill>
              </a:rPr>
              <a:t>Positive Highlights</a:t>
            </a:r>
            <a:endParaRPr lang="en-US" b="1" u="sng" dirty="0">
              <a:solidFill>
                <a:schemeClr val="bg1"/>
              </a:solidFill>
            </a:endParaRPr>
          </a:p>
        </p:txBody>
      </p:sp>
      <p:sp>
        <p:nvSpPr>
          <p:cNvPr id="11" name="TextBox 10"/>
          <p:cNvSpPr txBox="1"/>
          <p:nvPr/>
        </p:nvSpPr>
        <p:spPr>
          <a:xfrm>
            <a:off x="6248400" y="2286000"/>
            <a:ext cx="1905000" cy="381000"/>
          </a:xfrm>
          <a:prstGeom prst="rect">
            <a:avLst/>
          </a:prstGeom>
          <a:noFill/>
        </p:spPr>
        <p:txBody>
          <a:bodyPr wrap="square" rtlCol="0">
            <a:spAutoFit/>
          </a:bodyPr>
          <a:lstStyle/>
          <a:p>
            <a:pPr algn="ctr"/>
            <a:r>
              <a:rPr lang="en-US" b="1" u="sng" dirty="0" smtClean="0">
                <a:solidFill>
                  <a:schemeClr val="bg1"/>
                </a:solidFill>
              </a:rPr>
              <a:t>Challenges</a:t>
            </a:r>
            <a:endParaRPr lang="en-US" b="1" u="sng" dirty="0">
              <a:solidFill>
                <a:schemeClr val="bg1"/>
              </a:solidFill>
            </a:endParaRPr>
          </a:p>
        </p:txBody>
      </p:sp>
      <p:sp>
        <p:nvSpPr>
          <p:cNvPr id="12" name="TextBox 11"/>
          <p:cNvSpPr txBox="1"/>
          <p:nvPr/>
        </p:nvSpPr>
        <p:spPr>
          <a:xfrm>
            <a:off x="6629400" y="2971800"/>
            <a:ext cx="1981200" cy="646331"/>
          </a:xfrm>
          <a:prstGeom prst="rect">
            <a:avLst/>
          </a:prstGeom>
          <a:noFill/>
        </p:spPr>
        <p:txBody>
          <a:bodyPr wrap="square" rtlCol="0">
            <a:spAutoFit/>
          </a:bodyPr>
          <a:lstStyle/>
          <a:p>
            <a:pPr algn="ctr"/>
            <a:r>
              <a:rPr lang="en-US" b="1" u="sng" dirty="0" smtClean="0">
                <a:solidFill>
                  <a:schemeClr val="bg1"/>
                </a:solidFill>
              </a:rPr>
              <a:t>Lessons Learned</a:t>
            </a:r>
            <a:endParaRPr lang="en-US" b="1" u="sng" dirty="0">
              <a:solidFill>
                <a:schemeClr val="bg1"/>
              </a:solidFill>
            </a:endParaRPr>
          </a:p>
        </p:txBody>
      </p:sp>
      <p:pic>
        <p:nvPicPr>
          <p:cNvPr id="5" name="Picture 2"/>
          <p:cNvPicPr preferRelativeResize="0">
            <a:picLocks noChangeArrowheads="1"/>
          </p:cNvPicPr>
          <p:nvPr/>
        </p:nvPicPr>
        <p:blipFill>
          <a:blip r:embed="rId3" cstate="print"/>
          <a:srcRect/>
          <a:stretch>
            <a:fillRect/>
          </a:stretch>
        </p:blipFill>
        <p:spPr bwMode="auto">
          <a:xfrm>
            <a:off x="7315200" y="5105400"/>
            <a:ext cx="932688" cy="1014984"/>
          </a:xfrm>
          <a:prstGeom prst="rect">
            <a:avLst/>
          </a:prstGeom>
          <a:noFill/>
          <a:ln w="9525">
            <a:noFill/>
            <a:miter lim="800000"/>
            <a:headEnd/>
            <a:tailEnd/>
          </a:ln>
        </p:spPr>
      </p:pic>
      <p:sp>
        <p:nvSpPr>
          <p:cNvPr id="13" name="TextBox 12"/>
          <p:cNvSpPr txBox="1"/>
          <p:nvPr/>
        </p:nvSpPr>
        <p:spPr>
          <a:xfrm>
            <a:off x="7172960" y="5140960"/>
            <a:ext cx="1239520" cy="646331"/>
          </a:xfrm>
          <a:prstGeom prst="rect">
            <a:avLst/>
          </a:prstGeom>
          <a:noFill/>
        </p:spPr>
        <p:txBody>
          <a:bodyPr wrap="square" rtlCol="0">
            <a:spAutoFit/>
          </a:bodyPr>
          <a:lstStyle/>
          <a:p>
            <a:pPr algn="ctr"/>
            <a:r>
              <a:rPr lang="en-US" dirty="0" smtClean="0"/>
              <a:t>Pages </a:t>
            </a:r>
            <a:br>
              <a:rPr lang="en-US" dirty="0" smtClean="0"/>
            </a:br>
            <a:r>
              <a:rPr lang="en-US" dirty="0" smtClean="0"/>
              <a:t>7–8  </a:t>
            </a:r>
            <a:endParaRPr lang="en-US" dirty="0"/>
          </a:p>
        </p:txBody>
      </p:sp>
      <p:pic>
        <p:nvPicPr>
          <p:cNvPr id="16" name="Picture 15"/>
          <p:cNvPicPr>
            <a:picLocks noChangeAspect="1"/>
          </p:cNvPicPr>
          <p:nvPr/>
        </p:nvPicPr>
        <p:blipFill>
          <a:blip r:embed="rId4"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p:txBody>
          <a:bodyPr>
            <a:normAutofit/>
          </a:bodyPr>
          <a:lstStyle/>
          <a:p>
            <a:r>
              <a:rPr lang="en-US" dirty="0" smtClean="0"/>
              <a:t>Focus on Teaching and Learning</a:t>
            </a:r>
          </a:p>
        </p:txBody>
      </p:sp>
      <p:sp>
        <p:nvSpPr>
          <p:cNvPr id="19459" name="Content Placeholder 1"/>
          <p:cNvSpPr>
            <a:spLocks noGrp="1"/>
          </p:cNvSpPr>
          <p:nvPr>
            <p:ph type="body" sz="quarter" idx="10"/>
          </p:nvPr>
        </p:nvSpPr>
        <p:spPr>
          <a:xfrm>
            <a:off x="381000" y="1061930"/>
            <a:ext cx="8382000" cy="4702826"/>
          </a:xfrm>
        </p:spPr>
        <p:txBody>
          <a:bodyPr/>
          <a:lstStyle/>
          <a:p>
            <a:r>
              <a:rPr lang="en-US" dirty="0" smtClean="0"/>
              <a:t>By the end of this session you will have:</a:t>
            </a:r>
          </a:p>
          <a:p>
            <a:pPr lvl="1">
              <a:spcBef>
                <a:spcPts val="1200"/>
              </a:spcBef>
            </a:pPr>
            <a:r>
              <a:rPr lang="en-US" dirty="0" smtClean="0"/>
              <a:t>Strengthened your working relationship with peer Core Standards Coaches. </a:t>
            </a:r>
          </a:p>
          <a:p>
            <a:pPr lvl="1">
              <a:spcBef>
                <a:spcPts val="1200"/>
              </a:spcBef>
            </a:pPr>
            <a:r>
              <a:rPr lang="en-US" dirty="0" smtClean="0"/>
              <a:t>Deepened your understanding of the Practice and Content  standards specified in the CCS-Math.</a:t>
            </a:r>
          </a:p>
          <a:p>
            <a:pPr lvl="1">
              <a:spcBef>
                <a:spcPts val="1200"/>
              </a:spcBef>
            </a:pPr>
            <a:r>
              <a:rPr lang="en-US" dirty="0" smtClean="0"/>
              <a:t>Articulate a common understanding of UDL.</a:t>
            </a:r>
          </a:p>
          <a:p>
            <a:pPr lvl="1">
              <a:spcBef>
                <a:spcPts val="1200"/>
              </a:spcBef>
            </a:pPr>
            <a:r>
              <a:rPr lang="en-US" dirty="0" smtClean="0"/>
              <a:t>Identified  the importance of incorporating UDL practices into lessons. </a:t>
            </a:r>
          </a:p>
          <a:p>
            <a:pPr lvl="1">
              <a:spcBef>
                <a:spcPts val="1200"/>
              </a:spcBef>
            </a:pPr>
            <a:r>
              <a:rPr lang="en-US" dirty="0" smtClean="0"/>
              <a:t>Described the alignment of instructional practices and learning expectations of the CCS-Math. </a:t>
            </a:r>
          </a:p>
        </p:txBody>
      </p:sp>
      <p:sp>
        <p:nvSpPr>
          <p:cNvPr id="5" name="Slide Number Placeholder 4"/>
          <p:cNvSpPr>
            <a:spLocks noGrp="1"/>
          </p:cNvSpPr>
          <p:nvPr>
            <p:ph type="sldNum" sz="quarter" idx="12"/>
          </p:nvPr>
        </p:nvSpPr>
        <p:spPr/>
        <p:txBody>
          <a:bodyPr/>
          <a:lstStyle/>
          <a:p>
            <a:fld id="{AD8D4AF1-7CC8-4517-894C-95FE2C0637D7}" type="slidenum">
              <a:rPr lang="en-US" smtClean="0"/>
              <a:pPr/>
              <a:t>2</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23888" y="2302515"/>
            <a:ext cx="7886700" cy="1218795"/>
          </a:xfrm>
        </p:spPr>
        <p:txBody>
          <a:bodyPr/>
          <a:lstStyle/>
          <a:p>
            <a:r>
              <a:rPr lang="en-US" dirty="0" smtClean="0"/>
              <a:t>Building a Teaching and Learning Framework through UDL</a:t>
            </a:r>
          </a:p>
        </p:txBody>
      </p:sp>
      <p:sp>
        <p:nvSpPr>
          <p:cNvPr id="4" name="Text Placeholder 3"/>
          <p:cNvSpPr>
            <a:spLocks noGrp="1"/>
          </p:cNvSpPr>
          <p:nvPr>
            <p:ph type="body" idx="1"/>
          </p:nvPr>
        </p:nvSpPr>
        <p:spPr/>
        <p:txBody>
          <a:bodyPr/>
          <a:lstStyle/>
          <a:p>
            <a:r>
              <a:rPr lang="en-US" dirty="0" smtClean="0"/>
              <a:t>Section 2</a:t>
            </a:r>
            <a:endParaRPr lang="en-US" dirty="0"/>
          </a:p>
        </p:txBody>
      </p:sp>
      <p:sp>
        <p:nvSpPr>
          <p:cNvPr id="5" name="Footer Placeholder 6"/>
          <p:cNvSpPr txBox="1">
            <a:spLocks/>
          </p:cNvSpPr>
          <p:nvPr/>
        </p:nvSpPr>
        <p:spPr>
          <a:xfrm>
            <a:off x="381000" y="6071616"/>
            <a:ext cx="2203704" cy="48463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ooter Placeholder 6"/>
          <p:cNvSpPr txBox="1">
            <a:spLocks/>
          </p:cNvSpPr>
          <p:nvPr/>
        </p:nvSpPr>
        <p:spPr>
          <a:xfrm>
            <a:off x="533400" y="6224016"/>
            <a:ext cx="2203704" cy="48463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2"/>
          <p:cNvPicPr preferRelativeResize="0">
            <a:picLocks noChangeArrowheads="1"/>
          </p:cNvPicPr>
          <p:nvPr/>
        </p:nvPicPr>
        <p:blipFill>
          <a:blip r:embed="rId3" cstate="print"/>
          <a:srcRect/>
          <a:stretch>
            <a:fillRect/>
          </a:stretch>
        </p:blipFill>
        <p:spPr bwMode="auto">
          <a:xfrm>
            <a:off x="898837" y="4891656"/>
            <a:ext cx="932688" cy="1014984"/>
          </a:xfrm>
          <a:prstGeom prst="rect">
            <a:avLst/>
          </a:prstGeom>
          <a:noFill/>
          <a:ln w="9525">
            <a:noFill/>
            <a:miter lim="800000"/>
            <a:headEnd/>
            <a:tailEnd/>
          </a:ln>
        </p:spPr>
      </p:pic>
      <p:sp>
        <p:nvSpPr>
          <p:cNvPr id="9" name="TextBox 8"/>
          <p:cNvSpPr txBox="1"/>
          <p:nvPr/>
        </p:nvSpPr>
        <p:spPr>
          <a:xfrm>
            <a:off x="873437" y="4886576"/>
            <a:ext cx="914400" cy="646331"/>
          </a:xfrm>
          <a:prstGeom prst="rect">
            <a:avLst/>
          </a:prstGeom>
          <a:noFill/>
        </p:spPr>
        <p:txBody>
          <a:bodyPr wrap="square" rtlCol="0">
            <a:spAutoFit/>
          </a:bodyPr>
          <a:lstStyle/>
          <a:p>
            <a:pPr algn="ctr"/>
            <a:r>
              <a:rPr lang="en-US" dirty="0" smtClean="0"/>
              <a:t>Page </a:t>
            </a:r>
            <a:br>
              <a:rPr lang="en-US" dirty="0" smtClean="0"/>
            </a:br>
            <a:r>
              <a:rPr lang="en-US" dirty="0" smtClean="0"/>
              <a:t>10</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4414" y="1178781"/>
            <a:ext cx="4645151" cy="4284250"/>
          </a:xfrm>
        </p:spPr>
        <p:txBody>
          <a:bodyPr/>
          <a:lstStyle/>
          <a:p>
            <a:r>
              <a:rPr lang="en-US" dirty="0" smtClean="0"/>
              <a:t>What instructional strategies were </a:t>
            </a:r>
            <a:br>
              <a:rPr lang="en-US" dirty="0" smtClean="0"/>
            </a:br>
            <a:r>
              <a:rPr lang="en-US" dirty="0" smtClean="0"/>
              <a:t>discussed in Module 1 and Module 2?</a:t>
            </a:r>
          </a:p>
          <a:p>
            <a:pPr>
              <a:buNone/>
            </a:pPr>
            <a:endParaRPr lang="en-US" dirty="0" smtClean="0"/>
          </a:p>
          <a:p>
            <a:r>
              <a:rPr lang="en-US" dirty="0" smtClean="0"/>
              <a:t>How does the use of these strategies benefit student learning?</a:t>
            </a:r>
          </a:p>
          <a:p>
            <a:endParaRPr lang="en-US" dirty="0" smtClean="0"/>
          </a:p>
        </p:txBody>
      </p:sp>
      <p:sp>
        <p:nvSpPr>
          <p:cNvPr id="3" name="Title 2"/>
          <p:cNvSpPr>
            <a:spLocks noGrp="1"/>
          </p:cNvSpPr>
          <p:nvPr>
            <p:ph type="title"/>
          </p:nvPr>
        </p:nvSpPr>
        <p:spPr/>
        <p:txBody>
          <a:bodyPr/>
          <a:lstStyle/>
          <a:p>
            <a:r>
              <a:rPr lang="en-US" dirty="0" smtClean="0"/>
              <a:t>Focus on Instruction</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21</a:t>
            </a:fld>
            <a:endParaRPr lang="en-US" dirty="0"/>
          </a:p>
        </p:txBody>
      </p:sp>
      <p:pic>
        <p:nvPicPr>
          <p:cNvPr id="1026" name="Picture 2" descr="C:\Users\Heath McGregor\AppData\Local\Microsoft\Windows\Temporary Internet Files\Content.IE5\CDZATDMY\MP900409048[1].jpg"/>
          <p:cNvPicPr>
            <a:picLocks noChangeAspect="1" noChangeArrowheads="1"/>
          </p:cNvPicPr>
          <p:nvPr/>
        </p:nvPicPr>
        <p:blipFill>
          <a:blip r:embed="rId3" cstate="print"/>
          <a:srcRect/>
          <a:stretch>
            <a:fillRect/>
          </a:stretch>
        </p:blipFill>
        <p:spPr bwMode="auto">
          <a:xfrm>
            <a:off x="4667285" y="1598522"/>
            <a:ext cx="4198420" cy="27945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4755" y="1329524"/>
            <a:ext cx="8153400" cy="1329595"/>
          </a:xfrm>
        </p:spPr>
        <p:txBody>
          <a:bodyPr/>
          <a:lstStyle/>
          <a:p>
            <a:pPr>
              <a:buNone/>
            </a:pPr>
            <a:r>
              <a:rPr lang="en-US" dirty="0" smtClean="0"/>
              <a:t>	Universal Design for Learning is a scientifically valid framework for guiding educational practices. </a:t>
            </a:r>
          </a:p>
        </p:txBody>
      </p:sp>
      <p:sp>
        <p:nvSpPr>
          <p:cNvPr id="3" name="Title 2"/>
          <p:cNvSpPr>
            <a:spLocks noGrp="1"/>
          </p:cNvSpPr>
          <p:nvPr>
            <p:ph type="title"/>
          </p:nvPr>
        </p:nvSpPr>
        <p:spPr/>
        <p:txBody>
          <a:bodyPr/>
          <a:lstStyle/>
          <a:p>
            <a:r>
              <a:rPr lang="en-US" dirty="0" smtClean="0"/>
              <a:t>What is UDL?</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22</a:t>
            </a:fld>
            <a:endParaRPr lang="en-US" dirty="0"/>
          </a:p>
        </p:txBody>
      </p:sp>
      <p:sp>
        <p:nvSpPr>
          <p:cNvPr id="6" name="TextBox 5"/>
          <p:cNvSpPr txBox="1"/>
          <p:nvPr/>
        </p:nvSpPr>
        <p:spPr>
          <a:xfrm>
            <a:off x="6254496" y="2923032"/>
            <a:ext cx="2414016" cy="400110"/>
          </a:xfrm>
          <a:prstGeom prst="rect">
            <a:avLst/>
          </a:prstGeom>
          <a:noFill/>
        </p:spPr>
        <p:txBody>
          <a:bodyPr wrap="square" rtlCol="0">
            <a:spAutoFit/>
          </a:bodyPr>
          <a:lstStyle/>
          <a:p>
            <a:pPr algn="r"/>
            <a:r>
              <a:rPr lang="en-US" sz="2000" dirty="0" smtClean="0"/>
              <a:t>CAST (2011)</a:t>
            </a:r>
            <a:endParaRPr lang="en-US" sz="2000" dirty="0"/>
          </a:p>
        </p:txBody>
      </p:sp>
      <p:pic>
        <p:nvPicPr>
          <p:cNvPr id="1026" name="Picture 2" descr="teachi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1824" y="3313961"/>
            <a:ext cx="2560320" cy="256032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p:nvPicPr>
        <p:blipFill>
          <a:blip r:embed="rId4"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927" y="1198659"/>
            <a:ext cx="8153400" cy="3674852"/>
          </a:xfrm>
        </p:spPr>
        <p:txBody>
          <a:bodyPr/>
          <a:lstStyle/>
          <a:p>
            <a:pPr>
              <a:buNone/>
            </a:pPr>
            <a:r>
              <a:rPr lang="en-US" dirty="0" smtClean="0"/>
              <a:t>	Universal Design for Learning principles include guidance on providing flexibility in:</a:t>
            </a:r>
          </a:p>
          <a:p>
            <a:pPr lvl="1">
              <a:spcBef>
                <a:spcPts val="600"/>
              </a:spcBef>
            </a:pPr>
            <a:r>
              <a:rPr lang="en-US" dirty="0" smtClean="0"/>
              <a:t>The </a:t>
            </a:r>
            <a:r>
              <a:rPr lang="en-US" dirty="0"/>
              <a:t>way information is </a:t>
            </a:r>
            <a:r>
              <a:rPr lang="en-US" dirty="0" smtClean="0"/>
              <a:t>presented </a:t>
            </a:r>
            <a:endParaRPr lang="en-US" dirty="0"/>
          </a:p>
          <a:p>
            <a:pPr lvl="1">
              <a:spcBef>
                <a:spcPts val="600"/>
              </a:spcBef>
            </a:pPr>
            <a:r>
              <a:rPr lang="en-US" dirty="0"/>
              <a:t>T</a:t>
            </a:r>
            <a:r>
              <a:rPr lang="en-US" dirty="0" smtClean="0"/>
              <a:t>he </a:t>
            </a:r>
            <a:r>
              <a:rPr lang="en-US" dirty="0"/>
              <a:t>ways students respond or demonstrate knowledge and </a:t>
            </a:r>
            <a:r>
              <a:rPr lang="en-US" dirty="0" smtClean="0"/>
              <a:t>skills</a:t>
            </a:r>
            <a:endParaRPr lang="en-US" dirty="0"/>
          </a:p>
          <a:p>
            <a:pPr lvl="1">
              <a:spcBef>
                <a:spcPts val="600"/>
              </a:spcBef>
            </a:pPr>
            <a:r>
              <a:rPr lang="en-US" dirty="0"/>
              <a:t>T</a:t>
            </a:r>
            <a:r>
              <a:rPr lang="en-US" dirty="0" smtClean="0"/>
              <a:t>he </a:t>
            </a:r>
            <a:r>
              <a:rPr lang="en-US" dirty="0"/>
              <a:t>ways students are </a:t>
            </a:r>
            <a:r>
              <a:rPr lang="en-US" dirty="0" smtClean="0"/>
              <a:t>engaged</a:t>
            </a:r>
            <a:endParaRPr lang="en-US" dirty="0"/>
          </a:p>
          <a:p>
            <a:pPr lvl="1">
              <a:spcBef>
                <a:spcPts val="600"/>
              </a:spcBef>
            </a:pPr>
            <a:endParaRPr lang="en-US" dirty="0"/>
          </a:p>
          <a:p>
            <a:pPr algn="r">
              <a:buNone/>
            </a:pPr>
            <a:r>
              <a:rPr lang="en-US" dirty="0" smtClean="0"/>
              <a:t>AND…..</a:t>
            </a:r>
          </a:p>
        </p:txBody>
      </p:sp>
      <p:sp>
        <p:nvSpPr>
          <p:cNvPr id="3" name="Title 2"/>
          <p:cNvSpPr>
            <a:spLocks noGrp="1"/>
          </p:cNvSpPr>
          <p:nvPr>
            <p:ph type="title"/>
          </p:nvPr>
        </p:nvSpPr>
        <p:spPr/>
        <p:txBody>
          <a:bodyPr/>
          <a:lstStyle/>
          <a:p>
            <a:r>
              <a:rPr lang="en-US" dirty="0" smtClean="0"/>
              <a:t>What is UDL?</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23</a:t>
            </a:fld>
            <a:endParaRPr lang="en-US" dirty="0"/>
          </a:p>
        </p:txBody>
      </p:sp>
      <p:sp>
        <p:nvSpPr>
          <p:cNvPr id="6" name="TextBox 5"/>
          <p:cNvSpPr txBox="1"/>
          <p:nvPr/>
        </p:nvSpPr>
        <p:spPr>
          <a:xfrm>
            <a:off x="4532243" y="5202177"/>
            <a:ext cx="4333461" cy="369332"/>
          </a:xfrm>
          <a:prstGeom prst="rect">
            <a:avLst/>
          </a:prstGeom>
          <a:noFill/>
        </p:spPr>
        <p:txBody>
          <a:bodyPr wrap="square" rtlCol="0">
            <a:spAutoFit/>
          </a:bodyPr>
          <a:lstStyle/>
          <a:p>
            <a:pPr algn="r"/>
            <a:r>
              <a:rPr lang="en-US" dirty="0" smtClean="0"/>
              <a:t>CAST (2011)</a:t>
            </a:r>
            <a:endParaRPr lang="en-US" dirty="0"/>
          </a:p>
        </p:txBody>
      </p:sp>
      <p:pic>
        <p:nvPicPr>
          <p:cNvPr id="7" name="Picture 6"/>
          <p:cNvPicPr>
            <a:picLocks noChangeAspect="1"/>
          </p:cNvPicPr>
          <p:nvPr/>
        </p:nvPicPr>
        <p:blipFill>
          <a:blip r:embed="rId3" cstate="print"/>
          <a:stretch>
            <a:fillRect/>
          </a:stretch>
        </p:blipFill>
        <p:spPr>
          <a:xfrm>
            <a:off x="384048" y="6153846"/>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927" y="1198659"/>
            <a:ext cx="8153400" cy="3908762"/>
          </a:xfrm>
        </p:spPr>
        <p:txBody>
          <a:bodyPr/>
          <a:lstStyle/>
          <a:p>
            <a:pPr>
              <a:buNone/>
            </a:pPr>
            <a:r>
              <a:rPr lang="en-US" dirty="0" smtClean="0"/>
              <a:t>	Universal Design for Learning principles also include guidance on:</a:t>
            </a:r>
          </a:p>
          <a:p>
            <a:pPr lvl="1">
              <a:spcBef>
                <a:spcPts val="600"/>
              </a:spcBef>
            </a:pPr>
            <a:r>
              <a:rPr lang="en-US" dirty="0"/>
              <a:t>R</a:t>
            </a:r>
            <a:r>
              <a:rPr lang="en-US" dirty="0" smtClean="0"/>
              <a:t>educing </a:t>
            </a:r>
            <a:r>
              <a:rPr lang="en-US" dirty="0"/>
              <a:t>barriers in </a:t>
            </a:r>
            <a:r>
              <a:rPr lang="en-US" dirty="0" smtClean="0"/>
              <a:t>instruction </a:t>
            </a:r>
            <a:endParaRPr lang="en-US" dirty="0"/>
          </a:p>
          <a:p>
            <a:pPr lvl="1">
              <a:spcBef>
                <a:spcPts val="600"/>
              </a:spcBef>
            </a:pPr>
            <a:r>
              <a:rPr lang="en-US" dirty="0"/>
              <a:t>P</a:t>
            </a:r>
            <a:r>
              <a:rPr lang="en-US" dirty="0" smtClean="0"/>
              <a:t>roviding </a:t>
            </a:r>
            <a:r>
              <a:rPr lang="en-US" dirty="0"/>
              <a:t>appropriate accommodations, supports, and </a:t>
            </a:r>
            <a:r>
              <a:rPr lang="en-US" dirty="0" smtClean="0"/>
              <a:t>challenges</a:t>
            </a:r>
          </a:p>
          <a:p>
            <a:pPr lvl="1">
              <a:spcBef>
                <a:spcPts val="600"/>
              </a:spcBef>
            </a:pPr>
            <a:r>
              <a:rPr lang="en-US" dirty="0"/>
              <a:t>E</a:t>
            </a:r>
            <a:r>
              <a:rPr lang="en-US" dirty="0" smtClean="0"/>
              <a:t>xpectations </a:t>
            </a:r>
            <a:r>
              <a:rPr lang="en-US" dirty="0"/>
              <a:t>for all students including students with disabilities and students who are limited English </a:t>
            </a:r>
            <a:r>
              <a:rPr lang="en-US" dirty="0" smtClean="0"/>
              <a:t>proficient </a:t>
            </a:r>
            <a:endParaRPr lang="en-US" dirty="0"/>
          </a:p>
          <a:p>
            <a:pPr lvl="1">
              <a:spcBef>
                <a:spcPts val="600"/>
              </a:spcBef>
            </a:pPr>
            <a:endParaRPr lang="en-US" dirty="0"/>
          </a:p>
        </p:txBody>
      </p:sp>
      <p:sp>
        <p:nvSpPr>
          <p:cNvPr id="3" name="Title 2"/>
          <p:cNvSpPr>
            <a:spLocks noGrp="1"/>
          </p:cNvSpPr>
          <p:nvPr>
            <p:ph type="title"/>
          </p:nvPr>
        </p:nvSpPr>
        <p:spPr/>
        <p:txBody>
          <a:bodyPr/>
          <a:lstStyle/>
          <a:p>
            <a:r>
              <a:rPr lang="en-US" dirty="0" smtClean="0"/>
              <a:t>What is UDL?</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24</a:t>
            </a:fld>
            <a:endParaRPr lang="en-US" dirty="0"/>
          </a:p>
        </p:txBody>
      </p:sp>
      <p:sp>
        <p:nvSpPr>
          <p:cNvPr id="6" name="TextBox 5"/>
          <p:cNvSpPr txBox="1"/>
          <p:nvPr/>
        </p:nvSpPr>
        <p:spPr>
          <a:xfrm>
            <a:off x="4532243" y="5426765"/>
            <a:ext cx="4333461" cy="369332"/>
          </a:xfrm>
          <a:prstGeom prst="rect">
            <a:avLst/>
          </a:prstGeom>
          <a:noFill/>
        </p:spPr>
        <p:txBody>
          <a:bodyPr wrap="square" rtlCol="0">
            <a:spAutoFit/>
          </a:bodyPr>
          <a:lstStyle/>
          <a:p>
            <a:pPr algn="r"/>
            <a:r>
              <a:rPr lang="en-US" dirty="0" smtClean="0"/>
              <a:t>CAST (2011)</a:t>
            </a:r>
            <a:endParaRPr lang="en-US" dirty="0"/>
          </a:p>
        </p:txBody>
      </p:sp>
      <p:pic>
        <p:nvPicPr>
          <p:cNvPr id="7" name="Picture 6"/>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Principle 1: Provide Multiple Means of Representation</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25</a:t>
            </a:fld>
            <a:endParaRPr lang="en-US" dirty="0"/>
          </a:p>
        </p:txBody>
      </p:sp>
      <p:sp>
        <p:nvSpPr>
          <p:cNvPr id="6" name="TextBox 5"/>
          <p:cNvSpPr txBox="1"/>
          <p:nvPr/>
        </p:nvSpPr>
        <p:spPr>
          <a:xfrm>
            <a:off x="4532243" y="5426765"/>
            <a:ext cx="4333461" cy="369332"/>
          </a:xfrm>
          <a:prstGeom prst="rect">
            <a:avLst/>
          </a:prstGeom>
          <a:noFill/>
        </p:spPr>
        <p:txBody>
          <a:bodyPr wrap="square" rtlCol="0">
            <a:spAutoFit/>
          </a:bodyPr>
          <a:lstStyle/>
          <a:p>
            <a:pPr algn="r"/>
            <a:r>
              <a:rPr lang="en-US" dirty="0" smtClean="0"/>
              <a:t>CAST (2011)</a:t>
            </a:r>
            <a:endParaRPr lang="en-US" dirty="0"/>
          </a:p>
        </p:txBody>
      </p:sp>
      <p:sp>
        <p:nvSpPr>
          <p:cNvPr id="7" name="Content Placeholder 1"/>
          <p:cNvSpPr>
            <a:spLocks noGrp="1"/>
          </p:cNvSpPr>
          <p:nvPr>
            <p:ph idx="1"/>
          </p:nvPr>
        </p:nvSpPr>
        <p:spPr>
          <a:xfrm>
            <a:off x="381000" y="1834510"/>
            <a:ext cx="8153400" cy="2766911"/>
          </a:xfrm>
        </p:spPr>
        <p:txBody>
          <a:bodyPr/>
          <a:lstStyle/>
          <a:p>
            <a:pPr>
              <a:buNone/>
            </a:pPr>
            <a:r>
              <a:rPr lang="en-US" dirty="0" smtClean="0"/>
              <a:t>	Providing options for:</a:t>
            </a:r>
          </a:p>
          <a:p>
            <a:pPr lvl="1">
              <a:spcBef>
                <a:spcPts val="600"/>
              </a:spcBef>
            </a:pPr>
            <a:r>
              <a:rPr lang="en-US" dirty="0"/>
              <a:t>Perception</a:t>
            </a:r>
          </a:p>
          <a:p>
            <a:pPr lvl="1">
              <a:spcBef>
                <a:spcPts val="600"/>
              </a:spcBef>
            </a:pPr>
            <a:r>
              <a:rPr lang="en-US" dirty="0"/>
              <a:t>Language, mathematical expressions, and symbols</a:t>
            </a:r>
          </a:p>
          <a:p>
            <a:pPr lvl="1">
              <a:spcBef>
                <a:spcPts val="600"/>
              </a:spcBef>
            </a:pPr>
            <a:r>
              <a:rPr lang="en-US" dirty="0" smtClean="0"/>
              <a:t>Comprehension</a:t>
            </a:r>
            <a:endParaRPr lang="en-US" dirty="0"/>
          </a:p>
          <a:p>
            <a:pPr>
              <a:buFont typeface="Arial" pitchFamily="34" charset="0"/>
              <a:buChar char="•"/>
            </a:pPr>
            <a:endParaRPr lang="en-US" dirty="0" smtClean="0"/>
          </a:p>
        </p:txBody>
      </p:sp>
      <p:sp>
        <p:nvSpPr>
          <p:cNvPr id="2" name="TextBox 1"/>
          <p:cNvSpPr txBox="1"/>
          <p:nvPr/>
        </p:nvSpPr>
        <p:spPr>
          <a:xfrm>
            <a:off x="381000" y="4362581"/>
            <a:ext cx="6600825" cy="584775"/>
          </a:xfrm>
          <a:prstGeom prst="rect">
            <a:avLst/>
          </a:prstGeom>
          <a:noFill/>
        </p:spPr>
        <p:txBody>
          <a:bodyPr wrap="square" rtlCol="0">
            <a:spAutoFit/>
          </a:bodyPr>
          <a:lstStyle/>
          <a:p>
            <a:r>
              <a:rPr lang="en-US" sz="3200" b="1" dirty="0" smtClean="0"/>
              <a:t>Resourceful, knowledgeable learners</a:t>
            </a:r>
            <a:endParaRPr lang="en-US" sz="3200" b="1" dirty="0"/>
          </a:p>
        </p:txBody>
      </p:sp>
      <p:pic>
        <p:nvPicPr>
          <p:cNvPr id="8" name="Picture 7"/>
          <p:cNvPicPr>
            <a:picLocks noChangeAspect="1"/>
          </p:cNvPicPr>
          <p:nvPr/>
        </p:nvPicPr>
        <p:blipFill>
          <a:blip r:embed="rId3" cstate="print"/>
          <a:stretch>
            <a:fillRect/>
          </a:stretch>
        </p:blipFill>
        <p:spPr>
          <a:xfrm>
            <a:off x="7379804" y="4097420"/>
            <a:ext cx="1485900" cy="1304925"/>
          </a:xfrm>
          <a:prstGeom prst="rect">
            <a:avLst/>
          </a:prstGeom>
        </p:spPr>
      </p:pic>
      <p:sp>
        <p:nvSpPr>
          <p:cNvPr id="9" name="TextBox 8"/>
          <p:cNvSpPr txBox="1"/>
          <p:nvPr/>
        </p:nvSpPr>
        <p:spPr>
          <a:xfrm>
            <a:off x="4765812" y="3624017"/>
            <a:ext cx="4333461" cy="400110"/>
          </a:xfrm>
          <a:prstGeom prst="rect">
            <a:avLst/>
          </a:prstGeom>
          <a:noFill/>
        </p:spPr>
        <p:txBody>
          <a:bodyPr wrap="square" rtlCol="0">
            <a:spAutoFit/>
          </a:bodyPr>
          <a:lstStyle/>
          <a:p>
            <a:pPr algn="r"/>
            <a:r>
              <a:rPr lang="en-US" sz="2000" b="1" dirty="0" smtClean="0"/>
              <a:t>Recognition Networks</a:t>
            </a:r>
            <a:endParaRPr lang="en-US" sz="2000" b="1" dirty="0"/>
          </a:p>
        </p:txBody>
      </p:sp>
      <p:pic>
        <p:nvPicPr>
          <p:cNvPr id="10" name="Picture 9"/>
          <p:cNvPicPr>
            <a:picLocks noChangeAspect="1"/>
          </p:cNvPicPr>
          <p:nvPr/>
        </p:nvPicPr>
        <p:blipFill>
          <a:blip r:embed="rId4"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Principle 2: Provide Multiple Means of Action and Expression</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26</a:t>
            </a:fld>
            <a:endParaRPr lang="en-US" dirty="0"/>
          </a:p>
        </p:txBody>
      </p:sp>
      <p:sp>
        <p:nvSpPr>
          <p:cNvPr id="6" name="TextBox 5"/>
          <p:cNvSpPr txBox="1"/>
          <p:nvPr/>
        </p:nvSpPr>
        <p:spPr>
          <a:xfrm>
            <a:off x="4532243" y="5426765"/>
            <a:ext cx="4333461" cy="369332"/>
          </a:xfrm>
          <a:prstGeom prst="rect">
            <a:avLst/>
          </a:prstGeom>
          <a:noFill/>
        </p:spPr>
        <p:txBody>
          <a:bodyPr wrap="square" rtlCol="0">
            <a:spAutoFit/>
          </a:bodyPr>
          <a:lstStyle/>
          <a:p>
            <a:pPr algn="r"/>
            <a:r>
              <a:rPr lang="en-US" dirty="0" smtClean="0"/>
              <a:t>CAST (2011)</a:t>
            </a:r>
            <a:endParaRPr lang="en-US" dirty="0"/>
          </a:p>
        </p:txBody>
      </p:sp>
      <p:sp>
        <p:nvSpPr>
          <p:cNvPr id="7" name="Content Placeholder 1"/>
          <p:cNvSpPr>
            <a:spLocks noGrp="1"/>
          </p:cNvSpPr>
          <p:nvPr>
            <p:ph idx="1"/>
          </p:nvPr>
        </p:nvSpPr>
        <p:spPr>
          <a:xfrm>
            <a:off x="381000" y="1834510"/>
            <a:ext cx="8153400" cy="2302169"/>
          </a:xfrm>
        </p:spPr>
        <p:txBody>
          <a:bodyPr/>
          <a:lstStyle/>
          <a:p>
            <a:pPr>
              <a:buNone/>
            </a:pPr>
            <a:r>
              <a:rPr lang="en-US" dirty="0" smtClean="0"/>
              <a:t>	Providing options for:</a:t>
            </a:r>
          </a:p>
          <a:p>
            <a:pPr lvl="1">
              <a:spcBef>
                <a:spcPts val="600"/>
              </a:spcBef>
            </a:pPr>
            <a:r>
              <a:rPr lang="en-US" dirty="0"/>
              <a:t>Physical action</a:t>
            </a:r>
          </a:p>
          <a:p>
            <a:pPr lvl="1">
              <a:spcBef>
                <a:spcPts val="600"/>
              </a:spcBef>
            </a:pPr>
            <a:r>
              <a:rPr lang="en-US" dirty="0"/>
              <a:t>Expression and communication</a:t>
            </a:r>
          </a:p>
          <a:p>
            <a:pPr lvl="1">
              <a:spcBef>
                <a:spcPts val="600"/>
              </a:spcBef>
            </a:pPr>
            <a:r>
              <a:rPr lang="en-US" dirty="0"/>
              <a:t>Executive functions</a:t>
            </a:r>
          </a:p>
          <a:p>
            <a:pPr lvl="1">
              <a:spcBef>
                <a:spcPts val="600"/>
              </a:spcBef>
            </a:pPr>
            <a:endParaRPr lang="en-US" dirty="0"/>
          </a:p>
        </p:txBody>
      </p:sp>
      <p:sp>
        <p:nvSpPr>
          <p:cNvPr id="2" name="TextBox 1"/>
          <p:cNvSpPr txBox="1"/>
          <p:nvPr/>
        </p:nvSpPr>
        <p:spPr>
          <a:xfrm>
            <a:off x="360292" y="4476721"/>
            <a:ext cx="6600825" cy="584775"/>
          </a:xfrm>
          <a:prstGeom prst="rect">
            <a:avLst/>
          </a:prstGeom>
          <a:noFill/>
        </p:spPr>
        <p:txBody>
          <a:bodyPr wrap="square" rtlCol="0">
            <a:spAutoFit/>
          </a:bodyPr>
          <a:lstStyle/>
          <a:p>
            <a:r>
              <a:rPr lang="en-US" sz="3200" b="1" dirty="0" smtClean="0"/>
              <a:t>Strategic, goal-oriented learners</a:t>
            </a:r>
            <a:endParaRPr lang="en-US" sz="3200" b="1" dirty="0"/>
          </a:p>
        </p:txBody>
      </p:sp>
      <p:sp>
        <p:nvSpPr>
          <p:cNvPr id="9" name="TextBox 8"/>
          <p:cNvSpPr txBox="1"/>
          <p:nvPr/>
        </p:nvSpPr>
        <p:spPr>
          <a:xfrm>
            <a:off x="4794387" y="3629238"/>
            <a:ext cx="4333461" cy="400110"/>
          </a:xfrm>
          <a:prstGeom prst="rect">
            <a:avLst/>
          </a:prstGeom>
          <a:noFill/>
        </p:spPr>
        <p:txBody>
          <a:bodyPr wrap="square" rtlCol="0">
            <a:spAutoFit/>
          </a:bodyPr>
          <a:lstStyle/>
          <a:p>
            <a:pPr algn="r"/>
            <a:r>
              <a:rPr lang="en-US" sz="2000" b="1" dirty="0" smtClean="0"/>
              <a:t>Strategic Networks</a:t>
            </a:r>
            <a:endParaRPr lang="en-US" sz="2000" b="1" dirty="0"/>
          </a:p>
        </p:txBody>
      </p:sp>
      <p:pic>
        <p:nvPicPr>
          <p:cNvPr id="10" name="Picture 9"/>
          <p:cNvPicPr>
            <a:picLocks noChangeAspect="1"/>
          </p:cNvPicPr>
          <p:nvPr/>
        </p:nvPicPr>
        <p:blipFill>
          <a:blip r:embed="rId3" cstate="print"/>
          <a:stretch>
            <a:fillRect/>
          </a:stretch>
        </p:blipFill>
        <p:spPr>
          <a:xfrm>
            <a:off x="7370279" y="4133419"/>
            <a:ext cx="1495425" cy="1304925"/>
          </a:xfrm>
          <a:prstGeom prst="rect">
            <a:avLst/>
          </a:prstGeom>
        </p:spPr>
      </p:pic>
      <p:pic>
        <p:nvPicPr>
          <p:cNvPr id="11" name="Picture 10"/>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 xmlns:p14="http://schemas.microsoft.com/office/powerpoint/2010/main" val="219243246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Principle 3: Provide Multiple Means of Engagement</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27</a:t>
            </a:fld>
            <a:endParaRPr lang="en-US" dirty="0"/>
          </a:p>
        </p:txBody>
      </p:sp>
      <p:sp>
        <p:nvSpPr>
          <p:cNvPr id="6" name="TextBox 5"/>
          <p:cNvSpPr txBox="1"/>
          <p:nvPr/>
        </p:nvSpPr>
        <p:spPr>
          <a:xfrm>
            <a:off x="4532243" y="5426765"/>
            <a:ext cx="4333461" cy="369332"/>
          </a:xfrm>
          <a:prstGeom prst="rect">
            <a:avLst/>
          </a:prstGeom>
          <a:noFill/>
        </p:spPr>
        <p:txBody>
          <a:bodyPr wrap="square" rtlCol="0">
            <a:spAutoFit/>
          </a:bodyPr>
          <a:lstStyle/>
          <a:p>
            <a:pPr algn="r"/>
            <a:r>
              <a:rPr lang="en-US" dirty="0" smtClean="0"/>
              <a:t>CAST (2011)</a:t>
            </a:r>
            <a:endParaRPr lang="en-US" dirty="0"/>
          </a:p>
        </p:txBody>
      </p:sp>
      <p:sp>
        <p:nvSpPr>
          <p:cNvPr id="7" name="Content Placeholder 1"/>
          <p:cNvSpPr>
            <a:spLocks noGrp="1"/>
          </p:cNvSpPr>
          <p:nvPr>
            <p:ph idx="1"/>
          </p:nvPr>
        </p:nvSpPr>
        <p:spPr>
          <a:xfrm>
            <a:off x="381000" y="1834510"/>
            <a:ext cx="8153400" cy="2379113"/>
          </a:xfrm>
        </p:spPr>
        <p:txBody>
          <a:bodyPr/>
          <a:lstStyle/>
          <a:p>
            <a:pPr>
              <a:buNone/>
            </a:pPr>
            <a:r>
              <a:rPr lang="en-US" dirty="0" smtClean="0"/>
              <a:t>	Providing options for:</a:t>
            </a:r>
          </a:p>
          <a:p>
            <a:pPr lvl="1">
              <a:spcBef>
                <a:spcPts val="600"/>
              </a:spcBef>
            </a:pPr>
            <a:r>
              <a:rPr lang="en-US" dirty="0"/>
              <a:t>Recruiting interest</a:t>
            </a:r>
          </a:p>
          <a:p>
            <a:pPr lvl="1">
              <a:spcBef>
                <a:spcPts val="600"/>
              </a:spcBef>
            </a:pPr>
            <a:r>
              <a:rPr lang="en-US" dirty="0"/>
              <a:t>Sustaining effort and persistence</a:t>
            </a:r>
          </a:p>
          <a:p>
            <a:pPr lvl="1">
              <a:spcBef>
                <a:spcPts val="600"/>
              </a:spcBef>
            </a:pPr>
            <a:r>
              <a:rPr lang="en-US" dirty="0"/>
              <a:t>Self-regulation</a:t>
            </a:r>
          </a:p>
          <a:p>
            <a:pPr>
              <a:buFont typeface="Arial" pitchFamily="34" charset="0"/>
              <a:buChar char="•"/>
            </a:pPr>
            <a:endParaRPr lang="en-US" dirty="0" smtClean="0"/>
          </a:p>
        </p:txBody>
      </p:sp>
      <p:sp>
        <p:nvSpPr>
          <p:cNvPr id="2" name="TextBox 1"/>
          <p:cNvSpPr txBox="1"/>
          <p:nvPr/>
        </p:nvSpPr>
        <p:spPr>
          <a:xfrm>
            <a:off x="360292" y="4498492"/>
            <a:ext cx="6600825" cy="584775"/>
          </a:xfrm>
          <a:prstGeom prst="rect">
            <a:avLst/>
          </a:prstGeom>
          <a:noFill/>
        </p:spPr>
        <p:txBody>
          <a:bodyPr wrap="square" rtlCol="0">
            <a:spAutoFit/>
          </a:bodyPr>
          <a:lstStyle/>
          <a:p>
            <a:r>
              <a:rPr lang="en-US" sz="3200" b="1" dirty="0" smtClean="0"/>
              <a:t>Purposeful, motivated learners</a:t>
            </a:r>
            <a:endParaRPr lang="en-US" sz="3200" b="1" dirty="0"/>
          </a:p>
        </p:txBody>
      </p:sp>
      <p:sp>
        <p:nvSpPr>
          <p:cNvPr id="9" name="TextBox 8"/>
          <p:cNvSpPr txBox="1"/>
          <p:nvPr/>
        </p:nvSpPr>
        <p:spPr>
          <a:xfrm>
            <a:off x="4794387" y="3629238"/>
            <a:ext cx="4333461" cy="400110"/>
          </a:xfrm>
          <a:prstGeom prst="rect">
            <a:avLst/>
          </a:prstGeom>
          <a:noFill/>
        </p:spPr>
        <p:txBody>
          <a:bodyPr wrap="square" rtlCol="0">
            <a:spAutoFit/>
          </a:bodyPr>
          <a:lstStyle/>
          <a:p>
            <a:pPr algn="r"/>
            <a:r>
              <a:rPr lang="en-US" sz="2000" b="1" dirty="0" smtClean="0"/>
              <a:t>Affective Networks</a:t>
            </a:r>
            <a:endParaRPr lang="en-US" sz="2000" b="1" dirty="0"/>
          </a:p>
        </p:txBody>
      </p:sp>
      <p:pic>
        <p:nvPicPr>
          <p:cNvPr id="8" name="Picture 7"/>
          <p:cNvPicPr>
            <a:picLocks noChangeAspect="1"/>
          </p:cNvPicPr>
          <p:nvPr/>
        </p:nvPicPr>
        <p:blipFill>
          <a:blip r:embed="rId3" cstate="print"/>
          <a:stretch>
            <a:fillRect/>
          </a:stretch>
        </p:blipFill>
        <p:spPr>
          <a:xfrm>
            <a:off x="7389329" y="4014828"/>
            <a:ext cx="1476375" cy="1381125"/>
          </a:xfrm>
          <a:prstGeom prst="rect">
            <a:avLst/>
          </a:prstGeom>
        </p:spPr>
      </p:pic>
      <p:pic>
        <p:nvPicPr>
          <p:cNvPr id="10" name="Picture 9"/>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 xmlns:p14="http://schemas.microsoft.com/office/powerpoint/2010/main" val="96236192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Helping Teachers Understanding UDL</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28</a:t>
            </a:fld>
            <a:endParaRPr lang="en-US" dirty="0"/>
          </a:p>
        </p:txBody>
      </p:sp>
      <p:sp>
        <p:nvSpPr>
          <p:cNvPr id="7" name="Content Placeholder 1"/>
          <p:cNvSpPr>
            <a:spLocks noGrp="1"/>
          </p:cNvSpPr>
          <p:nvPr>
            <p:ph idx="1"/>
          </p:nvPr>
        </p:nvSpPr>
        <p:spPr>
          <a:xfrm>
            <a:off x="381000" y="1200150"/>
            <a:ext cx="8382000" cy="4949047"/>
          </a:xfrm>
        </p:spPr>
        <p:txBody>
          <a:bodyPr/>
          <a:lstStyle/>
          <a:p>
            <a:pPr>
              <a:spcBef>
                <a:spcPts val="600"/>
              </a:spcBef>
            </a:pPr>
            <a:r>
              <a:rPr lang="en-US" dirty="0"/>
              <a:t>Access in-depth information about the UDL Principles here: </a:t>
            </a:r>
            <a:r>
              <a:rPr lang="en-US" sz="2800" dirty="0">
                <a:hlinkClick r:id="rId3"/>
              </a:rPr>
              <a:t>http://www.udlcenter.org/aboutudl/udlguidelines</a:t>
            </a:r>
            <a:endParaRPr lang="en-US" sz="2800" dirty="0"/>
          </a:p>
          <a:p>
            <a:pPr>
              <a:spcBef>
                <a:spcPts val="600"/>
              </a:spcBef>
            </a:pPr>
            <a:r>
              <a:rPr lang="en-US" dirty="0"/>
              <a:t>With your group explore your assigned UDL Guideline and determine the following:</a:t>
            </a:r>
          </a:p>
          <a:p>
            <a:pPr lvl="1">
              <a:spcBef>
                <a:spcPts val="600"/>
              </a:spcBef>
            </a:pPr>
            <a:r>
              <a:rPr lang="en-US" dirty="0"/>
              <a:t>How you would explain this guideline to </a:t>
            </a:r>
            <a:r>
              <a:rPr lang="en-US" dirty="0" smtClean="0"/>
              <a:t>teachers?</a:t>
            </a:r>
            <a:endParaRPr lang="en-US" dirty="0"/>
          </a:p>
          <a:p>
            <a:pPr lvl="1">
              <a:spcBef>
                <a:spcPts val="600"/>
              </a:spcBef>
            </a:pPr>
            <a:r>
              <a:rPr lang="en-US" dirty="0"/>
              <a:t>Create </a:t>
            </a:r>
            <a:r>
              <a:rPr lang="en-US" dirty="0" smtClean="0"/>
              <a:t>2–3 </a:t>
            </a:r>
            <a:r>
              <a:rPr lang="en-US" dirty="0"/>
              <a:t>examples of beginning strategies that teachers can incorporate into their lessons  to address this guideline. </a:t>
            </a:r>
          </a:p>
          <a:p>
            <a:pPr lvl="1">
              <a:spcBef>
                <a:spcPts val="600"/>
              </a:spcBef>
            </a:pPr>
            <a:endParaRPr lang="en-US" dirty="0"/>
          </a:p>
          <a:p>
            <a:pPr>
              <a:buFont typeface="Arial" pitchFamily="34" charset="0"/>
              <a:buChar char="•"/>
            </a:pPr>
            <a:endParaRPr lang="en-US" dirty="0" smtClean="0"/>
          </a:p>
        </p:txBody>
      </p:sp>
      <p:pic>
        <p:nvPicPr>
          <p:cNvPr id="6" name="Picture 5"/>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 xmlns:p14="http://schemas.microsoft.com/office/powerpoint/2010/main" val="86828628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Key Points for Getting Started with UDL</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29</a:t>
            </a:fld>
            <a:endParaRPr lang="en-US" dirty="0"/>
          </a:p>
        </p:txBody>
      </p:sp>
      <p:sp>
        <p:nvSpPr>
          <p:cNvPr id="7" name="Content Placeholder 1"/>
          <p:cNvSpPr>
            <a:spLocks noGrp="1"/>
          </p:cNvSpPr>
          <p:nvPr>
            <p:ph idx="1"/>
          </p:nvPr>
        </p:nvSpPr>
        <p:spPr>
          <a:xfrm>
            <a:off x="381000" y="1160930"/>
            <a:ext cx="8153400" cy="4662815"/>
          </a:xfrm>
        </p:spPr>
        <p:txBody>
          <a:bodyPr/>
          <a:lstStyle/>
          <a:p>
            <a:pPr>
              <a:spcBef>
                <a:spcPts val="600"/>
              </a:spcBef>
            </a:pPr>
            <a:r>
              <a:rPr lang="en-US" dirty="0"/>
              <a:t>UDL can support teachers implementation of the CCS-Math Standards.</a:t>
            </a:r>
          </a:p>
          <a:p>
            <a:pPr>
              <a:spcBef>
                <a:spcPts val="600"/>
              </a:spcBef>
            </a:pPr>
            <a:r>
              <a:rPr lang="en-US" dirty="0"/>
              <a:t>The strategies that have been discussed for implementing the CCS-Math Standards overlap with the strategies that can be used to meet the UDL Guidelines and Checkpoints.</a:t>
            </a:r>
          </a:p>
          <a:p>
            <a:pPr>
              <a:spcBef>
                <a:spcPts val="600"/>
              </a:spcBef>
            </a:pPr>
            <a:r>
              <a:rPr lang="en-US" dirty="0"/>
              <a:t>Think about, plan for, and implement the UDL strategies strategically. </a:t>
            </a:r>
          </a:p>
          <a:p>
            <a:pPr>
              <a:spcBef>
                <a:spcPts val="600"/>
              </a:spcBef>
            </a:pPr>
            <a:r>
              <a:rPr lang="en-US" dirty="0"/>
              <a:t>Begin with those that will have the greatest impact on YOUR students.</a:t>
            </a:r>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 xmlns:p14="http://schemas.microsoft.com/office/powerpoint/2010/main" val="91418783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p:cNvSpPr>
            <a:spLocks noGrp="1"/>
          </p:cNvSpPr>
          <p:nvPr>
            <p:ph type="title"/>
          </p:nvPr>
        </p:nvSpPr>
        <p:spPr/>
        <p:txBody>
          <a:bodyPr>
            <a:normAutofit fontScale="90000"/>
          </a:bodyPr>
          <a:lstStyle/>
          <a:p>
            <a:r>
              <a:rPr lang="en-US" dirty="0"/>
              <a:t>Focus on Teaching and </a:t>
            </a:r>
            <a:r>
              <a:rPr lang="en-US" dirty="0" smtClean="0"/>
              <a:t>Learning (</a:t>
            </a:r>
            <a:r>
              <a:rPr lang="en-US" dirty="0"/>
              <a:t>cont'd</a:t>
            </a:r>
            <a:r>
              <a:rPr lang="en-US" dirty="0" smtClean="0"/>
              <a:t>)</a:t>
            </a:r>
          </a:p>
        </p:txBody>
      </p:sp>
      <p:sp>
        <p:nvSpPr>
          <p:cNvPr id="19459" name="Content Placeholder 1"/>
          <p:cNvSpPr>
            <a:spLocks noGrp="1"/>
          </p:cNvSpPr>
          <p:nvPr>
            <p:ph type="body" sz="quarter" idx="10"/>
          </p:nvPr>
        </p:nvSpPr>
        <p:spPr>
          <a:xfrm>
            <a:off x="381000" y="1112520"/>
            <a:ext cx="8382000" cy="4161139"/>
          </a:xfrm>
        </p:spPr>
        <p:txBody>
          <a:bodyPr/>
          <a:lstStyle/>
          <a:p>
            <a:pPr>
              <a:spcBef>
                <a:spcPts val="1200"/>
              </a:spcBef>
            </a:pPr>
            <a:r>
              <a:rPr lang="en-US" dirty="0" smtClean="0"/>
              <a:t>By the end of this session you will have:</a:t>
            </a:r>
          </a:p>
          <a:p>
            <a:pPr lvl="1">
              <a:spcBef>
                <a:spcPts val="1200"/>
              </a:spcBef>
            </a:pPr>
            <a:r>
              <a:rPr lang="en-US" dirty="0" smtClean="0"/>
              <a:t>Planned for implementing UDL strategies within classroom lessons. </a:t>
            </a:r>
          </a:p>
          <a:p>
            <a:pPr lvl="1">
              <a:spcBef>
                <a:spcPts val="1200"/>
              </a:spcBef>
            </a:pPr>
            <a:r>
              <a:rPr lang="en-US" dirty="0" smtClean="0"/>
              <a:t>Measured progress towards learning </a:t>
            </a:r>
            <a:r>
              <a:rPr lang="en-US" dirty="0" smtClean="0"/>
              <a:t>targets </a:t>
            </a:r>
            <a:r>
              <a:rPr lang="en-US" dirty="0" smtClean="0"/>
              <a:t>using the formative assessment process. </a:t>
            </a:r>
          </a:p>
          <a:p>
            <a:pPr lvl="1">
              <a:spcBef>
                <a:spcPts val="1200"/>
              </a:spcBef>
            </a:pPr>
            <a:r>
              <a:rPr lang="en-US" dirty="0" smtClean="0"/>
              <a:t>Explored strategies for supporting teachers as they make changes to their classroom practices. </a:t>
            </a:r>
          </a:p>
          <a:p>
            <a:pPr lvl="1">
              <a:spcBef>
                <a:spcPts val="1200"/>
              </a:spcBef>
            </a:pPr>
            <a:r>
              <a:rPr lang="en-US" dirty="0" smtClean="0"/>
              <a:t>Made plans for next steps in your CCS-Math implementation. </a:t>
            </a:r>
          </a:p>
        </p:txBody>
      </p:sp>
      <p:sp>
        <p:nvSpPr>
          <p:cNvPr id="5" name="Slide Number Placeholder 4"/>
          <p:cNvSpPr>
            <a:spLocks noGrp="1"/>
          </p:cNvSpPr>
          <p:nvPr>
            <p:ph type="sldNum" sz="quarter" idx="12"/>
          </p:nvPr>
        </p:nvSpPr>
        <p:spPr/>
        <p:txBody>
          <a:bodyPr/>
          <a:lstStyle/>
          <a:p>
            <a:fld id="{1B164E58-F631-4785-8D59-D7BB0BAC1458}" type="slidenum">
              <a:rPr lang="en-US" smtClean="0"/>
              <a:pPr/>
              <a:t>3</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4184" y="883919"/>
            <a:ext cx="7232732" cy="4339639"/>
          </a:xfrm>
          <a:prstGeom prst="rect">
            <a:avLst/>
          </a:prstGeom>
        </p:spPr>
      </p:pic>
      <p:sp>
        <p:nvSpPr>
          <p:cNvPr id="5" name="Title 2"/>
          <p:cNvSpPr txBox="1">
            <a:spLocks/>
          </p:cNvSpPr>
          <p:nvPr/>
        </p:nvSpPr>
        <p:spPr>
          <a:xfrm>
            <a:off x="3746290" y="2172441"/>
            <a:ext cx="3548671"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US" sz="3200" dirty="0" smtClean="0"/>
              <a:t>Let’s Take A Break…</a:t>
            </a:r>
            <a:endParaRPr lang="en-US" sz="3200" dirty="0"/>
          </a:p>
        </p:txBody>
      </p:sp>
      <p:sp>
        <p:nvSpPr>
          <p:cNvPr id="6" name="TextBox 8"/>
          <p:cNvSpPr txBox="1">
            <a:spLocks noChangeArrowheads="1"/>
          </p:cNvSpPr>
          <p:nvPr/>
        </p:nvSpPr>
        <p:spPr bwMode="auto">
          <a:xfrm>
            <a:off x="3705884" y="3053739"/>
            <a:ext cx="3629485" cy="443198"/>
          </a:xfrm>
          <a:prstGeom prst="rect">
            <a:avLst/>
          </a:prstGeom>
        </p:spPr>
        <p:txBody>
          <a:bodyPr vert="horz" wrap="square" lIns="0" tIns="0" rIns="0" bIns="0" rtlCol="0" anchor="t">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r>
              <a:rPr lang="en-US" dirty="0"/>
              <a:t>…Be back in 10 minutes</a:t>
            </a:r>
          </a:p>
        </p:txBody>
      </p:sp>
      <p:pic>
        <p:nvPicPr>
          <p:cNvPr id="9" name="Picture 8"/>
          <p:cNvPicPr>
            <a:picLocks noChangeAspect="1"/>
          </p:cNvPicPr>
          <p:nvPr/>
        </p:nvPicPr>
        <p:blipFill>
          <a:blip r:embed="rId4" cstate="print"/>
          <a:stretch>
            <a:fillRect/>
          </a:stretch>
        </p:blipFill>
        <p:spPr>
          <a:xfrm>
            <a:off x="384048" y="6133968"/>
            <a:ext cx="2200847" cy="487722"/>
          </a:xfrm>
          <a:prstGeom prst="rect">
            <a:avLst/>
          </a:prstGeom>
        </p:spPr>
      </p:pic>
      <p:sp>
        <p:nvSpPr>
          <p:cNvPr id="2" name="Slide Number Placeholder 1"/>
          <p:cNvSpPr>
            <a:spLocks noGrp="1"/>
          </p:cNvSpPr>
          <p:nvPr>
            <p:ph type="sldNum" sz="quarter" idx="11"/>
          </p:nvPr>
        </p:nvSpPr>
        <p:spPr/>
        <p:txBody>
          <a:bodyPr/>
          <a:lstStyle/>
          <a:p>
            <a:fld id="{EE3D4692-A625-460F-A072-DE10EEAA5719}" type="slidenum">
              <a:rPr lang="en-US" smtClean="0"/>
              <a:pPr/>
              <a:t>30</a:t>
            </a:fld>
            <a:endParaRPr lang="en-US" dirty="0"/>
          </a:p>
        </p:txBody>
      </p:sp>
    </p:spTree>
    <p:extLst>
      <p:ext uri="{BB962C8B-B14F-4D97-AF65-F5344CB8AC3E}">
        <p14:creationId xmlns="" xmlns:p14="http://schemas.microsoft.com/office/powerpoint/2010/main" val="22317194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623888" y="2302515"/>
            <a:ext cx="7886700" cy="1218795"/>
          </a:xfrm>
        </p:spPr>
        <p:txBody>
          <a:bodyPr/>
          <a:lstStyle/>
          <a:p>
            <a:r>
              <a:rPr lang="en-US" dirty="0" smtClean="0"/>
              <a:t>Teaching and Learning with the UDL Principles</a:t>
            </a:r>
          </a:p>
        </p:txBody>
      </p:sp>
      <p:sp>
        <p:nvSpPr>
          <p:cNvPr id="7" name="Text Placeholder 6"/>
          <p:cNvSpPr>
            <a:spLocks noGrp="1"/>
          </p:cNvSpPr>
          <p:nvPr>
            <p:ph type="body" idx="1"/>
          </p:nvPr>
        </p:nvSpPr>
        <p:spPr/>
        <p:txBody>
          <a:bodyPr/>
          <a:lstStyle/>
          <a:p>
            <a:r>
              <a:rPr lang="en-US" dirty="0" smtClean="0"/>
              <a:t>Section 3</a:t>
            </a:r>
            <a:endParaRPr lang="en-US" dirty="0"/>
          </a:p>
        </p:txBody>
      </p:sp>
      <p:pic>
        <p:nvPicPr>
          <p:cNvPr id="8" name="Picture 8" descr="participant guide call out.png"/>
          <p:cNvPicPr>
            <a:picLocks noChangeAspect="1" noChangeArrowheads="1"/>
          </p:cNvPicPr>
          <p:nvPr/>
        </p:nvPicPr>
        <p:blipFill>
          <a:blip r:embed="rId3" cstate="print"/>
          <a:srcRect/>
          <a:stretch>
            <a:fillRect/>
          </a:stretch>
        </p:blipFill>
        <p:spPr bwMode="auto">
          <a:xfrm>
            <a:off x="1003031" y="4842252"/>
            <a:ext cx="935822" cy="1013807"/>
          </a:xfrm>
          <a:prstGeom prst="rect">
            <a:avLst/>
          </a:prstGeom>
          <a:noFill/>
          <a:ln w="9525">
            <a:noFill/>
            <a:miter lim="800000"/>
            <a:headEnd/>
            <a:tailEnd/>
          </a:ln>
        </p:spPr>
      </p:pic>
      <p:sp>
        <p:nvSpPr>
          <p:cNvPr id="9" name="TextBox 7"/>
          <p:cNvSpPr txBox="1">
            <a:spLocks noChangeArrowheads="1"/>
          </p:cNvSpPr>
          <p:nvPr/>
        </p:nvSpPr>
        <p:spPr bwMode="auto">
          <a:xfrm>
            <a:off x="966041" y="4835284"/>
            <a:ext cx="932688" cy="92333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 </a:t>
            </a:r>
            <a:br>
              <a:rPr lang="en-US" dirty="0" smtClean="0">
                <a:solidFill>
                  <a:prstClr val="black"/>
                </a:solidFill>
              </a:rPr>
            </a:br>
            <a:r>
              <a:rPr lang="en-US" dirty="0" smtClean="0">
                <a:solidFill>
                  <a:prstClr val="black"/>
                </a:solidFill>
              </a:rPr>
              <a:t>16 </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Observing a Lesson</a:t>
            </a:r>
            <a:endParaRPr lang="en-US" dirty="0"/>
          </a:p>
        </p:txBody>
      </p:sp>
      <p:sp>
        <p:nvSpPr>
          <p:cNvPr id="4" name="Slide Number Placeholder 3"/>
          <p:cNvSpPr>
            <a:spLocks noGrp="1"/>
          </p:cNvSpPr>
          <p:nvPr>
            <p:ph type="sldNum" sz="quarter" idx="11"/>
          </p:nvPr>
        </p:nvSpPr>
        <p:spPr>
          <a:prstGeom prst="rect">
            <a:avLst/>
          </a:prstGeom>
        </p:spPr>
        <p:txBody>
          <a:bodyPr/>
          <a:lstStyle/>
          <a:p>
            <a:fld id="{C764B1F6-F012-4E8E-B53D-F4E04D8AE6B5}" type="slidenum">
              <a:rPr lang="en-US" smtClean="0"/>
              <a:pPr/>
              <a:t>32</a:t>
            </a:fld>
            <a:endParaRPr lang="en-US" dirty="0"/>
          </a:p>
        </p:txBody>
      </p:sp>
      <p:pic>
        <p:nvPicPr>
          <p:cNvPr id="1026" name="Picture 2"/>
          <p:cNvPicPr>
            <a:picLocks noChangeAspect="1" noChangeArrowheads="1"/>
          </p:cNvPicPr>
          <p:nvPr/>
        </p:nvPicPr>
        <p:blipFill>
          <a:blip r:embed="rId3" cstate="print"/>
          <a:srcRect l="19297" t="17686" r="35457" b="30159"/>
          <a:stretch>
            <a:fillRect/>
          </a:stretch>
        </p:blipFill>
        <p:spPr bwMode="auto">
          <a:xfrm>
            <a:off x="1130801" y="910368"/>
            <a:ext cx="6475126" cy="4664936"/>
          </a:xfrm>
          <a:prstGeom prst="rect">
            <a:avLst/>
          </a:prstGeom>
          <a:noFill/>
          <a:ln w="9525">
            <a:noFill/>
            <a:miter lim="800000"/>
            <a:headEnd/>
            <a:tailEnd/>
          </a:ln>
        </p:spPr>
      </p:pic>
      <p:pic>
        <p:nvPicPr>
          <p:cNvPr id="10" name="Picture 8" descr="participant guide call out.png"/>
          <p:cNvPicPr>
            <a:picLocks noChangeAspect="1" noChangeArrowheads="1"/>
          </p:cNvPicPr>
          <p:nvPr/>
        </p:nvPicPr>
        <p:blipFill>
          <a:blip r:embed="rId4" cstate="print"/>
          <a:srcRect/>
          <a:stretch>
            <a:fillRect/>
          </a:stretch>
        </p:blipFill>
        <p:spPr bwMode="auto">
          <a:xfrm>
            <a:off x="7797325" y="4390127"/>
            <a:ext cx="935822" cy="1013807"/>
          </a:xfrm>
          <a:prstGeom prst="rect">
            <a:avLst/>
          </a:prstGeom>
          <a:noFill/>
          <a:ln w="9525">
            <a:noFill/>
            <a:miter lim="800000"/>
            <a:headEnd/>
            <a:tailEnd/>
          </a:ln>
        </p:spPr>
      </p:pic>
      <p:sp>
        <p:nvSpPr>
          <p:cNvPr id="11" name="TextBox 7"/>
          <p:cNvSpPr txBox="1">
            <a:spLocks noChangeArrowheads="1"/>
          </p:cNvSpPr>
          <p:nvPr/>
        </p:nvSpPr>
        <p:spPr bwMode="auto">
          <a:xfrm>
            <a:off x="7789897" y="4468026"/>
            <a:ext cx="932688" cy="92333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a:t>
            </a:r>
            <a:br>
              <a:rPr lang="en-US" dirty="0" smtClean="0">
                <a:solidFill>
                  <a:prstClr val="black"/>
                </a:solidFill>
              </a:rPr>
            </a:br>
            <a:r>
              <a:rPr lang="en-US" dirty="0" smtClean="0">
                <a:solidFill>
                  <a:prstClr val="black"/>
                </a:solidFill>
              </a:rPr>
              <a:t>16</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sp>
        <p:nvSpPr>
          <p:cNvPr id="8" name="Rectangle 7"/>
          <p:cNvSpPr/>
          <p:nvPr/>
        </p:nvSpPr>
        <p:spPr>
          <a:xfrm>
            <a:off x="209862" y="5579212"/>
            <a:ext cx="8934138" cy="369332"/>
          </a:xfrm>
          <a:prstGeom prst="rect">
            <a:avLst/>
          </a:prstGeom>
        </p:spPr>
        <p:txBody>
          <a:bodyPr wrap="square">
            <a:spAutoFit/>
          </a:bodyPr>
          <a:lstStyle/>
          <a:p>
            <a:r>
              <a:rPr lang="en-US" u="sng" dirty="0" smtClean="0">
                <a:hlinkClick r:id="rId5"/>
              </a:rPr>
              <a:t>https://www.teachingchannel.org/videos/multiplying-fractions-by-whole-numbers-lesson</a:t>
            </a:r>
            <a:r>
              <a:rPr lang="en-US" dirty="0" smtClean="0"/>
              <a:t> </a:t>
            </a:r>
          </a:p>
        </p:txBody>
      </p:sp>
      <p:pic>
        <p:nvPicPr>
          <p:cNvPr id="12" name="Picture 11"/>
          <p:cNvPicPr>
            <a:picLocks noChangeAspect="1"/>
          </p:cNvPicPr>
          <p:nvPr/>
        </p:nvPicPr>
        <p:blipFill>
          <a:blip r:embed="rId6"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4291" y="979999"/>
            <a:ext cx="8441900" cy="5416868"/>
          </a:xfrm>
        </p:spPr>
        <p:txBody>
          <a:bodyPr/>
          <a:lstStyle/>
          <a:p>
            <a:r>
              <a:rPr lang="en-US" sz="2800" dirty="0" smtClean="0"/>
              <a:t>5.NF.1 Add and subtract fractions with unlike denominators (including mixed numbers) by replacing given fractions with equivalent fractions in such a way as to produce an equivalent sum or difference of fractions with like denominators. </a:t>
            </a:r>
            <a:endParaRPr lang="en-US" sz="2800" dirty="0"/>
          </a:p>
          <a:p>
            <a:pPr>
              <a:spcBef>
                <a:spcPts val="1200"/>
              </a:spcBef>
            </a:pPr>
            <a:r>
              <a:rPr lang="en-US" sz="2800" dirty="0" smtClean="0"/>
              <a:t>5.NF.2 Solve word problems involving addition and subtraction of fractions referring to the same whole, including cases of unlike denominators, e.g., by using visual fraction models or equations to represent the problem. Use benchmark fractions and number sense of fractions to estimate mentally and assess the reasonableness of answers. </a:t>
            </a:r>
            <a:endParaRPr lang="en-US" sz="2800" dirty="0"/>
          </a:p>
          <a:p>
            <a:endParaRPr lang="en-US" sz="3600" dirty="0"/>
          </a:p>
        </p:txBody>
      </p:sp>
      <p:sp>
        <p:nvSpPr>
          <p:cNvPr id="3" name="Title 2"/>
          <p:cNvSpPr>
            <a:spLocks noGrp="1"/>
          </p:cNvSpPr>
          <p:nvPr>
            <p:ph type="title"/>
          </p:nvPr>
        </p:nvSpPr>
        <p:spPr/>
        <p:txBody>
          <a:bodyPr/>
          <a:lstStyle/>
          <a:p>
            <a:r>
              <a:rPr lang="en-US" dirty="0" smtClean="0"/>
              <a:t>A 5</a:t>
            </a:r>
            <a:r>
              <a:rPr lang="en-US" baseline="30000" dirty="0" smtClean="0"/>
              <a:t>th</a:t>
            </a:r>
            <a:r>
              <a:rPr lang="en-US" dirty="0" smtClean="0"/>
              <a:t> Grade Lesson</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33</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4291" y="979999"/>
            <a:ext cx="8441900" cy="4431983"/>
          </a:xfrm>
        </p:spPr>
        <p:txBody>
          <a:bodyPr/>
          <a:lstStyle/>
          <a:p>
            <a:pPr>
              <a:buNone/>
            </a:pPr>
            <a:r>
              <a:rPr lang="en-US" b="1" dirty="0" smtClean="0"/>
              <a:t>	</a:t>
            </a:r>
            <a:r>
              <a:rPr lang="en-US" dirty="0" smtClean="0"/>
              <a:t>Tito and Luis are stuffed with pizza! Tito ate one-fourth of a cheese pizza. Tito ate three-eighths of a pepperoni pizza. Tito ate one-half of a mushroom. Luis ate five-eighths of a cheese pizza. Luis ate the other half of the mushroom pizza. All the pizzas were the same size. Tito says that he ate more pizza than Luis because Luis did not eat any pepperoni pizza. Luis says they each ate the same amount of pizza. Who is correct? Show all of your mathematical thinking. </a:t>
            </a:r>
            <a:endParaRPr lang="en-US" dirty="0"/>
          </a:p>
        </p:txBody>
      </p:sp>
      <p:sp>
        <p:nvSpPr>
          <p:cNvPr id="3" name="Title 2"/>
          <p:cNvSpPr>
            <a:spLocks noGrp="1"/>
          </p:cNvSpPr>
          <p:nvPr>
            <p:ph type="title"/>
          </p:nvPr>
        </p:nvSpPr>
        <p:spPr>
          <a:xfrm>
            <a:off x="384048" y="228600"/>
            <a:ext cx="8153400" cy="725557"/>
          </a:xfrm>
        </p:spPr>
        <p:txBody>
          <a:bodyPr/>
          <a:lstStyle/>
          <a:p>
            <a:r>
              <a:rPr lang="en-US" dirty="0" smtClean="0"/>
              <a:t>A 5</a:t>
            </a:r>
            <a:r>
              <a:rPr lang="en-US" baseline="30000" dirty="0" smtClean="0"/>
              <a:t>th</a:t>
            </a:r>
            <a:r>
              <a:rPr lang="en-US" dirty="0" smtClean="0"/>
              <a:t> Grade Lesson</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34</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4291" y="979999"/>
            <a:ext cx="8441900" cy="5004447"/>
          </a:xfrm>
        </p:spPr>
        <p:txBody>
          <a:bodyPr/>
          <a:lstStyle/>
          <a:p>
            <a:r>
              <a:rPr lang="en-US" sz="2400" dirty="0" smtClean="0"/>
              <a:t>Provide students with different versions of the task as needed </a:t>
            </a:r>
          </a:p>
          <a:p>
            <a:r>
              <a:rPr lang="en-US" sz="2400" dirty="0" smtClean="0"/>
              <a:t>Read the task</a:t>
            </a:r>
          </a:p>
          <a:p>
            <a:r>
              <a:rPr lang="en-US" sz="2400" dirty="0" smtClean="0"/>
              <a:t>Clarify language</a:t>
            </a:r>
          </a:p>
          <a:p>
            <a:r>
              <a:rPr lang="en-US" sz="2400" dirty="0" smtClean="0"/>
              <a:t>Clarify mathematics </a:t>
            </a:r>
          </a:p>
          <a:p>
            <a:r>
              <a:rPr lang="en-US" sz="2400" dirty="0" smtClean="0"/>
              <a:t>Clarify facts</a:t>
            </a:r>
          </a:p>
          <a:p>
            <a:r>
              <a:rPr lang="en-US" sz="2400" dirty="0" smtClean="0"/>
              <a:t>Check for understanding of problem situation</a:t>
            </a:r>
          </a:p>
          <a:p>
            <a:r>
              <a:rPr lang="en-US" sz="2400" dirty="0" smtClean="0"/>
              <a:t>Activate prior knowledge and address possible misconceptions</a:t>
            </a:r>
          </a:p>
          <a:p>
            <a:r>
              <a:rPr lang="en-US" sz="2400" dirty="0" smtClean="0"/>
              <a:t>Activate problem solving</a:t>
            </a:r>
          </a:p>
          <a:p>
            <a:r>
              <a:rPr lang="en-US" sz="2400" dirty="0" smtClean="0"/>
              <a:t>Clarify expectations </a:t>
            </a:r>
          </a:p>
          <a:p>
            <a:r>
              <a:rPr lang="en-US" sz="2400" dirty="0" smtClean="0"/>
              <a:t>Provide a process</a:t>
            </a:r>
          </a:p>
          <a:p>
            <a:r>
              <a:rPr lang="en-US" sz="2400" dirty="0" smtClean="0"/>
              <a:t>Provide graphic organizer and checklist</a:t>
            </a:r>
            <a:endParaRPr lang="en-US" sz="2400" dirty="0"/>
          </a:p>
          <a:p>
            <a:endParaRPr lang="en-US" sz="3600" dirty="0"/>
          </a:p>
        </p:txBody>
      </p:sp>
      <p:sp>
        <p:nvSpPr>
          <p:cNvPr id="3" name="Title 2"/>
          <p:cNvSpPr>
            <a:spLocks noGrp="1"/>
          </p:cNvSpPr>
          <p:nvPr>
            <p:ph type="title"/>
          </p:nvPr>
        </p:nvSpPr>
        <p:spPr>
          <a:xfrm>
            <a:off x="384048" y="228600"/>
            <a:ext cx="8153400" cy="777240"/>
          </a:xfrm>
        </p:spPr>
        <p:txBody>
          <a:bodyPr/>
          <a:lstStyle/>
          <a:p>
            <a:r>
              <a:rPr lang="en-US" dirty="0" smtClean="0"/>
              <a:t>A 5</a:t>
            </a:r>
            <a:r>
              <a:rPr lang="en-US" baseline="30000" dirty="0" smtClean="0"/>
              <a:t>th</a:t>
            </a:r>
            <a:r>
              <a:rPr lang="en-US" dirty="0" smtClean="0"/>
              <a:t> Grade Lesson</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35</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4291" y="979999"/>
            <a:ext cx="8441900" cy="4893647"/>
          </a:xfrm>
        </p:spPr>
        <p:txBody>
          <a:bodyPr/>
          <a:lstStyle/>
          <a:p>
            <a:r>
              <a:rPr lang="en-US" dirty="0" smtClean="0"/>
              <a:t>Step 1: With your group, determine what standard(s) you want to address in your lesson. </a:t>
            </a:r>
          </a:p>
          <a:p>
            <a:r>
              <a:rPr lang="en-US" dirty="0" smtClean="0"/>
              <a:t>Step 2: Find a task that you will use as the main lesson task from those provided on Illustrative Mathematics. </a:t>
            </a:r>
            <a:r>
              <a:rPr lang="en-US" dirty="0" smtClean="0">
                <a:hlinkClick r:id="rId3"/>
              </a:rPr>
              <a:t>http://www.illustrativemathematics.org/</a:t>
            </a:r>
            <a:endParaRPr lang="en-US" dirty="0" smtClean="0"/>
          </a:p>
          <a:p>
            <a:r>
              <a:rPr lang="en-US" dirty="0" smtClean="0"/>
              <a:t>Step 3: Use the planning questions provided to outline your lesson. </a:t>
            </a:r>
          </a:p>
          <a:p>
            <a:r>
              <a:rPr lang="en-US" dirty="0" smtClean="0"/>
              <a:t>Step 4: Present your lesson outline. </a:t>
            </a:r>
            <a:endParaRPr lang="en-US" dirty="0"/>
          </a:p>
          <a:p>
            <a:endParaRPr lang="en-US" sz="3600" dirty="0"/>
          </a:p>
        </p:txBody>
      </p:sp>
      <p:sp>
        <p:nvSpPr>
          <p:cNvPr id="3" name="Title 2"/>
          <p:cNvSpPr>
            <a:spLocks noGrp="1"/>
          </p:cNvSpPr>
          <p:nvPr>
            <p:ph type="title"/>
          </p:nvPr>
        </p:nvSpPr>
        <p:spPr/>
        <p:txBody>
          <a:bodyPr/>
          <a:lstStyle/>
          <a:p>
            <a:r>
              <a:rPr lang="en-US" dirty="0" smtClean="0"/>
              <a:t>Outlining a Lesson</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36</a:t>
            </a:fld>
            <a:endParaRPr lang="en-US" dirty="0"/>
          </a:p>
        </p:txBody>
      </p:sp>
      <p:pic>
        <p:nvPicPr>
          <p:cNvPr id="10" name="Picture 9"/>
          <p:cNvPicPr>
            <a:picLocks noChangeAspect="1"/>
          </p:cNvPicPr>
          <p:nvPr/>
        </p:nvPicPr>
        <p:blipFill>
          <a:blip r:embed="rId4"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title"/>
          </p:nvPr>
        </p:nvSpPr>
        <p:spPr/>
        <p:txBody>
          <a:bodyPr/>
          <a:lstStyle/>
          <a:p>
            <a:r>
              <a:rPr lang="en-US" dirty="0" smtClean="0"/>
              <a:t>Bon Appétit</a:t>
            </a:r>
          </a:p>
        </p:txBody>
      </p:sp>
      <p:pic>
        <p:nvPicPr>
          <p:cNvPr id="107524" name="Picture 3" descr="C:\Users\rgeier\AppData\Local\Microsoft\Windows\Temporary Internet Files\Content.IE5\G4JOYO95\MP900439444[1].jpg"/>
          <p:cNvPicPr>
            <a:picLocks noGrp="1" noChangeAspect="1" noChangeArrowheads="1"/>
          </p:cNvPicPr>
          <p:nvPr>
            <p:ph idx="4294967295"/>
          </p:nvPr>
        </p:nvPicPr>
        <p:blipFill rotWithShape="1">
          <a:blip r:embed="rId3" cstate="print">
            <a:extLst>
              <a:ext uri="{BEBA8EAE-BF5A-486C-A8C5-ECC9F3942E4B}">
                <a14:imgProps xmlns="" xmlns:a14="http://schemas.microsoft.com/office/drawing/2010/main">
                  <a14:imgLayer r:embed="rId4">
                    <a14:imgEffect>
                      <a14:backgroundRemoval t="10000" b="90000" l="10000" r="90000"/>
                    </a14:imgEffect>
                  </a14:imgLayer>
                </a14:imgProps>
              </a:ext>
            </a:extLst>
          </a:blip>
          <a:srcRect l="13574" r="6766"/>
          <a:stretch/>
        </p:blipFill>
        <p:spPr>
          <a:xfrm>
            <a:off x="4310743" y="283215"/>
            <a:ext cx="4833257" cy="4038600"/>
          </a:xfrm>
        </p:spPr>
      </p:pic>
      <p:pic>
        <p:nvPicPr>
          <p:cNvPr id="6" name="Picture 5"/>
          <p:cNvPicPr>
            <a:picLocks noChangeAspect="1"/>
          </p:cNvPicPr>
          <p:nvPr/>
        </p:nvPicPr>
        <p:blipFill>
          <a:blip r:embed="rId5" cstate="print"/>
          <a:stretch>
            <a:fillRect/>
          </a:stretch>
        </p:blipFill>
        <p:spPr>
          <a:xfrm>
            <a:off x="384048" y="6133968"/>
            <a:ext cx="2200847" cy="487722"/>
          </a:xfrm>
          <a:prstGeom prst="rect">
            <a:avLst/>
          </a:prstGeom>
        </p:spPr>
      </p:pic>
      <p:sp>
        <p:nvSpPr>
          <p:cNvPr id="3" name="Slide Number Placeholder 2"/>
          <p:cNvSpPr>
            <a:spLocks noGrp="1"/>
          </p:cNvSpPr>
          <p:nvPr>
            <p:ph type="sldNum" sz="quarter" idx="11"/>
          </p:nvPr>
        </p:nvSpPr>
        <p:spPr/>
        <p:txBody>
          <a:bodyPr/>
          <a:lstStyle/>
          <a:p>
            <a:fld id="{EE3D4692-A625-460F-A072-DE10EEAA5719}" type="slidenum">
              <a:rPr lang="en-US" smtClean="0"/>
              <a:pPr/>
              <a:t>37</a:t>
            </a:fld>
            <a:endParaRPr lang="en-US" dirty="0"/>
          </a:p>
        </p:txBody>
      </p:sp>
    </p:spTree>
    <p:extLst>
      <p:ext uri="{BB962C8B-B14F-4D97-AF65-F5344CB8AC3E}">
        <p14:creationId xmlns="" xmlns:p14="http://schemas.microsoft.com/office/powerpoint/2010/main" val="51073124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23888" y="2302515"/>
            <a:ext cx="7886700" cy="1218795"/>
          </a:xfrm>
        </p:spPr>
        <p:txBody>
          <a:bodyPr/>
          <a:lstStyle/>
          <a:p>
            <a:r>
              <a:rPr dirty="0"/>
              <a:t/>
            </a:r>
            <a:br>
              <a:rPr dirty="0"/>
            </a:br>
            <a:r>
              <a:rPr dirty="0" smtClean="0"/>
              <a:t>Supporting Teachers with UDL</a:t>
            </a:r>
            <a:endParaRPr dirty="0"/>
          </a:p>
        </p:txBody>
      </p:sp>
      <p:sp>
        <p:nvSpPr>
          <p:cNvPr id="4" name="Text Placeholder 3"/>
          <p:cNvSpPr>
            <a:spLocks noGrp="1"/>
          </p:cNvSpPr>
          <p:nvPr>
            <p:ph type="body" idx="1"/>
          </p:nvPr>
        </p:nvSpPr>
        <p:spPr>
          <a:xfrm>
            <a:off x="623888" y="4257858"/>
            <a:ext cx="7886700" cy="553998"/>
          </a:xfrm>
        </p:spPr>
        <p:txBody>
          <a:bodyPr/>
          <a:lstStyle/>
          <a:p>
            <a:r>
              <a:rPr lang="en-US" dirty="0"/>
              <a:t>Section 4</a:t>
            </a:r>
          </a:p>
        </p:txBody>
      </p:sp>
      <p:pic>
        <p:nvPicPr>
          <p:cNvPr id="6" name="Picture 5" descr="participant guide call out.png"/>
          <p:cNvPicPr>
            <a:picLocks noChangeAspect="1" noChangeArrowheads="1"/>
          </p:cNvPicPr>
          <p:nvPr/>
        </p:nvPicPr>
        <p:blipFill>
          <a:blip r:embed="rId3" cstate="print"/>
          <a:srcRect/>
          <a:stretch>
            <a:fillRect/>
          </a:stretch>
        </p:blipFill>
        <p:spPr bwMode="auto">
          <a:xfrm>
            <a:off x="1005078" y="4873622"/>
            <a:ext cx="914400" cy="990600"/>
          </a:xfrm>
          <a:prstGeom prst="rect">
            <a:avLst/>
          </a:prstGeom>
          <a:noFill/>
          <a:ln w="9525">
            <a:noFill/>
            <a:miter lim="800000"/>
            <a:headEnd/>
            <a:tailEnd/>
          </a:ln>
        </p:spPr>
      </p:pic>
      <p:sp>
        <p:nvSpPr>
          <p:cNvPr id="7" name="TextBox 6"/>
          <p:cNvSpPr txBox="1"/>
          <p:nvPr/>
        </p:nvSpPr>
        <p:spPr>
          <a:xfrm>
            <a:off x="1062990" y="4914900"/>
            <a:ext cx="697230" cy="646331"/>
          </a:xfrm>
          <a:prstGeom prst="rect">
            <a:avLst/>
          </a:prstGeom>
          <a:noFill/>
        </p:spPr>
        <p:txBody>
          <a:bodyPr wrap="square" rtlCol="0">
            <a:spAutoFit/>
          </a:bodyPr>
          <a:lstStyle/>
          <a:p>
            <a:pPr algn="ctr"/>
            <a:r>
              <a:rPr lang="en-US" dirty="0" smtClean="0"/>
              <a:t>Page</a:t>
            </a:r>
          </a:p>
          <a:p>
            <a:pPr algn="ctr"/>
            <a:r>
              <a:rPr lang="en-US" dirty="0" smtClean="0"/>
              <a:t>25</a:t>
            </a:r>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352006"/>
            <a:ext cx="8240968" cy="3933384"/>
          </a:xfrm>
        </p:spPr>
        <p:txBody>
          <a:bodyPr/>
          <a:lstStyle/>
          <a:p>
            <a:r>
              <a:rPr lang="en-US" sz="3600" dirty="0" smtClean="0"/>
              <a:t>Identify a Key Idea about UDL.</a:t>
            </a:r>
          </a:p>
          <a:p>
            <a:pPr>
              <a:buNone/>
            </a:pPr>
            <a:endParaRPr lang="en-US" sz="3600" dirty="0" smtClean="0"/>
          </a:p>
          <a:p>
            <a:r>
              <a:rPr lang="en-US" sz="3600" dirty="0" smtClean="0"/>
              <a:t>Set 1 or 2 implementation goals that support the Key Idea.</a:t>
            </a:r>
          </a:p>
          <a:p>
            <a:pPr>
              <a:buNone/>
            </a:pPr>
            <a:endParaRPr lang="en-US" sz="3600" dirty="0" smtClean="0"/>
          </a:p>
          <a:p>
            <a:r>
              <a:rPr lang="en-US" sz="3600" dirty="0" smtClean="0"/>
              <a:t>Determine the steps to take in order to help teachers meet the goal(s). </a:t>
            </a:r>
            <a:endParaRPr lang="en-US" sz="3600" dirty="0"/>
          </a:p>
        </p:txBody>
      </p:sp>
      <p:sp>
        <p:nvSpPr>
          <p:cNvPr id="3" name="Title 2"/>
          <p:cNvSpPr>
            <a:spLocks noGrp="1"/>
          </p:cNvSpPr>
          <p:nvPr>
            <p:ph type="title"/>
          </p:nvPr>
        </p:nvSpPr>
        <p:spPr/>
        <p:txBody>
          <a:bodyPr>
            <a:normAutofit fontScale="90000"/>
          </a:bodyPr>
          <a:lstStyle/>
          <a:p>
            <a:r>
              <a:rPr lang="en-US" dirty="0" smtClean="0"/>
              <a:t>Setting Goals and Creating Next Steps</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39</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7"/>
          <p:cNvSpPr>
            <a:spLocks noGrp="1"/>
          </p:cNvSpPr>
          <p:nvPr>
            <p:ph idx="1"/>
          </p:nvPr>
        </p:nvSpPr>
        <p:spPr>
          <a:xfrm>
            <a:off x="245990" y="813343"/>
            <a:ext cx="6703450" cy="5059847"/>
          </a:xfrm>
        </p:spPr>
        <p:txBody>
          <a:bodyPr/>
          <a:lstStyle/>
          <a:p>
            <a:pPr marL="0" indent="0">
              <a:buNone/>
            </a:pPr>
            <a:r>
              <a:rPr lang="en-US" sz="2400" b="1" dirty="0" smtClean="0"/>
              <a:t>Morning Session</a:t>
            </a:r>
          </a:p>
          <a:p>
            <a:r>
              <a:rPr lang="en-US" sz="2400" dirty="0" smtClean="0"/>
              <a:t>Welcome and Introductions</a:t>
            </a:r>
          </a:p>
          <a:p>
            <a:r>
              <a:rPr lang="en-US" sz="2400" dirty="0" smtClean="0"/>
              <a:t>Sharing Implementation Experiences</a:t>
            </a:r>
          </a:p>
          <a:p>
            <a:r>
              <a:rPr lang="en-US" sz="2400" dirty="0" smtClean="0"/>
              <a:t>Building a Teaching and Learning Framework through UDL</a:t>
            </a:r>
          </a:p>
          <a:p>
            <a:r>
              <a:rPr lang="en-US" sz="2400" dirty="0" smtClean="0"/>
              <a:t>Teaching and Learning with the UDL Principles</a:t>
            </a:r>
          </a:p>
          <a:p>
            <a:pPr marL="0" indent="0">
              <a:buNone/>
            </a:pPr>
            <a:r>
              <a:rPr lang="en-US" sz="2400" b="1" dirty="0" smtClean="0"/>
              <a:t>Afternoon Session</a:t>
            </a:r>
          </a:p>
          <a:p>
            <a:r>
              <a:rPr lang="en-US" sz="2400" spc="-20" dirty="0" smtClean="0"/>
              <a:t>Supporting Teachers with UDL</a:t>
            </a:r>
          </a:p>
          <a:p>
            <a:r>
              <a:rPr lang="en-US" sz="2400" dirty="0" smtClean="0"/>
              <a:t>Assessing Learning Progress</a:t>
            </a:r>
          </a:p>
          <a:p>
            <a:r>
              <a:rPr lang="en-US" sz="2400" dirty="0" smtClean="0"/>
              <a:t>Students’ Role in the Assessment Process</a:t>
            </a:r>
          </a:p>
          <a:p>
            <a:r>
              <a:rPr lang="en-US" sz="2400" dirty="0" smtClean="0"/>
              <a:t>Moving Forward with the CCS-Math Implementation</a:t>
            </a:r>
          </a:p>
          <a:p>
            <a:pPr marL="0" indent="0">
              <a:buNone/>
            </a:pPr>
            <a:r>
              <a:rPr lang="en-US" sz="2400" b="1" dirty="0" smtClean="0"/>
              <a:t>Post-Assessment, Session Evaluation, &amp; Wrap Up</a:t>
            </a:r>
          </a:p>
        </p:txBody>
      </p:sp>
      <p:sp>
        <p:nvSpPr>
          <p:cNvPr id="27651" name="Title 2"/>
          <p:cNvSpPr>
            <a:spLocks noGrp="1"/>
          </p:cNvSpPr>
          <p:nvPr>
            <p:ph type="title"/>
          </p:nvPr>
        </p:nvSpPr>
        <p:spPr>
          <a:xfrm>
            <a:off x="310896" y="0"/>
            <a:ext cx="8153400" cy="680418"/>
          </a:xfrm>
        </p:spPr>
        <p:txBody>
          <a:bodyPr>
            <a:normAutofit/>
          </a:bodyPr>
          <a:lstStyle/>
          <a:p>
            <a:r>
              <a:rPr lang="en-US" sz="4600" dirty="0" smtClean="0"/>
              <a:t>Today’s Agenda</a:t>
            </a:r>
          </a:p>
        </p:txBody>
      </p:sp>
      <p:sp>
        <p:nvSpPr>
          <p:cNvPr id="5" name="Slide Number Placeholder 4"/>
          <p:cNvSpPr>
            <a:spLocks noGrp="1"/>
          </p:cNvSpPr>
          <p:nvPr>
            <p:ph type="sldNum" sz="quarter" idx="11"/>
          </p:nvPr>
        </p:nvSpPr>
        <p:spPr/>
        <p:txBody>
          <a:bodyPr/>
          <a:lstStyle/>
          <a:p>
            <a:fld id="{08BBAEDF-87C4-4E53-9FCE-8615966C3AA6}" type="slidenum">
              <a:rPr lang="en-US" smtClean="0"/>
              <a:pPr/>
              <a:t>4</a:t>
            </a:fld>
            <a:endParaRPr lang="en-US" dirty="0"/>
          </a:p>
        </p:txBody>
      </p:sp>
      <p:sp>
        <p:nvSpPr>
          <p:cNvPr id="27653" name="Rectangle 5"/>
          <p:cNvSpPr>
            <a:spLocks noChangeArrowheads="1"/>
          </p:cNvSpPr>
          <p:nvPr/>
        </p:nvSpPr>
        <p:spPr bwMode="auto">
          <a:xfrm>
            <a:off x="4227513" y="3244850"/>
            <a:ext cx="184150" cy="368300"/>
          </a:xfrm>
          <a:prstGeom prst="rect">
            <a:avLst/>
          </a:prstGeom>
          <a:noFill/>
          <a:ln w="9525">
            <a:noFill/>
            <a:miter lim="800000"/>
            <a:headEnd/>
            <a:tailEnd/>
          </a:ln>
        </p:spPr>
        <p:txBody>
          <a:bodyPr wrap="none">
            <a:spAutoFit/>
          </a:bodyPr>
          <a:lstStyle/>
          <a:p>
            <a:pPr fontAlgn="base">
              <a:spcBef>
                <a:spcPct val="0"/>
              </a:spcBef>
              <a:spcAft>
                <a:spcPct val="0"/>
              </a:spcAft>
            </a:pPr>
            <a:endParaRPr lang="en-US" dirty="0">
              <a:solidFill>
                <a:prstClr val="black"/>
              </a:solidFill>
              <a:latin typeface="Arial" pitchFamily="34" charset="0"/>
            </a:endParaRPr>
          </a:p>
        </p:txBody>
      </p:sp>
      <p:pic>
        <p:nvPicPr>
          <p:cNvPr id="1030" name="Picture 6" descr="C:\Users\Heath McGregor\AppData\Local\Microsoft\Windows\Temporary Internet Files\Content.IE5\6LMP111W\MP900289183[1].jpg"/>
          <p:cNvPicPr>
            <a:picLocks noChangeAspect="1" noChangeArrowheads="1"/>
          </p:cNvPicPr>
          <p:nvPr/>
        </p:nvPicPr>
        <p:blipFill>
          <a:blip r:embed="rId3" cstate="print"/>
          <a:stretch>
            <a:fillRect/>
          </a:stretch>
        </p:blipFill>
        <p:spPr bwMode="auto">
          <a:xfrm>
            <a:off x="6588413" y="287009"/>
            <a:ext cx="2197487" cy="3279151"/>
          </a:xfrm>
          <a:prstGeom prst="rect">
            <a:avLst/>
          </a:prstGeom>
          <a:noFill/>
          <a:ln>
            <a:solidFill>
              <a:schemeClr val="tx1">
                <a:lumMod val="50000"/>
                <a:lumOff val="50000"/>
              </a:schemeClr>
            </a:solidFill>
          </a:ln>
        </p:spPr>
      </p:pic>
      <p:pic>
        <p:nvPicPr>
          <p:cNvPr id="8" name="Picture 7"/>
          <p:cNvPicPr>
            <a:picLocks noChangeAspect="1"/>
          </p:cNvPicPr>
          <p:nvPr/>
        </p:nvPicPr>
        <p:blipFill>
          <a:blip r:embed="rId4"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19"/>
            <a:ext cx="8240968" cy="1107996"/>
          </a:xfrm>
        </p:spPr>
        <p:txBody>
          <a:bodyPr/>
          <a:lstStyle/>
          <a:p>
            <a:r>
              <a:rPr lang="en-US" sz="3600" dirty="0" smtClean="0"/>
              <a:t>Identify a Key Idea about UDL.</a:t>
            </a:r>
          </a:p>
          <a:p>
            <a:pPr>
              <a:buNone/>
            </a:pPr>
            <a:endParaRPr lang="en-US" sz="3600" dirty="0" smtClean="0"/>
          </a:p>
        </p:txBody>
      </p:sp>
      <p:sp>
        <p:nvSpPr>
          <p:cNvPr id="3" name="Title 2"/>
          <p:cNvSpPr>
            <a:spLocks noGrp="1"/>
          </p:cNvSpPr>
          <p:nvPr>
            <p:ph type="title"/>
          </p:nvPr>
        </p:nvSpPr>
        <p:spPr/>
        <p:txBody>
          <a:bodyPr>
            <a:normAutofit fontScale="90000"/>
          </a:bodyPr>
          <a:lstStyle/>
          <a:p>
            <a:r>
              <a:rPr lang="en-US" dirty="0" smtClean="0"/>
              <a:t>Setting Goals and Creating Next Steps</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40</a:t>
            </a:fld>
            <a:endParaRPr lang="en-US" dirty="0"/>
          </a:p>
        </p:txBody>
      </p:sp>
      <p:sp>
        <p:nvSpPr>
          <p:cNvPr id="6" name="Content Placeholder 1"/>
          <p:cNvSpPr txBox="1">
            <a:spLocks/>
          </p:cNvSpPr>
          <p:nvPr/>
        </p:nvSpPr>
        <p:spPr>
          <a:xfrm>
            <a:off x="174704" y="2344796"/>
            <a:ext cx="8240968" cy="2105192"/>
          </a:xfrm>
          <a:prstGeom prst="rect">
            <a:avLst/>
          </a:prstGeom>
        </p:spPr>
        <p:txBody>
          <a:bodyPr vert="horz" lIns="0" tIns="0" rIns="0" bIns="0" rtlCol="0">
            <a:spAutoFit/>
          </a:bodyPr>
          <a:lstStyle/>
          <a:p>
            <a:pPr marL="854075" lvl="1" defTabSz="914363">
              <a:lnSpc>
                <a:spcPct val="90000"/>
              </a:lnSpc>
              <a:spcBef>
                <a:spcPct val="20000"/>
              </a:spcBef>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Key Idea:</a:t>
            </a:r>
            <a:r>
              <a:rPr kumimoji="0" lang="en-US" sz="3600" b="0" i="0" u="none" strike="noStrike" kern="1200" cap="none" spc="0" normalizeH="0" noProof="0" dirty="0" smtClean="0">
                <a:ln>
                  <a:noFill/>
                </a:ln>
                <a:solidFill>
                  <a:schemeClr val="tx1"/>
                </a:solidFill>
                <a:effectLst/>
                <a:uLnTx/>
                <a:uFillTx/>
                <a:latin typeface="+mn-lt"/>
                <a:ea typeface="+mn-ea"/>
                <a:cs typeface="+mn-cs"/>
              </a:rPr>
              <a:t> </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UDL focuses on providing</a:t>
            </a:r>
            <a:r>
              <a:rPr kumimoji="0" lang="en-US" sz="3600" b="0" i="0" u="none" strike="noStrike" kern="1200" cap="none" spc="0" normalizeH="0" noProof="0" dirty="0" smtClean="0">
                <a:ln>
                  <a:noFill/>
                </a:ln>
                <a:solidFill>
                  <a:schemeClr val="tx1"/>
                </a:solidFill>
                <a:effectLst/>
                <a:uLnTx/>
                <a:uFillTx/>
                <a:latin typeface="+mn-lt"/>
                <a:ea typeface="+mn-ea"/>
                <a:cs typeface="+mn-cs"/>
              </a:rPr>
              <a:t> a variety of options that allow all students to be successful.</a:t>
            </a: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None/>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709562" y="3856067"/>
            <a:ext cx="1827886" cy="1828800"/>
          </a:xfrm>
          <a:prstGeom prst="rect">
            <a:avLst/>
          </a:prstGeom>
        </p:spPr>
      </p:pic>
      <p:pic>
        <p:nvPicPr>
          <p:cNvPr id="8" name="Picture 7"/>
          <p:cNvPicPr>
            <a:picLocks noChangeAspect="1"/>
          </p:cNvPicPr>
          <p:nvPr/>
        </p:nvPicPr>
        <p:blipFill>
          <a:blip r:embed="rId4"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19"/>
            <a:ext cx="8240968" cy="3711785"/>
          </a:xfrm>
        </p:spPr>
        <p:txBody>
          <a:bodyPr/>
          <a:lstStyle/>
          <a:p>
            <a:r>
              <a:rPr lang="en-US" sz="3600" dirty="0" smtClean="0"/>
              <a:t>Set 1 or 2 implementation goals that support the Key Idea.</a:t>
            </a:r>
          </a:p>
          <a:p>
            <a:pPr>
              <a:buNone/>
            </a:pPr>
            <a:endParaRPr lang="en-US" sz="3600" dirty="0" smtClean="0"/>
          </a:p>
          <a:p>
            <a:pPr>
              <a:buNone/>
            </a:pPr>
            <a:r>
              <a:rPr lang="en-US" sz="3600" dirty="0" smtClean="0"/>
              <a:t>	Implementation Goal 1: Teachers will have students work in groups in order to foster collaboration and community (P3, G8, C8.3).</a:t>
            </a:r>
          </a:p>
        </p:txBody>
      </p:sp>
      <p:sp>
        <p:nvSpPr>
          <p:cNvPr id="3" name="Title 2"/>
          <p:cNvSpPr>
            <a:spLocks noGrp="1"/>
          </p:cNvSpPr>
          <p:nvPr>
            <p:ph type="title"/>
          </p:nvPr>
        </p:nvSpPr>
        <p:spPr/>
        <p:txBody>
          <a:bodyPr>
            <a:normAutofit fontScale="90000"/>
          </a:bodyPr>
          <a:lstStyle/>
          <a:p>
            <a:r>
              <a:rPr lang="en-US" dirty="0" smtClean="0"/>
              <a:t>Setting Goals and Creating Next Steps</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41</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16"/>
            <a:ext cx="8240968" cy="3911840"/>
          </a:xfrm>
        </p:spPr>
        <p:txBody>
          <a:bodyPr/>
          <a:lstStyle/>
          <a:p>
            <a:r>
              <a:rPr lang="en-US" sz="3600" dirty="0" smtClean="0"/>
              <a:t>Determine the steps to take in order to help teachers meet the goal(s). </a:t>
            </a:r>
            <a:endParaRPr lang="en-US" sz="2800" dirty="0" smtClean="0"/>
          </a:p>
          <a:p>
            <a:pPr lvl="1">
              <a:spcAft>
                <a:spcPts val="600"/>
              </a:spcAft>
            </a:pPr>
            <a:r>
              <a:rPr lang="en-US" sz="2600" dirty="0" smtClean="0"/>
              <a:t>Help </a:t>
            </a:r>
            <a:r>
              <a:rPr lang="en-US" sz="2600" dirty="0"/>
              <a:t>teachers to create a peer coaching environment that allows students to discuss individual solution strategies in order to get assistance and feedback.</a:t>
            </a:r>
          </a:p>
          <a:p>
            <a:pPr lvl="1">
              <a:spcAft>
                <a:spcPts val="600"/>
              </a:spcAft>
            </a:pPr>
            <a:r>
              <a:rPr lang="en-US" sz="2600" dirty="0" smtClean="0"/>
              <a:t>Help </a:t>
            </a:r>
            <a:r>
              <a:rPr lang="en-US" sz="2600" dirty="0"/>
              <a:t>teachers to understanding how to group students for maximum impact.</a:t>
            </a:r>
          </a:p>
          <a:p>
            <a:pPr lvl="1">
              <a:spcAft>
                <a:spcPts val="600"/>
              </a:spcAft>
            </a:pPr>
            <a:r>
              <a:rPr lang="en-US" sz="2600" dirty="0" smtClean="0"/>
              <a:t>Help </a:t>
            </a:r>
            <a:r>
              <a:rPr lang="en-US" sz="2600" dirty="0"/>
              <a:t>teachers develop guidelines that students can use during group </a:t>
            </a:r>
            <a:r>
              <a:rPr lang="en-US" sz="2600" dirty="0" smtClean="0"/>
              <a:t>work.</a:t>
            </a:r>
            <a:endParaRPr lang="en-US" sz="2600" dirty="0"/>
          </a:p>
        </p:txBody>
      </p:sp>
      <p:sp>
        <p:nvSpPr>
          <p:cNvPr id="3" name="Title 2"/>
          <p:cNvSpPr>
            <a:spLocks noGrp="1"/>
          </p:cNvSpPr>
          <p:nvPr>
            <p:ph type="title"/>
          </p:nvPr>
        </p:nvSpPr>
        <p:spPr/>
        <p:txBody>
          <a:bodyPr>
            <a:normAutofit fontScale="90000"/>
          </a:bodyPr>
          <a:lstStyle/>
          <a:p>
            <a:r>
              <a:rPr lang="en-US" dirty="0" smtClean="0"/>
              <a:t>Setting Goals and Creating Next Steps</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42</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330235"/>
            <a:ext cx="8240968" cy="3933384"/>
          </a:xfrm>
        </p:spPr>
        <p:txBody>
          <a:bodyPr/>
          <a:lstStyle/>
          <a:p>
            <a:r>
              <a:rPr lang="en-US" sz="3600" dirty="0" smtClean="0"/>
              <a:t>Identify a Key Idea about UDL.</a:t>
            </a:r>
          </a:p>
          <a:p>
            <a:pPr>
              <a:buNone/>
            </a:pPr>
            <a:endParaRPr lang="en-US" sz="3600" dirty="0" smtClean="0"/>
          </a:p>
          <a:p>
            <a:r>
              <a:rPr lang="en-US" sz="3600" dirty="0" smtClean="0"/>
              <a:t>Set 1 or 2 implementation goals that support the Key Idea.</a:t>
            </a:r>
          </a:p>
          <a:p>
            <a:pPr>
              <a:buNone/>
            </a:pPr>
            <a:endParaRPr lang="en-US" sz="3600" dirty="0" smtClean="0"/>
          </a:p>
          <a:p>
            <a:r>
              <a:rPr lang="en-US" sz="3600" dirty="0" smtClean="0"/>
              <a:t>Determine the steps to take in order to help teachers meet the goal(s). </a:t>
            </a:r>
            <a:endParaRPr lang="en-US" sz="3600" dirty="0"/>
          </a:p>
        </p:txBody>
      </p:sp>
      <p:sp>
        <p:nvSpPr>
          <p:cNvPr id="3" name="Title 2"/>
          <p:cNvSpPr>
            <a:spLocks noGrp="1"/>
          </p:cNvSpPr>
          <p:nvPr>
            <p:ph type="title"/>
          </p:nvPr>
        </p:nvSpPr>
        <p:spPr/>
        <p:txBody>
          <a:bodyPr>
            <a:normAutofit fontScale="90000"/>
          </a:bodyPr>
          <a:lstStyle/>
          <a:p>
            <a:r>
              <a:rPr lang="en-US" dirty="0" smtClean="0"/>
              <a:t>Setting Goals and Creating Next Steps</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43</a:t>
            </a:fld>
            <a:endParaRPr lang="en-US" dirty="0"/>
          </a:p>
        </p:txBody>
      </p:sp>
      <p:grpSp>
        <p:nvGrpSpPr>
          <p:cNvPr id="6" name="Group 5"/>
          <p:cNvGrpSpPr>
            <a:grpSpLocks/>
          </p:cNvGrpSpPr>
          <p:nvPr/>
        </p:nvGrpSpPr>
        <p:grpSpPr bwMode="auto">
          <a:xfrm>
            <a:off x="7132828" y="4942202"/>
            <a:ext cx="1219200" cy="990600"/>
            <a:chOff x="7472680" y="4953000"/>
            <a:chExt cx="1219200" cy="990600"/>
          </a:xfrm>
        </p:grpSpPr>
        <p:pic>
          <p:nvPicPr>
            <p:cNvPr id="7" name="Picture 6" descr="participant guide call out.png"/>
            <p:cNvPicPr>
              <a:picLocks noChangeAspect="1" noChangeArrowheads="1"/>
            </p:cNvPicPr>
            <p:nvPr/>
          </p:nvPicPr>
          <p:blipFill>
            <a:blip r:embed="rId3" cstate="print"/>
            <a:srcRect/>
            <a:stretch>
              <a:fillRect/>
            </a:stretch>
          </p:blipFill>
          <p:spPr bwMode="auto">
            <a:xfrm>
              <a:off x="7620000" y="4953000"/>
              <a:ext cx="914400" cy="990600"/>
            </a:xfrm>
            <a:prstGeom prst="rect">
              <a:avLst/>
            </a:prstGeom>
            <a:noFill/>
            <a:ln w="9525">
              <a:noFill/>
              <a:miter lim="800000"/>
              <a:headEnd/>
              <a:tailEnd/>
            </a:ln>
          </p:spPr>
        </p:pic>
        <p:sp>
          <p:nvSpPr>
            <p:cNvPr id="8" name="TextBox 7"/>
            <p:cNvSpPr txBox="1">
              <a:spLocks noChangeArrowheads="1"/>
            </p:cNvSpPr>
            <p:nvPr/>
          </p:nvSpPr>
          <p:spPr bwMode="auto">
            <a:xfrm>
              <a:off x="7472680" y="4953000"/>
              <a:ext cx="1219200" cy="646331"/>
            </a:xfrm>
            <a:prstGeom prst="rect">
              <a:avLst/>
            </a:prstGeom>
            <a:noFill/>
            <a:ln w="9525">
              <a:noFill/>
              <a:miter lim="800000"/>
              <a:headEnd/>
              <a:tailEnd/>
            </a:ln>
          </p:spPr>
          <p:txBody>
            <a:bodyPr wrap="square">
              <a:spAutoFit/>
            </a:bodyPr>
            <a:lstStyle/>
            <a:p>
              <a:pPr algn="ctr"/>
              <a:r>
                <a:rPr lang="en-US" dirty="0" smtClean="0"/>
                <a:t>Page </a:t>
              </a:r>
              <a:br>
                <a:rPr lang="en-US" dirty="0" smtClean="0"/>
              </a:br>
              <a:r>
                <a:rPr lang="en-US" dirty="0" smtClean="0"/>
                <a:t>25 </a:t>
              </a:r>
              <a:endParaRPr lang="en-US" dirty="0"/>
            </a:p>
          </p:txBody>
        </p:sp>
      </p:grpSp>
      <p:pic>
        <p:nvPicPr>
          <p:cNvPr id="9" name="Picture 8"/>
          <p:cNvPicPr>
            <a:picLocks noChangeAspect="1"/>
          </p:cNvPicPr>
          <p:nvPr/>
        </p:nvPicPr>
        <p:blipFill>
          <a:blip r:embed="rId4"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194159"/>
            <a:ext cx="7540752" cy="4887492"/>
          </a:xfrm>
        </p:spPr>
        <p:txBody>
          <a:bodyPr/>
          <a:lstStyle/>
          <a:p>
            <a:pPr marL="457200"/>
            <a:r>
              <a:rPr lang="en-US" sz="2800" dirty="0" smtClean="0"/>
              <a:t>Center for Applied Special Technology</a:t>
            </a:r>
          </a:p>
          <a:p>
            <a:pPr marL="457200" lvl="1" indent="0">
              <a:buNone/>
            </a:pPr>
            <a:r>
              <a:rPr lang="en-US" dirty="0" smtClean="0">
                <a:hlinkClick r:id="rId3"/>
              </a:rPr>
              <a:t>http://www.cast.org</a:t>
            </a:r>
            <a:endParaRPr lang="en-US" dirty="0" smtClean="0"/>
          </a:p>
          <a:p>
            <a:pPr marL="457200"/>
            <a:r>
              <a:rPr lang="en-US" sz="2800" dirty="0" smtClean="0"/>
              <a:t>National Center on Universal Design for Learning</a:t>
            </a:r>
          </a:p>
          <a:p>
            <a:pPr marL="457200" lvl="1" indent="0">
              <a:buNone/>
            </a:pPr>
            <a:r>
              <a:rPr lang="en-US" dirty="0" smtClean="0">
                <a:hlinkClick r:id="rId4"/>
              </a:rPr>
              <a:t>http://www.udlcenter.org/</a:t>
            </a:r>
            <a:endParaRPr lang="en-US" dirty="0" smtClean="0"/>
          </a:p>
          <a:p>
            <a:pPr marL="457200"/>
            <a:r>
              <a:rPr lang="en-US" sz="2800" dirty="0" smtClean="0"/>
              <a:t>The Universal Design for Learning Implementation and Research Network </a:t>
            </a:r>
            <a:r>
              <a:rPr lang="en-US" sz="2800" dirty="0" smtClean="0">
                <a:hlinkClick r:id="rId5"/>
              </a:rPr>
              <a:t>http://udl-irn.org/</a:t>
            </a:r>
            <a:endParaRPr lang="en-US" sz="2800" dirty="0" smtClean="0"/>
          </a:p>
          <a:p>
            <a:pPr marL="457200"/>
            <a:r>
              <a:rPr lang="en-US" sz="2800" dirty="0" smtClean="0"/>
              <a:t>NYC Tasks, Units, &amp; Student Work</a:t>
            </a:r>
          </a:p>
          <a:p>
            <a:pPr marL="457200" lvl="1" indent="0">
              <a:buNone/>
            </a:pPr>
            <a:r>
              <a:rPr lang="en-US" dirty="0" smtClean="0">
                <a:hlinkClick r:id="rId6"/>
              </a:rPr>
              <a:t>http://schools.nyc.gov/academics/commoncoreLibrary/tasksUnitsStudentWork/default.htm</a:t>
            </a:r>
            <a:endParaRPr lang="en-US" dirty="0" smtClean="0"/>
          </a:p>
          <a:p>
            <a:pPr lvl="1">
              <a:buNone/>
            </a:pPr>
            <a:endParaRPr lang="en-US" sz="2400" dirty="0"/>
          </a:p>
        </p:txBody>
      </p:sp>
      <p:sp>
        <p:nvSpPr>
          <p:cNvPr id="3" name="Title 2"/>
          <p:cNvSpPr>
            <a:spLocks noGrp="1"/>
          </p:cNvSpPr>
          <p:nvPr>
            <p:ph type="title"/>
          </p:nvPr>
        </p:nvSpPr>
        <p:spPr/>
        <p:txBody>
          <a:bodyPr/>
          <a:lstStyle/>
          <a:p>
            <a:r>
              <a:rPr lang="en-US" dirty="0" smtClean="0"/>
              <a:t>Additional Resources</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44</a:t>
            </a:fld>
            <a:endParaRPr lang="en-US" dirty="0"/>
          </a:p>
        </p:txBody>
      </p:sp>
      <p:grpSp>
        <p:nvGrpSpPr>
          <p:cNvPr id="6" name="Group 5"/>
          <p:cNvGrpSpPr>
            <a:grpSpLocks/>
          </p:cNvGrpSpPr>
          <p:nvPr/>
        </p:nvGrpSpPr>
        <p:grpSpPr bwMode="auto">
          <a:xfrm>
            <a:off x="7917820" y="4957056"/>
            <a:ext cx="1219200" cy="990600"/>
            <a:chOff x="7584974" y="4827032"/>
            <a:chExt cx="1219200" cy="990600"/>
          </a:xfrm>
        </p:grpSpPr>
        <p:pic>
          <p:nvPicPr>
            <p:cNvPr id="7" name="Picture 6" descr="participant guide call out.png"/>
            <p:cNvPicPr>
              <a:picLocks noChangeAspect="1" noChangeArrowheads="1"/>
            </p:cNvPicPr>
            <p:nvPr/>
          </p:nvPicPr>
          <p:blipFill>
            <a:blip r:embed="rId7" cstate="print"/>
            <a:srcRect/>
            <a:stretch>
              <a:fillRect/>
            </a:stretch>
          </p:blipFill>
          <p:spPr bwMode="auto">
            <a:xfrm>
              <a:off x="7736332" y="4827032"/>
              <a:ext cx="914400" cy="990600"/>
            </a:xfrm>
            <a:prstGeom prst="rect">
              <a:avLst/>
            </a:prstGeom>
            <a:noFill/>
            <a:ln w="9525">
              <a:noFill/>
              <a:miter lim="800000"/>
              <a:headEnd/>
              <a:tailEnd/>
            </a:ln>
          </p:spPr>
        </p:pic>
        <p:sp>
          <p:nvSpPr>
            <p:cNvPr id="8" name="TextBox 7"/>
            <p:cNvSpPr txBox="1">
              <a:spLocks noChangeArrowheads="1"/>
            </p:cNvSpPr>
            <p:nvPr/>
          </p:nvSpPr>
          <p:spPr bwMode="auto">
            <a:xfrm>
              <a:off x="7584974" y="4904874"/>
              <a:ext cx="1219200" cy="646331"/>
            </a:xfrm>
            <a:prstGeom prst="rect">
              <a:avLst/>
            </a:prstGeom>
            <a:noFill/>
            <a:ln w="9525">
              <a:noFill/>
              <a:miter lim="800000"/>
              <a:headEnd/>
              <a:tailEnd/>
            </a:ln>
          </p:spPr>
          <p:txBody>
            <a:bodyPr wrap="square">
              <a:spAutoFit/>
            </a:bodyPr>
            <a:lstStyle/>
            <a:p>
              <a:pPr algn="ctr"/>
              <a:r>
                <a:rPr lang="en-US" dirty="0" smtClean="0"/>
                <a:t>Page </a:t>
              </a:r>
              <a:br>
                <a:rPr lang="en-US" dirty="0" smtClean="0"/>
              </a:br>
              <a:r>
                <a:rPr lang="en-US" dirty="0" smtClean="0"/>
                <a:t>27 </a:t>
              </a:r>
              <a:endParaRPr lang="en-US" dirty="0"/>
            </a:p>
          </p:txBody>
        </p:sp>
      </p:grpSp>
      <p:pic>
        <p:nvPicPr>
          <p:cNvPr id="9" name="Picture 8"/>
          <p:cNvPicPr>
            <a:picLocks noChangeAspect="1"/>
          </p:cNvPicPr>
          <p:nvPr/>
        </p:nvPicPr>
        <p:blipFill>
          <a:blip r:embed="rId8"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8762" y="1311014"/>
            <a:ext cx="8378952" cy="3213187"/>
          </a:xfrm>
        </p:spPr>
        <p:txBody>
          <a:bodyPr/>
          <a:lstStyle/>
          <a:p>
            <a:r>
              <a:rPr lang="en-US" sz="3600" dirty="0"/>
              <a:t>What questions and/or concerns do you anticipate </a:t>
            </a:r>
            <a:r>
              <a:rPr lang="en-US" sz="3600" dirty="0" smtClean="0"/>
              <a:t>coming from </a:t>
            </a:r>
            <a:r>
              <a:rPr lang="en-US" sz="3600" dirty="0"/>
              <a:t>the teachers you work with?</a:t>
            </a:r>
          </a:p>
          <a:p>
            <a:endParaRPr lang="en-US" sz="3600" dirty="0"/>
          </a:p>
          <a:p>
            <a:r>
              <a:rPr lang="en-US" sz="3600" dirty="0"/>
              <a:t>What are teachers doing now that you want to build off of as you introduce UDL?</a:t>
            </a:r>
          </a:p>
        </p:txBody>
      </p:sp>
      <p:sp>
        <p:nvSpPr>
          <p:cNvPr id="3" name="Title 2"/>
          <p:cNvSpPr>
            <a:spLocks noGrp="1"/>
          </p:cNvSpPr>
          <p:nvPr>
            <p:ph type="title"/>
          </p:nvPr>
        </p:nvSpPr>
        <p:spPr/>
        <p:txBody>
          <a:bodyPr/>
          <a:lstStyle/>
          <a:p>
            <a:r>
              <a:rPr lang="en-US" dirty="0" smtClean="0"/>
              <a:t>Reflect</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45</a:t>
            </a:fld>
            <a:endParaRPr lang="en-US" dirty="0"/>
          </a:p>
        </p:txBody>
      </p:sp>
      <p:grpSp>
        <p:nvGrpSpPr>
          <p:cNvPr id="5" name="Group 5"/>
          <p:cNvGrpSpPr>
            <a:grpSpLocks/>
          </p:cNvGrpSpPr>
          <p:nvPr/>
        </p:nvGrpSpPr>
        <p:grpSpPr bwMode="auto">
          <a:xfrm>
            <a:off x="7132828" y="4942202"/>
            <a:ext cx="1219200" cy="990600"/>
            <a:chOff x="7472680" y="4953000"/>
            <a:chExt cx="1219200" cy="990600"/>
          </a:xfrm>
        </p:grpSpPr>
        <p:pic>
          <p:nvPicPr>
            <p:cNvPr id="6" name="Picture 6" descr="participant guide call out.png"/>
            <p:cNvPicPr>
              <a:picLocks noChangeAspect="1" noChangeArrowheads="1"/>
            </p:cNvPicPr>
            <p:nvPr/>
          </p:nvPicPr>
          <p:blipFill>
            <a:blip r:embed="rId3" cstate="print"/>
            <a:srcRect/>
            <a:stretch>
              <a:fillRect/>
            </a:stretch>
          </p:blipFill>
          <p:spPr bwMode="auto">
            <a:xfrm>
              <a:off x="7620000" y="4953000"/>
              <a:ext cx="914400" cy="990600"/>
            </a:xfrm>
            <a:prstGeom prst="rect">
              <a:avLst/>
            </a:prstGeom>
            <a:noFill/>
            <a:ln w="9525">
              <a:noFill/>
              <a:miter lim="800000"/>
              <a:headEnd/>
              <a:tailEnd/>
            </a:ln>
          </p:spPr>
        </p:pic>
        <p:sp>
          <p:nvSpPr>
            <p:cNvPr id="7" name="TextBox 7"/>
            <p:cNvSpPr txBox="1">
              <a:spLocks noChangeArrowheads="1"/>
            </p:cNvSpPr>
            <p:nvPr/>
          </p:nvSpPr>
          <p:spPr bwMode="auto">
            <a:xfrm>
              <a:off x="7472680" y="4953000"/>
              <a:ext cx="1219200" cy="646331"/>
            </a:xfrm>
            <a:prstGeom prst="rect">
              <a:avLst/>
            </a:prstGeom>
            <a:noFill/>
            <a:ln w="9525">
              <a:noFill/>
              <a:miter lim="800000"/>
              <a:headEnd/>
              <a:tailEnd/>
            </a:ln>
          </p:spPr>
          <p:txBody>
            <a:bodyPr wrap="square">
              <a:spAutoFit/>
            </a:bodyPr>
            <a:lstStyle/>
            <a:p>
              <a:pPr algn="ctr"/>
              <a:r>
                <a:rPr lang="en-US" dirty="0" smtClean="0"/>
                <a:t>Page </a:t>
              </a:r>
              <a:br>
                <a:rPr lang="en-US" dirty="0" smtClean="0"/>
              </a:br>
              <a:r>
                <a:rPr lang="en-US" dirty="0" smtClean="0"/>
                <a:t>27 </a:t>
              </a:r>
              <a:endParaRPr lang="en-US" dirty="0"/>
            </a:p>
          </p:txBody>
        </p:sp>
      </p:grpSp>
      <p:pic>
        <p:nvPicPr>
          <p:cNvPr id="9" name="Picture 8"/>
          <p:cNvPicPr>
            <a:picLocks noChangeAspect="1"/>
          </p:cNvPicPr>
          <p:nvPr/>
        </p:nvPicPr>
        <p:blipFill>
          <a:blip r:embed="rId4"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Assessing Learning Progress</a:t>
            </a:r>
          </a:p>
        </p:txBody>
      </p:sp>
      <p:sp>
        <p:nvSpPr>
          <p:cNvPr id="7" name="Text Placeholder 6"/>
          <p:cNvSpPr>
            <a:spLocks noGrp="1"/>
          </p:cNvSpPr>
          <p:nvPr>
            <p:ph type="body" idx="1"/>
          </p:nvPr>
        </p:nvSpPr>
        <p:spPr/>
        <p:txBody>
          <a:bodyPr/>
          <a:lstStyle/>
          <a:p>
            <a:r>
              <a:rPr lang="en-US" dirty="0" smtClean="0"/>
              <a:t>Section 5</a:t>
            </a:r>
            <a:endParaRPr lang="en-US" dirty="0"/>
          </a:p>
        </p:txBody>
      </p:sp>
      <p:pic>
        <p:nvPicPr>
          <p:cNvPr id="5"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955427" y="4906106"/>
            <a:ext cx="914400" cy="646331"/>
          </a:xfrm>
          <a:prstGeom prst="rect">
            <a:avLst/>
          </a:prstGeom>
          <a:noFill/>
          <a:ln w="9525">
            <a:noFill/>
            <a:miter lim="800000"/>
            <a:headEnd/>
            <a:tailEnd/>
          </a:ln>
        </p:spPr>
        <p:txBody>
          <a:bodyPr wrap="square">
            <a:spAutoFit/>
          </a:bodyPr>
          <a:lstStyle/>
          <a:p>
            <a:pPr algn="ctr"/>
            <a:r>
              <a:rPr lang="en-US" dirty="0" smtClean="0"/>
              <a:t>Page </a:t>
            </a:r>
            <a:br>
              <a:rPr lang="en-US" dirty="0" smtClean="0"/>
            </a:br>
            <a:r>
              <a:rPr lang="en-US" dirty="0" smtClean="0"/>
              <a:t>29</a:t>
            </a:r>
            <a:endParaRPr lang="en-US"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r>
              <a:rPr lang="en-US" dirty="0" smtClean="0"/>
              <a:t>Two Interpretations of Division</a:t>
            </a:r>
            <a:endParaRPr dirty="0"/>
          </a:p>
        </p:txBody>
      </p:sp>
      <p:sp>
        <p:nvSpPr>
          <p:cNvPr id="10" name="Slide Number Placeholder 5"/>
          <p:cNvSpPr>
            <a:spLocks noGrp="1"/>
          </p:cNvSpPr>
          <p:nvPr>
            <p:ph type="sldNum" sz="quarter" idx="12"/>
          </p:nvPr>
        </p:nvSpPr>
        <p:spPr/>
        <p:txBody>
          <a:bodyPr/>
          <a:lstStyle>
            <a:lvl1pPr>
              <a:defRPr/>
            </a:lvl1pPr>
          </a:lstStyle>
          <a:p>
            <a:pPr>
              <a:defRPr/>
            </a:pPr>
            <a:fld id="{D88B8E49-E3D5-4FA1-B12B-A3E242820753}" type="slidenum">
              <a:rPr lang="en-US"/>
              <a:pPr>
                <a:defRPr/>
              </a:pPr>
              <a:t>47</a:t>
            </a:fld>
            <a:endParaRPr lang="en-US" dirty="0"/>
          </a:p>
        </p:txBody>
      </p:sp>
      <p:pic>
        <p:nvPicPr>
          <p:cNvPr id="15" name="Picture 6" descr="participant guide call out.png"/>
          <p:cNvPicPr>
            <a:picLocks noChangeAspect="1" noChangeArrowheads="1"/>
          </p:cNvPicPr>
          <p:nvPr/>
        </p:nvPicPr>
        <p:blipFill>
          <a:blip r:embed="rId3" cstate="print"/>
          <a:srcRect/>
          <a:stretch>
            <a:fillRect/>
          </a:stretch>
        </p:blipFill>
        <p:spPr bwMode="auto">
          <a:xfrm>
            <a:off x="7731774" y="5041303"/>
            <a:ext cx="932688" cy="1010412"/>
          </a:xfrm>
          <a:prstGeom prst="rect">
            <a:avLst/>
          </a:prstGeom>
          <a:noFill/>
          <a:ln w="9525">
            <a:noFill/>
            <a:miter lim="800000"/>
            <a:headEnd/>
            <a:tailEnd/>
          </a:ln>
        </p:spPr>
      </p:pic>
      <p:sp>
        <p:nvSpPr>
          <p:cNvPr id="16" name="TextBox 7"/>
          <p:cNvSpPr txBox="1">
            <a:spLocks noChangeArrowheads="1"/>
          </p:cNvSpPr>
          <p:nvPr/>
        </p:nvSpPr>
        <p:spPr bwMode="auto">
          <a:xfrm>
            <a:off x="7720048" y="5065125"/>
            <a:ext cx="914400" cy="646331"/>
          </a:xfrm>
          <a:prstGeom prst="rect">
            <a:avLst/>
          </a:prstGeom>
          <a:noFill/>
          <a:ln w="9525">
            <a:noFill/>
            <a:miter lim="800000"/>
            <a:headEnd/>
            <a:tailEnd/>
          </a:ln>
        </p:spPr>
        <p:txBody>
          <a:bodyPr wrap="square">
            <a:spAutoFit/>
          </a:bodyPr>
          <a:lstStyle/>
          <a:p>
            <a:pPr algn="ctr"/>
            <a:r>
              <a:rPr lang="en-US" dirty="0" smtClean="0"/>
              <a:t>Page </a:t>
            </a:r>
            <a:br>
              <a:rPr lang="en-US" dirty="0" smtClean="0"/>
            </a:br>
            <a:r>
              <a:rPr lang="en-US" dirty="0" smtClean="0"/>
              <a:t>29</a:t>
            </a:r>
            <a:endParaRPr lang="en-US" dirty="0"/>
          </a:p>
        </p:txBody>
      </p:sp>
      <p:sp>
        <p:nvSpPr>
          <p:cNvPr id="3" name="TextBox 2"/>
          <p:cNvSpPr txBox="1"/>
          <p:nvPr/>
        </p:nvSpPr>
        <p:spPr>
          <a:xfrm>
            <a:off x="661064" y="1182865"/>
            <a:ext cx="7758809" cy="4031873"/>
          </a:xfrm>
          <a:prstGeom prst="rect">
            <a:avLst/>
          </a:prstGeom>
          <a:noFill/>
        </p:spPr>
        <p:txBody>
          <a:bodyPr wrap="square" rtlCol="0">
            <a:spAutoFit/>
          </a:bodyPr>
          <a:lstStyle/>
          <a:p>
            <a:r>
              <a:rPr lang="en-US" sz="3200" b="1" dirty="0" smtClean="0"/>
              <a:t>Maria cuts 12 feet of ribbon into three equal pieces so she can share it with her two sisters. How long is each piece? </a:t>
            </a:r>
            <a:endParaRPr lang="en-US" sz="3200" dirty="0" smtClean="0"/>
          </a:p>
          <a:p>
            <a:r>
              <a:rPr lang="en-US" sz="3200" b="1" dirty="0" smtClean="0"/>
              <a:t> </a:t>
            </a:r>
            <a:endParaRPr lang="en-US" sz="3200" dirty="0" smtClean="0"/>
          </a:p>
          <a:p>
            <a:r>
              <a:rPr lang="en-US" sz="3200" b="1" dirty="0" smtClean="0"/>
              <a:t>Maria has 12 feet of ribbon and wants to wrap some gifts. Each gift needs 3 feet of ribbon. How many gifts can she wrap using the ribbon? </a:t>
            </a:r>
            <a:endParaRPr lang="en-US" sz="3200" dirty="0"/>
          </a:p>
        </p:txBody>
      </p:sp>
      <p:pic>
        <p:nvPicPr>
          <p:cNvPr id="8" name="Picture 7"/>
          <p:cNvPicPr>
            <a:picLocks noChangeAspect="1"/>
          </p:cNvPicPr>
          <p:nvPr/>
        </p:nvPicPr>
        <p:blipFill>
          <a:blip r:embed="rId4"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221381"/>
            <a:ext cx="8314196" cy="1191095"/>
          </a:xfrm>
        </p:spPr>
        <p:txBody>
          <a:bodyPr/>
          <a:lstStyle/>
          <a:p>
            <a:pPr marL="0" indent="0">
              <a:buNone/>
            </a:pPr>
            <a:r>
              <a:rPr lang="en-US" sz="43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What UDL strategies did you observe as you worked on this task?</a:t>
            </a:r>
          </a:p>
        </p:txBody>
      </p:sp>
      <p:sp>
        <p:nvSpPr>
          <p:cNvPr id="5" name="Slide Number Placeholder 4"/>
          <p:cNvSpPr>
            <a:spLocks noGrp="1"/>
          </p:cNvSpPr>
          <p:nvPr>
            <p:ph type="sldNum" sz="quarter" idx="12"/>
          </p:nvPr>
        </p:nvSpPr>
        <p:spPr/>
        <p:txBody>
          <a:bodyPr/>
          <a:lstStyle/>
          <a:p>
            <a:fld id="{EE3D4692-A625-460F-A072-DE10EEAA5719}" type="slidenum">
              <a:rPr lang="en-US" smtClean="0"/>
              <a:pPr/>
              <a:t>48</a:t>
            </a:fld>
            <a:endParaRPr lang="en-US" dirty="0"/>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01620" y="2848875"/>
            <a:ext cx="3704767" cy="2468880"/>
          </a:xfrm>
          <a:prstGeom prst="rect">
            <a:avLst/>
          </a:prstGeom>
        </p:spPr>
      </p:pic>
      <p:pic>
        <p:nvPicPr>
          <p:cNvPr id="7" name="Picture 6"/>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 xmlns:p14="http://schemas.microsoft.com/office/powerpoint/2010/main" val="2384057642"/>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163" y="1500438"/>
            <a:ext cx="8382000" cy="1049972"/>
          </a:xfrm>
        </p:spPr>
        <p:txBody>
          <a:bodyPr>
            <a:normAutofit fontScale="90000"/>
          </a:bodyPr>
          <a:lstStyle/>
          <a:p>
            <a:r>
              <a:rPr lang="en-US" dirty="0" smtClean="0"/>
              <a:t>What are your goals for assessment?</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49</a:t>
            </a:fld>
            <a:endParaRPr lang="en-US" dirty="0"/>
          </a:p>
        </p:txBody>
      </p:sp>
      <p:pic>
        <p:nvPicPr>
          <p:cNvPr id="6" name="Picture 5"/>
          <p:cNvPicPr>
            <a:picLocks noChangeAspect="1"/>
          </p:cNvPicPr>
          <p:nvPr/>
        </p:nvPicPr>
        <p:blipFill>
          <a:blip r:embed="rId3" cstate="print"/>
          <a:stretch>
            <a:fillRect/>
          </a:stretch>
        </p:blipFill>
        <p:spPr>
          <a:xfrm>
            <a:off x="3072349" y="2686144"/>
            <a:ext cx="2962416" cy="2962416"/>
          </a:xfrm>
          <a:prstGeom prst="rect">
            <a:avLst/>
          </a:prstGeom>
        </p:spPr>
      </p:pic>
      <p:pic>
        <p:nvPicPr>
          <p:cNvPr id="7" name="Picture 6"/>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 xmlns:p14="http://schemas.microsoft.com/office/powerpoint/2010/main" val="11413701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participant guide call out.png"/>
          <p:cNvPicPr>
            <a:picLocks noChangeAspect="1" noChangeArrowheads="1"/>
          </p:cNvPicPr>
          <p:nvPr/>
        </p:nvPicPr>
        <p:blipFill>
          <a:blip r:embed="rId3" cstate="print"/>
          <a:srcRect/>
          <a:stretch>
            <a:fillRect/>
          </a:stretch>
        </p:blipFill>
        <p:spPr bwMode="auto">
          <a:xfrm>
            <a:off x="1003031" y="4740652"/>
            <a:ext cx="935822" cy="1013807"/>
          </a:xfrm>
          <a:prstGeom prst="rect">
            <a:avLst/>
          </a:prstGeom>
          <a:noFill/>
          <a:ln w="9525">
            <a:noFill/>
            <a:miter lim="800000"/>
            <a:headEnd/>
            <a:tailEnd/>
          </a:ln>
        </p:spPr>
      </p:pic>
      <p:sp>
        <p:nvSpPr>
          <p:cNvPr id="28675" name="Title 1"/>
          <p:cNvSpPr>
            <a:spLocks noGrp="1"/>
          </p:cNvSpPr>
          <p:nvPr>
            <p:ph type="title"/>
          </p:nvPr>
        </p:nvSpPr>
        <p:spPr/>
        <p:txBody>
          <a:bodyPr/>
          <a:lstStyle/>
          <a:p>
            <a:r>
              <a:rPr lang="en-US" dirty="0" smtClean="0"/>
              <a:t>Introductory Activity:</a:t>
            </a:r>
            <a:br>
              <a:rPr lang="en-US" dirty="0" smtClean="0"/>
            </a:br>
            <a:r>
              <a:rPr lang="en-US" dirty="0" smtClean="0"/>
              <a:t>Pre-Assessment – CCS-Math</a:t>
            </a:r>
          </a:p>
        </p:txBody>
      </p:sp>
      <p:sp>
        <p:nvSpPr>
          <p:cNvPr id="4" name="Text Placeholder 3"/>
          <p:cNvSpPr>
            <a:spLocks noGrp="1"/>
          </p:cNvSpPr>
          <p:nvPr>
            <p:ph type="body" idx="1"/>
          </p:nvPr>
        </p:nvSpPr>
        <p:spPr/>
        <p:txBody>
          <a:bodyPr/>
          <a:lstStyle/>
          <a:p>
            <a:r>
              <a:rPr lang="en-US" sz="3200" dirty="0" smtClean="0"/>
              <a:t>Please complete the Pre-Assessment</a:t>
            </a:r>
            <a:endParaRPr lang="en-US" sz="3200" dirty="0"/>
          </a:p>
        </p:txBody>
      </p:sp>
      <p:sp>
        <p:nvSpPr>
          <p:cNvPr id="6" name="Slide Number Placeholder 5"/>
          <p:cNvSpPr>
            <a:spLocks noGrp="1"/>
          </p:cNvSpPr>
          <p:nvPr>
            <p:ph type="sldNum" sz="quarter" idx="12"/>
          </p:nvPr>
        </p:nvSpPr>
        <p:spPr>
          <a:prstGeom prst="rect">
            <a:avLst/>
          </a:prstGeom>
        </p:spPr>
        <p:txBody>
          <a:bodyPr/>
          <a:lstStyle/>
          <a:p>
            <a:pPr algn="r"/>
            <a:fld id="{A2075261-263A-4BB0-9104-0AE8219FD63C}" type="slidenum">
              <a:rPr lang="en-US" smtClean="0">
                <a:solidFill>
                  <a:schemeClr val="bg1"/>
                </a:solidFill>
              </a:rPr>
              <a:pPr algn="r"/>
              <a:t>5</a:t>
            </a:fld>
            <a:endParaRPr lang="en-US" dirty="0">
              <a:solidFill>
                <a:schemeClr val="bg1"/>
              </a:solidFill>
            </a:endParaRPr>
          </a:p>
        </p:txBody>
      </p:sp>
      <p:sp>
        <p:nvSpPr>
          <p:cNvPr id="28678" name="TextBox 7"/>
          <p:cNvSpPr txBox="1">
            <a:spLocks noChangeArrowheads="1"/>
          </p:cNvSpPr>
          <p:nvPr/>
        </p:nvSpPr>
        <p:spPr bwMode="auto">
          <a:xfrm>
            <a:off x="966041" y="4809828"/>
            <a:ext cx="932688"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 </a:t>
            </a:r>
            <a:endParaRPr lang="en-US" dirty="0">
              <a:solidFill>
                <a:prstClr val="black"/>
              </a:solidFill>
            </a:endParaRPr>
          </a:p>
          <a:p>
            <a:pPr algn="ctr" fontAlgn="base">
              <a:spcBef>
                <a:spcPct val="0"/>
              </a:spcBef>
              <a:spcAft>
                <a:spcPct val="0"/>
              </a:spcAft>
            </a:pPr>
            <a:r>
              <a:rPr lang="en-US" dirty="0">
                <a:solidFill>
                  <a:prstClr val="black"/>
                </a:solidFill>
              </a:rPr>
              <a:t>5</a:t>
            </a:r>
          </a:p>
        </p:txBody>
      </p:sp>
      <p:pic>
        <p:nvPicPr>
          <p:cNvPr id="7" name="Picture 6"/>
          <p:cNvPicPr>
            <a:picLocks noChangeAspect="1"/>
          </p:cNvPicPr>
          <p:nvPr/>
        </p:nvPicPr>
        <p:blipFill rotWithShape="1">
          <a:blip r:embed="rId4" cstate="print">
            <a:extLst>
              <a:ext uri="{28A0092B-C50C-407E-A947-70E740481C1C}">
                <a14:useLocalDpi xmlns="" xmlns:a14="http://schemas.microsoft.com/office/drawing/2010/main" val="0"/>
              </a:ext>
            </a:extLst>
          </a:blip>
          <a:srcRect l="19747" r="21365"/>
          <a:stretch/>
        </p:blipFill>
        <p:spPr>
          <a:xfrm>
            <a:off x="7459926" y="2818331"/>
            <a:ext cx="1262044" cy="2143125"/>
          </a:xfrm>
          <a:prstGeom prst="rect">
            <a:avLst/>
          </a:prstGeom>
        </p:spPr>
      </p:pic>
    </p:spTree>
    <p:extLst>
      <p:ext uri="{BB962C8B-B14F-4D97-AF65-F5344CB8AC3E}">
        <p14:creationId xmlns="" xmlns:p14="http://schemas.microsoft.com/office/powerpoint/2010/main" val="341183299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7272"/>
            <a:ext cx="8382000" cy="1049972"/>
          </a:xfrm>
        </p:spPr>
        <p:txBody>
          <a:bodyPr>
            <a:normAutofit/>
          </a:bodyPr>
          <a:lstStyle/>
          <a:p>
            <a:r>
              <a:rPr lang="en-US" sz="4400" dirty="0"/>
              <a:t>Assessments  </a:t>
            </a:r>
            <a:r>
              <a:rPr lang="en-US" sz="4400" b="1" i="1" dirty="0"/>
              <a:t>OF</a:t>
            </a:r>
            <a:r>
              <a:rPr lang="en-US" sz="4400" dirty="0"/>
              <a:t>  Learning:</a:t>
            </a:r>
          </a:p>
        </p:txBody>
      </p:sp>
      <p:sp>
        <p:nvSpPr>
          <p:cNvPr id="3" name="Text Placeholder 2"/>
          <p:cNvSpPr>
            <a:spLocks noGrp="1"/>
          </p:cNvSpPr>
          <p:nvPr>
            <p:ph type="body" sz="quarter" idx="10"/>
          </p:nvPr>
        </p:nvSpPr>
        <p:spPr>
          <a:xfrm>
            <a:off x="381000" y="1308465"/>
            <a:ext cx="8382000" cy="2987485"/>
          </a:xfrm>
        </p:spPr>
        <p:txBody>
          <a:bodyPr/>
          <a:lstStyle/>
          <a:p>
            <a:pPr marL="0" indent="0">
              <a:buNone/>
            </a:pPr>
            <a:r>
              <a:rPr lang="en-US" sz="4400" dirty="0"/>
              <a:t>A</a:t>
            </a:r>
            <a:r>
              <a:rPr lang="en-US" sz="4400" dirty="0" smtClean="0"/>
              <a:t>ssessments designed to provide information regarding the level of student, school, or program success at an end point in time.</a:t>
            </a:r>
            <a:endParaRPr lang="en-US" sz="4400" dirty="0"/>
          </a:p>
          <a:p>
            <a:pPr marL="0" indent="0">
              <a:buNone/>
            </a:pPr>
            <a:endParaRPr lang="en-US" dirty="0" smtClean="0"/>
          </a:p>
        </p:txBody>
      </p:sp>
      <p:sp>
        <p:nvSpPr>
          <p:cNvPr id="5" name="Slide Number Placeholder 4"/>
          <p:cNvSpPr>
            <a:spLocks noGrp="1"/>
          </p:cNvSpPr>
          <p:nvPr>
            <p:ph type="sldNum" sz="quarter" idx="12"/>
          </p:nvPr>
        </p:nvSpPr>
        <p:spPr/>
        <p:txBody>
          <a:bodyPr/>
          <a:lstStyle/>
          <a:p>
            <a:fld id="{EE3D4692-A625-460F-A072-DE10EEAA5719}" type="slidenum">
              <a:rPr lang="en-US" smtClean="0"/>
              <a:pPr/>
              <a:t>50</a:t>
            </a:fld>
            <a:endParaRPr lang="en-US" dirty="0"/>
          </a:p>
        </p:txBody>
      </p:sp>
      <p:sp>
        <p:nvSpPr>
          <p:cNvPr id="6" name="TextBox 5"/>
          <p:cNvSpPr txBox="1"/>
          <p:nvPr/>
        </p:nvSpPr>
        <p:spPr>
          <a:xfrm>
            <a:off x="3714637" y="4413795"/>
            <a:ext cx="4837165" cy="110799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6600" i="1" dirty="0" smtClean="0"/>
              <a:t>“Summative” </a:t>
            </a:r>
            <a:endParaRPr lang="en-US" sz="6600" i="1" dirty="0"/>
          </a:p>
        </p:txBody>
      </p:sp>
      <p:pic>
        <p:nvPicPr>
          <p:cNvPr id="7" name="Picture 6"/>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 xmlns:p14="http://schemas.microsoft.com/office/powerpoint/2010/main" val="3172734667"/>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5" y="257082"/>
            <a:ext cx="8382000" cy="1049972"/>
          </a:xfrm>
        </p:spPr>
        <p:txBody>
          <a:bodyPr>
            <a:normAutofit/>
          </a:bodyPr>
          <a:lstStyle/>
          <a:p>
            <a:r>
              <a:rPr lang="en-US" sz="4400" dirty="0"/>
              <a:t>Assessments  </a:t>
            </a:r>
            <a:r>
              <a:rPr lang="en-US" sz="4400" b="1" i="1" dirty="0"/>
              <a:t>OF</a:t>
            </a:r>
            <a:r>
              <a:rPr lang="en-US" sz="4400" dirty="0"/>
              <a:t>  Learning:</a:t>
            </a:r>
          </a:p>
        </p:txBody>
      </p:sp>
      <p:sp>
        <p:nvSpPr>
          <p:cNvPr id="3" name="Text Placeholder 2"/>
          <p:cNvSpPr>
            <a:spLocks noGrp="1"/>
          </p:cNvSpPr>
          <p:nvPr>
            <p:ph type="body" sz="quarter" idx="10"/>
          </p:nvPr>
        </p:nvSpPr>
        <p:spPr>
          <a:xfrm>
            <a:off x="557715" y="1199913"/>
            <a:ext cx="7807052" cy="3867725"/>
          </a:xfrm>
        </p:spPr>
        <p:txBody>
          <a:bodyPr/>
          <a:lstStyle/>
          <a:p>
            <a:pPr marL="0" indent="0">
              <a:buNone/>
            </a:pPr>
            <a:r>
              <a:rPr lang="en-US" sz="4400" i="1" dirty="0" smtClean="0"/>
              <a:t>In other words: </a:t>
            </a:r>
          </a:p>
          <a:p>
            <a:pPr marL="0" indent="0">
              <a:buNone/>
            </a:pPr>
            <a:r>
              <a:rPr lang="en-US" sz="4400" dirty="0" smtClean="0"/>
              <a:t>Assessments </a:t>
            </a:r>
            <a:r>
              <a:rPr lang="en-US" sz="4400" dirty="0"/>
              <a:t>that </a:t>
            </a:r>
            <a:r>
              <a:rPr lang="en-US" sz="4400" dirty="0" smtClean="0"/>
              <a:t>happen after learning is supposed to have occurred to determine if it did.</a:t>
            </a:r>
          </a:p>
          <a:p>
            <a:pPr marL="0" indent="0" algn="r">
              <a:buNone/>
            </a:pPr>
            <a:r>
              <a:rPr lang="en-US" sz="4400" dirty="0"/>
              <a:t>	</a:t>
            </a:r>
            <a:r>
              <a:rPr lang="en-US" sz="4400" dirty="0" smtClean="0"/>
              <a:t>		</a:t>
            </a:r>
            <a:r>
              <a:rPr lang="en-US" dirty="0" smtClean="0"/>
              <a:t>Stiggins, et al. (2007)</a:t>
            </a:r>
            <a:endParaRPr lang="en-US" dirty="0"/>
          </a:p>
          <a:p>
            <a:pPr marL="0" indent="0">
              <a:buNone/>
            </a:pPr>
            <a:endParaRPr lang="en-US" dirty="0" smtClean="0"/>
          </a:p>
        </p:txBody>
      </p:sp>
      <p:sp>
        <p:nvSpPr>
          <p:cNvPr id="5" name="Slide Number Placeholder 4"/>
          <p:cNvSpPr>
            <a:spLocks noGrp="1"/>
          </p:cNvSpPr>
          <p:nvPr>
            <p:ph type="sldNum" sz="quarter" idx="12"/>
          </p:nvPr>
        </p:nvSpPr>
        <p:spPr/>
        <p:txBody>
          <a:bodyPr/>
          <a:lstStyle/>
          <a:p>
            <a:fld id="{EE3D4692-A625-460F-A072-DE10EEAA5719}" type="slidenum">
              <a:rPr lang="en-US" smtClean="0"/>
              <a:pPr/>
              <a:t>51</a:t>
            </a:fld>
            <a:endParaRPr lang="en-US" dirty="0"/>
          </a:p>
        </p:txBody>
      </p:sp>
      <p:sp>
        <p:nvSpPr>
          <p:cNvPr id="6" name="TextBox 5"/>
          <p:cNvSpPr txBox="1"/>
          <p:nvPr/>
        </p:nvSpPr>
        <p:spPr>
          <a:xfrm>
            <a:off x="3702188" y="4683419"/>
            <a:ext cx="4837165" cy="110799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6600" i="1" dirty="0" smtClean="0"/>
              <a:t>“Summative” </a:t>
            </a:r>
            <a:endParaRPr lang="en-US" sz="6600" i="1" dirty="0"/>
          </a:p>
        </p:txBody>
      </p:sp>
      <p:pic>
        <p:nvPicPr>
          <p:cNvPr id="7" name="Picture 6"/>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 xmlns:p14="http://schemas.microsoft.com/office/powerpoint/2010/main" val="130442361"/>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Assessments  </a:t>
            </a:r>
            <a:r>
              <a:rPr lang="en-US" sz="4400" i="1" dirty="0"/>
              <a:t>FOR  </a:t>
            </a:r>
            <a:r>
              <a:rPr lang="en-US" sz="4400" dirty="0"/>
              <a:t>Learning:</a:t>
            </a:r>
          </a:p>
        </p:txBody>
      </p:sp>
      <p:sp>
        <p:nvSpPr>
          <p:cNvPr id="3" name="Text Placeholder 2"/>
          <p:cNvSpPr>
            <a:spLocks noGrp="1"/>
          </p:cNvSpPr>
          <p:nvPr>
            <p:ph type="body" sz="quarter" idx="10"/>
          </p:nvPr>
        </p:nvSpPr>
        <p:spPr>
          <a:xfrm>
            <a:off x="381000" y="1123337"/>
            <a:ext cx="8212401" cy="3404009"/>
          </a:xfrm>
        </p:spPr>
        <p:txBody>
          <a:bodyPr/>
          <a:lstStyle/>
          <a:p>
            <a:pPr marL="0" indent="0">
              <a:buNone/>
            </a:pPr>
            <a:r>
              <a:rPr lang="en-US" sz="3600" i="1" dirty="0" smtClean="0"/>
              <a:t>“Formative assessment is a </a:t>
            </a:r>
            <a:r>
              <a:rPr lang="en-US" sz="3600" b="1" i="1" dirty="0" smtClean="0"/>
              <a:t>process</a:t>
            </a:r>
            <a:r>
              <a:rPr lang="en-US" sz="3600" i="1" dirty="0" smtClean="0"/>
              <a:t> used by teachers and students </a:t>
            </a:r>
            <a:r>
              <a:rPr lang="en-US" sz="3600" b="1" i="1" dirty="0" smtClean="0"/>
              <a:t>during instruction </a:t>
            </a:r>
            <a:r>
              <a:rPr lang="en-US" sz="3600" i="1" dirty="0" smtClean="0"/>
              <a:t>that provides feedback </a:t>
            </a:r>
            <a:r>
              <a:rPr lang="en-US" sz="3600" b="1" i="1" dirty="0" smtClean="0"/>
              <a:t>to adjust ongoing teaching and learning</a:t>
            </a:r>
            <a:r>
              <a:rPr lang="en-US" sz="3600" i="1" dirty="0" smtClean="0"/>
              <a:t> to improve students’ achievements of intended instructional outcomes.”  </a:t>
            </a:r>
            <a:endParaRPr lang="en-US" sz="3600" i="1" dirty="0"/>
          </a:p>
          <a:p>
            <a:pPr marL="0" indent="0" algn="r">
              <a:buNone/>
            </a:pPr>
            <a:r>
              <a:rPr lang="en-US" sz="2400" dirty="0" smtClean="0"/>
              <a:t>CCSSO (2012)</a:t>
            </a:r>
            <a:endParaRPr lang="en-US" sz="2400"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52</a:t>
            </a:fld>
            <a:endParaRPr lang="en-US" dirty="0"/>
          </a:p>
        </p:txBody>
      </p:sp>
      <p:sp>
        <p:nvSpPr>
          <p:cNvPr id="8" name="Rectangle 7"/>
          <p:cNvSpPr/>
          <p:nvPr/>
        </p:nvSpPr>
        <p:spPr>
          <a:xfrm>
            <a:off x="5749153" y="4865930"/>
            <a:ext cx="1482998" cy="369332"/>
          </a:xfrm>
          <a:prstGeom prst="rect">
            <a:avLst/>
          </a:prstGeom>
        </p:spPr>
        <p:txBody>
          <a:bodyPr wrap="none">
            <a:spAutoFit/>
          </a:bodyPr>
          <a:lstStyle/>
          <a:p>
            <a:r>
              <a:rPr lang="en-US" i="1" dirty="0"/>
              <a:t>“Summative” </a:t>
            </a:r>
          </a:p>
        </p:txBody>
      </p:sp>
      <p:sp>
        <p:nvSpPr>
          <p:cNvPr id="9" name="TextBox 8"/>
          <p:cNvSpPr txBox="1"/>
          <p:nvPr/>
        </p:nvSpPr>
        <p:spPr>
          <a:xfrm>
            <a:off x="3810284" y="4683420"/>
            <a:ext cx="4675026" cy="110799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6600" i="1" dirty="0" smtClean="0"/>
              <a:t>“Formative” </a:t>
            </a:r>
            <a:endParaRPr lang="en-US" sz="6600" i="1" dirty="0"/>
          </a:p>
        </p:txBody>
      </p:sp>
      <p:pic>
        <p:nvPicPr>
          <p:cNvPr id="10" name="Picture 9"/>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 xmlns:p14="http://schemas.microsoft.com/office/powerpoint/2010/main" val="3047773452"/>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Summative vs. Formative:</a:t>
            </a:r>
          </a:p>
        </p:txBody>
      </p:sp>
      <p:sp>
        <p:nvSpPr>
          <p:cNvPr id="3" name="Text Placeholder 2"/>
          <p:cNvSpPr>
            <a:spLocks noGrp="1"/>
          </p:cNvSpPr>
          <p:nvPr>
            <p:ph type="body" sz="quarter" idx="10"/>
          </p:nvPr>
        </p:nvSpPr>
        <p:spPr>
          <a:xfrm>
            <a:off x="381000" y="1123337"/>
            <a:ext cx="8212401" cy="1879489"/>
          </a:xfrm>
        </p:spPr>
        <p:txBody>
          <a:bodyPr/>
          <a:lstStyle/>
          <a:p>
            <a:pPr marL="0" indent="0" algn="ctr">
              <a:buNone/>
            </a:pPr>
            <a:r>
              <a:rPr lang="en-US" dirty="0" smtClean="0"/>
              <a:t>When the cook tastes the soup that is formative; when the guest tastes the soup that is summative.  </a:t>
            </a:r>
            <a:endParaRPr lang="en-US" dirty="0"/>
          </a:p>
          <a:p>
            <a:pPr marL="0" indent="0" algn="r">
              <a:buNone/>
            </a:pPr>
            <a:r>
              <a:rPr lang="en-US" dirty="0" smtClean="0"/>
              <a:t>				</a:t>
            </a:r>
            <a:r>
              <a:rPr lang="en-US" sz="2800" dirty="0" smtClean="0"/>
              <a:t>R. Stake</a:t>
            </a:r>
            <a:endParaRPr lang="en-US" sz="2800"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53</a:t>
            </a:fld>
            <a:endParaRPr lang="en-US" dirty="0"/>
          </a:p>
        </p:txBody>
      </p:sp>
      <p:pic>
        <p:nvPicPr>
          <p:cNvPr id="6" name="Picture 5"/>
          <p:cNvPicPr>
            <a:picLocks noChangeAspect="1"/>
          </p:cNvPicPr>
          <p:nvPr/>
        </p:nvPicPr>
        <p:blipFill>
          <a:blip r:embed="rId3" cstate="print"/>
          <a:stretch>
            <a:fillRect/>
          </a:stretch>
        </p:blipFill>
        <p:spPr>
          <a:xfrm>
            <a:off x="2577020" y="2899605"/>
            <a:ext cx="3871295" cy="2579855"/>
          </a:xfrm>
          <a:prstGeom prst="rect">
            <a:avLst/>
          </a:prstGeom>
        </p:spPr>
      </p:pic>
      <p:pic>
        <p:nvPicPr>
          <p:cNvPr id="7" name="Picture 6"/>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 xmlns:p14="http://schemas.microsoft.com/office/powerpoint/2010/main" val="328228376"/>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Autofit/>
          </a:bodyPr>
          <a:lstStyle/>
          <a:p>
            <a:pPr>
              <a:defRPr/>
            </a:pPr>
            <a:r>
              <a:rPr lang="en-US" sz="4400" dirty="0"/>
              <a:t>Assessment </a:t>
            </a:r>
            <a:r>
              <a:rPr lang="en-US" sz="4400" i="1" dirty="0"/>
              <a:t>FOR</a:t>
            </a:r>
            <a:r>
              <a:rPr lang="en-US" sz="4400" dirty="0"/>
              <a:t> Learning: </a:t>
            </a:r>
            <a:br>
              <a:rPr lang="en-US" sz="4400" dirty="0"/>
            </a:br>
            <a:r>
              <a:rPr lang="en-US" sz="4400" dirty="0"/>
              <a:t>Research</a:t>
            </a:r>
          </a:p>
        </p:txBody>
      </p:sp>
      <p:sp>
        <p:nvSpPr>
          <p:cNvPr id="3" name="Content Placeholder 2"/>
          <p:cNvSpPr>
            <a:spLocks noGrp="1"/>
          </p:cNvSpPr>
          <p:nvPr>
            <p:ph idx="1"/>
          </p:nvPr>
        </p:nvSpPr>
        <p:spPr>
          <a:xfrm>
            <a:off x="765400" y="1845578"/>
            <a:ext cx="7591199" cy="4081463"/>
          </a:xfrm>
        </p:spPr>
        <p:txBody>
          <a:bodyPr>
            <a:normAutofit/>
          </a:bodyPr>
          <a:lstStyle/>
          <a:p>
            <a:pPr marL="0" indent="0">
              <a:lnSpc>
                <a:spcPct val="114000"/>
              </a:lnSpc>
              <a:spcBef>
                <a:spcPct val="0"/>
              </a:spcBef>
              <a:buNone/>
              <a:defRPr/>
            </a:pPr>
            <a:r>
              <a:rPr lang="en-US" i="1" dirty="0" smtClean="0"/>
              <a:t>“Few </a:t>
            </a:r>
            <a:r>
              <a:rPr lang="en-US" i="1" dirty="0"/>
              <a:t>interventions have the same level of impact as assessment for learning. The most intriguing result is that while all students show achievement gains</a:t>
            </a:r>
            <a:r>
              <a:rPr lang="en-US" i="1" dirty="0" smtClean="0"/>
              <a:t>, the </a:t>
            </a:r>
            <a:r>
              <a:rPr lang="en-US" i="1" dirty="0"/>
              <a:t>largest gains accrue to </a:t>
            </a:r>
            <a:r>
              <a:rPr lang="en-US" i="1" dirty="0" smtClean="0"/>
              <a:t>the </a:t>
            </a:r>
            <a:r>
              <a:rPr lang="en-US" i="1" dirty="0"/>
              <a:t>lowest achievers</a:t>
            </a:r>
            <a:r>
              <a:rPr lang="en-US" i="1" dirty="0" smtClean="0"/>
              <a:t>.</a:t>
            </a:r>
            <a:r>
              <a:rPr lang="en-US" sz="2800" dirty="0" smtClean="0"/>
              <a:t>”</a:t>
            </a:r>
            <a:r>
              <a:rPr lang="en-US" sz="1600" dirty="0"/>
              <a:t/>
            </a:r>
            <a:br>
              <a:rPr lang="en-US" sz="1600" dirty="0"/>
            </a:br>
            <a:endParaRPr lang="en-US" sz="1600" dirty="0" smtClean="0"/>
          </a:p>
          <a:p>
            <a:pPr marL="0" indent="0">
              <a:lnSpc>
                <a:spcPct val="114000"/>
              </a:lnSpc>
              <a:spcBef>
                <a:spcPct val="0"/>
              </a:spcBef>
              <a:buNone/>
              <a:defRPr/>
            </a:pPr>
            <a:r>
              <a:rPr lang="en-US" sz="2800" dirty="0"/>
              <a:t>				</a:t>
            </a:r>
            <a:r>
              <a:rPr lang="en-US" sz="2800" dirty="0" smtClean="0"/>
              <a:t>Stiggins, </a:t>
            </a:r>
            <a:r>
              <a:rPr lang="en-US" sz="2800" dirty="0"/>
              <a:t>et al. (</a:t>
            </a:r>
            <a:r>
              <a:rPr lang="en-US" sz="2800" dirty="0" smtClean="0"/>
              <a:t>2007, </a:t>
            </a:r>
            <a:r>
              <a:rPr lang="en-US" sz="2800" dirty="0"/>
              <a:t>p. 37)</a:t>
            </a:r>
          </a:p>
          <a:p>
            <a:pPr marL="0" indent="0">
              <a:lnSpc>
                <a:spcPct val="114000"/>
              </a:lnSpc>
              <a:spcBef>
                <a:spcPct val="0"/>
              </a:spcBef>
              <a:buNone/>
              <a:defRPr/>
            </a:pPr>
            <a:r>
              <a:rPr lang="en-US" sz="2800" dirty="0"/>
              <a:t>		</a:t>
            </a:r>
            <a:r>
              <a:rPr lang="en-US" sz="2800" dirty="0" smtClean="0"/>
              <a:t>   </a:t>
            </a:r>
            <a:endParaRPr lang="en-US" dirty="0"/>
          </a:p>
        </p:txBody>
      </p:sp>
      <p:pic>
        <p:nvPicPr>
          <p:cNvPr id="2" name="Picture 1"/>
          <p:cNvPicPr>
            <a:picLocks noChangeAspect="1"/>
          </p:cNvPicPr>
          <p:nvPr/>
        </p:nvPicPr>
        <p:blipFill>
          <a:blip r:embed="rId3" cstate="print"/>
          <a:stretch>
            <a:fillRect/>
          </a:stretch>
        </p:blipFill>
        <p:spPr>
          <a:xfrm>
            <a:off x="384048" y="6133968"/>
            <a:ext cx="2200847" cy="487722"/>
          </a:xfrm>
          <a:prstGeom prst="rect">
            <a:avLst/>
          </a:prstGeom>
        </p:spPr>
      </p:pic>
      <p:sp>
        <p:nvSpPr>
          <p:cNvPr id="5" name="Slide Number Placeholder 4"/>
          <p:cNvSpPr>
            <a:spLocks noGrp="1"/>
          </p:cNvSpPr>
          <p:nvPr>
            <p:ph type="sldNum" sz="quarter" idx="11"/>
          </p:nvPr>
        </p:nvSpPr>
        <p:spPr/>
        <p:txBody>
          <a:bodyPr/>
          <a:lstStyle/>
          <a:p>
            <a:fld id="{EE3D4692-A625-460F-A072-DE10EEAA5719}" type="slidenum">
              <a:rPr lang="en-US" smtClean="0"/>
              <a:pPr/>
              <a:t>54</a:t>
            </a:fld>
            <a:endParaRPr lang="en-US" dirty="0"/>
          </a:p>
        </p:txBody>
      </p:sp>
    </p:spTree>
    <p:extLst>
      <p:ext uri="{BB962C8B-B14F-4D97-AF65-F5344CB8AC3E}">
        <p14:creationId xmlns="" xmlns:p14="http://schemas.microsoft.com/office/powerpoint/2010/main" val="1316315206"/>
      </p:ext>
    </p:extLst>
  </p:cSld>
  <p:clrMapOvr>
    <a:masterClrMapping/>
  </p:clrMapOvr>
  <mc:AlternateContent xmlns:mc="http://schemas.openxmlformats.org/markup-compatibility/2006">
    <mc:Choice xmlns="" xmlns:p14="http://schemas.microsoft.com/office/powerpoint/2010/main" Requires="p14">
      <p:transition spd="slow" p14:dur="2000" advClick="0" advTm="7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533400" y="301625"/>
            <a:ext cx="7696200" cy="143423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400" dirty="0"/>
              <a:t>Assessment </a:t>
            </a:r>
            <a:r>
              <a:rPr lang="en-US" sz="4400" i="1" dirty="0"/>
              <a:t>FOR</a:t>
            </a:r>
            <a:r>
              <a:rPr lang="en-US" sz="4400" dirty="0"/>
              <a:t> Learning: </a:t>
            </a:r>
            <a:br>
              <a:rPr lang="en-US" sz="4400" dirty="0"/>
            </a:br>
            <a:r>
              <a:rPr lang="en-US" sz="4400" dirty="0"/>
              <a:t>Research</a:t>
            </a:r>
          </a:p>
        </p:txBody>
      </p:sp>
      <p:sp>
        <p:nvSpPr>
          <p:cNvPr id="45059" name="Content Placeholder 2"/>
          <p:cNvSpPr>
            <a:spLocks noGrp="1"/>
          </p:cNvSpPr>
          <p:nvPr>
            <p:ph idx="1"/>
          </p:nvPr>
        </p:nvSpPr>
        <p:spPr bwMode="auto">
          <a:xfrm>
            <a:off x="457200" y="2157822"/>
            <a:ext cx="8686800" cy="281307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charset="2"/>
              <a:buNone/>
            </a:pPr>
            <a:r>
              <a:rPr lang="en-US" dirty="0" smtClean="0">
                <a:latin typeface="Times New Roman" pitchFamily="18" charset="0"/>
                <a:cs typeface="Times New Roman" pitchFamily="18" charset="0"/>
              </a:rPr>
              <a:t>“</a:t>
            </a:r>
            <a:r>
              <a:rPr lang="en-US" i="1" dirty="0" smtClean="0"/>
              <a:t>…</a:t>
            </a:r>
            <a:r>
              <a:rPr lang="en-US" i="1" dirty="0">
                <a:solidFill>
                  <a:schemeClr val="accent3">
                    <a:lumMod val="75000"/>
                  </a:schemeClr>
                </a:solidFill>
              </a:rPr>
              <a:t>f</a:t>
            </a:r>
            <a:r>
              <a:rPr lang="en-US" i="1" dirty="0" smtClean="0">
                <a:solidFill>
                  <a:schemeClr val="accent3">
                    <a:lumMod val="75000"/>
                  </a:schemeClr>
                </a:solidFill>
              </a:rPr>
              <a:t>ormative </a:t>
            </a:r>
            <a:r>
              <a:rPr lang="en-US" i="1" dirty="0">
                <a:solidFill>
                  <a:schemeClr val="accent3">
                    <a:lumMod val="75000"/>
                  </a:schemeClr>
                </a:solidFill>
              </a:rPr>
              <a:t>assessment </a:t>
            </a:r>
            <a:r>
              <a:rPr lang="en-US" i="1" dirty="0"/>
              <a:t>does improve student learning. The gains in achievement appear to be quite considerable, …, among the largest ever reported for educational interventions.” </a:t>
            </a:r>
          </a:p>
          <a:p>
            <a:pPr>
              <a:buFont typeface="Wingdings" charset="2"/>
              <a:buNone/>
            </a:pPr>
            <a:endParaRPr lang="en-US" i="1" dirty="0"/>
          </a:p>
          <a:p>
            <a:pPr>
              <a:buFont typeface="Wingdings" charset="2"/>
              <a:buNone/>
            </a:pPr>
            <a:r>
              <a:rPr lang="en-US" sz="2400" i="1" dirty="0"/>
              <a:t>                         Black &amp; Wiliam, Assessment in Education (</a:t>
            </a:r>
            <a:r>
              <a:rPr lang="en-US" sz="2400" i="1" dirty="0" smtClean="0"/>
              <a:t>1998, p. 61)</a:t>
            </a:r>
            <a:endParaRPr lang="en-US" sz="2400" i="1" dirty="0"/>
          </a:p>
        </p:txBody>
      </p:sp>
      <p:pic>
        <p:nvPicPr>
          <p:cNvPr id="4" name="Picture 3"/>
          <p:cNvPicPr>
            <a:picLocks noChangeAspect="1"/>
          </p:cNvPicPr>
          <p:nvPr/>
        </p:nvPicPr>
        <p:blipFill>
          <a:blip r:embed="rId3" cstate="print"/>
          <a:stretch>
            <a:fillRect/>
          </a:stretch>
        </p:blipFill>
        <p:spPr>
          <a:xfrm>
            <a:off x="384048" y="6133968"/>
            <a:ext cx="2200847" cy="487722"/>
          </a:xfrm>
          <a:prstGeom prst="rect">
            <a:avLst/>
          </a:prstGeom>
        </p:spPr>
      </p:pic>
      <p:sp>
        <p:nvSpPr>
          <p:cNvPr id="2" name="Slide Number Placeholder 1"/>
          <p:cNvSpPr>
            <a:spLocks noGrp="1"/>
          </p:cNvSpPr>
          <p:nvPr>
            <p:ph type="sldNum" sz="quarter" idx="11"/>
          </p:nvPr>
        </p:nvSpPr>
        <p:spPr/>
        <p:txBody>
          <a:bodyPr/>
          <a:lstStyle/>
          <a:p>
            <a:fld id="{EE3D4692-A625-460F-A072-DE10EEAA5719}" type="slidenum">
              <a:rPr lang="en-US" smtClean="0"/>
              <a:pPr/>
              <a:t>55</a:t>
            </a:fld>
            <a:endParaRPr lang="en-US" dirty="0"/>
          </a:p>
        </p:txBody>
      </p:sp>
    </p:spTree>
    <p:extLst>
      <p:ext uri="{BB962C8B-B14F-4D97-AF65-F5344CB8AC3E}">
        <p14:creationId xmlns="" xmlns:p14="http://schemas.microsoft.com/office/powerpoint/2010/main" val="1578125870"/>
      </p:ext>
    </p:extLst>
  </p:cSld>
  <p:clrMapOvr>
    <a:masterClrMapping/>
  </p:clrMapOvr>
  <mc:AlternateContent xmlns:mc="http://schemas.openxmlformats.org/markup-compatibility/2006">
    <mc:Choice xmlns=""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74638"/>
            <a:ext cx="8229600" cy="1341906"/>
          </a:xfrm>
        </p:spPr>
        <p:txBody>
          <a:bodyPr>
            <a:normAutofit/>
          </a:bodyPr>
          <a:lstStyle/>
          <a:p>
            <a:pPr>
              <a:defRPr/>
            </a:pPr>
            <a:r>
              <a:rPr lang="en-US" sz="4400" dirty="0"/>
              <a:t>Assessment </a:t>
            </a:r>
            <a:r>
              <a:rPr lang="en-US" sz="4400" i="1" dirty="0"/>
              <a:t>FOR </a:t>
            </a:r>
            <a:r>
              <a:rPr lang="en-US" sz="4400" dirty="0"/>
              <a:t>Learning: </a:t>
            </a:r>
            <a:br>
              <a:rPr lang="en-US" sz="4400" dirty="0"/>
            </a:br>
            <a:r>
              <a:rPr lang="en-US" sz="4400" dirty="0"/>
              <a:t>Research</a:t>
            </a:r>
          </a:p>
        </p:txBody>
      </p:sp>
      <p:sp>
        <p:nvSpPr>
          <p:cNvPr id="3" name="Content Placeholder 2"/>
          <p:cNvSpPr>
            <a:spLocks noGrp="1"/>
          </p:cNvSpPr>
          <p:nvPr>
            <p:ph idx="1"/>
          </p:nvPr>
        </p:nvSpPr>
        <p:spPr>
          <a:xfrm>
            <a:off x="457200" y="1600200"/>
            <a:ext cx="8447314" cy="3532249"/>
          </a:xfrm>
        </p:spPr>
        <p:txBody>
          <a:bodyPr/>
          <a:lstStyle/>
          <a:p>
            <a:pPr marL="0" indent="0">
              <a:lnSpc>
                <a:spcPct val="95000"/>
              </a:lnSpc>
              <a:spcBef>
                <a:spcPct val="0"/>
              </a:spcBef>
              <a:buFontTx/>
              <a:buNone/>
              <a:defRPr/>
            </a:pPr>
            <a:endParaRPr lang="en-US" sz="4000" i="1" dirty="0" smtClean="0"/>
          </a:p>
          <a:p>
            <a:pPr marL="0" indent="0">
              <a:lnSpc>
                <a:spcPct val="95000"/>
              </a:lnSpc>
              <a:spcBef>
                <a:spcPct val="0"/>
              </a:spcBef>
              <a:buFontTx/>
              <a:buNone/>
              <a:defRPr/>
            </a:pPr>
            <a:r>
              <a:rPr lang="ja-JP" altLang="en-US" i="1" dirty="0" smtClean="0">
                <a:latin typeface="Arial"/>
              </a:rPr>
              <a:t>“</a:t>
            </a:r>
            <a:r>
              <a:rPr lang="en-US" i="1" dirty="0" smtClean="0"/>
              <a:t>The effect of assessment for learning on student achievement is some four or five times greater than the effect of reduced class size.</a:t>
            </a:r>
            <a:r>
              <a:rPr lang="ja-JP" altLang="en-US" i="1" dirty="0" smtClean="0">
                <a:latin typeface="Arial"/>
              </a:rPr>
              <a:t>”</a:t>
            </a:r>
            <a:endParaRPr lang="en-US" i="1" dirty="0" smtClean="0"/>
          </a:p>
          <a:p>
            <a:pPr marL="0" indent="0">
              <a:lnSpc>
                <a:spcPct val="95000"/>
              </a:lnSpc>
              <a:spcBef>
                <a:spcPct val="0"/>
              </a:spcBef>
              <a:buFontTx/>
              <a:buNone/>
              <a:defRPr/>
            </a:pPr>
            <a:r>
              <a:rPr lang="en-US" sz="4000" dirty="0" smtClean="0">
                <a:latin typeface="Arial"/>
              </a:rPr>
              <a:t> </a:t>
            </a:r>
            <a:endParaRPr lang="en-US" sz="4000" dirty="0" smtClean="0"/>
          </a:p>
          <a:p>
            <a:pPr marL="0" indent="0" algn="r">
              <a:lnSpc>
                <a:spcPct val="95000"/>
              </a:lnSpc>
              <a:spcBef>
                <a:spcPct val="0"/>
              </a:spcBef>
              <a:buFontTx/>
              <a:buNone/>
              <a:defRPr/>
            </a:pPr>
            <a:r>
              <a:rPr lang="en-US" sz="2800" dirty="0" smtClean="0"/>
              <a:t> </a:t>
            </a:r>
            <a:r>
              <a:rPr lang="en-US" sz="2000" dirty="0" smtClean="0"/>
              <a:t>Ehrenberg, Brewer, Gamoran &amp; Willms (2001)</a:t>
            </a:r>
            <a:r>
              <a:rPr lang="en-US" sz="2800" dirty="0" smtClean="0">
                <a:solidFill>
                  <a:srgbClr val="FFFFFF"/>
                </a:solidFill>
              </a:rPr>
              <a:t>  </a:t>
            </a:r>
          </a:p>
          <a:p>
            <a:pPr>
              <a:defRPr/>
            </a:pPr>
            <a:endParaRPr lang="en-US" dirty="0"/>
          </a:p>
        </p:txBody>
      </p:sp>
      <p:pic>
        <p:nvPicPr>
          <p:cNvPr id="4" name="Picture 3"/>
          <p:cNvPicPr>
            <a:picLocks noChangeAspect="1"/>
          </p:cNvPicPr>
          <p:nvPr/>
        </p:nvPicPr>
        <p:blipFill>
          <a:blip r:embed="rId3" cstate="print"/>
          <a:stretch>
            <a:fillRect/>
          </a:stretch>
        </p:blipFill>
        <p:spPr>
          <a:xfrm>
            <a:off x="384048" y="6133968"/>
            <a:ext cx="2200847" cy="487722"/>
          </a:xfrm>
          <a:prstGeom prst="rect">
            <a:avLst/>
          </a:prstGeom>
        </p:spPr>
      </p:pic>
      <p:sp>
        <p:nvSpPr>
          <p:cNvPr id="2" name="Slide Number Placeholder 1"/>
          <p:cNvSpPr>
            <a:spLocks noGrp="1"/>
          </p:cNvSpPr>
          <p:nvPr>
            <p:ph type="sldNum" sz="quarter" idx="11"/>
          </p:nvPr>
        </p:nvSpPr>
        <p:spPr/>
        <p:txBody>
          <a:bodyPr/>
          <a:lstStyle/>
          <a:p>
            <a:fld id="{EE3D4692-A625-460F-A072-DE10EEAA5719}" type="slidenum">
              <a:rPr lang="en-US" smtClean="0"/>
              <a:pPr/>
              <a:t>56</a:t>
            </a:fld>
            <a:endParaRPr lang="en-US" dirty="0"/>
          </a:p>
        </p:txBody>
      </p:sp>
    </p:spTree>
  </p:cSld>
  <p:clrMapOvr>
    <a:masterClrMapping/>
  </p:clrMapOvr>
  <p:transition advClick="0" advTm="7000">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74638"/>
            <a:ext cx="8229600" cy="1341906"/>
          </a:xfrm>
        </p:spPr>
        <p:txBody>
          <a:bodyPr>
            <a:normAutofit/>
          </a:bodyPr>
          <a:lstStyle/>
          <a:p>
            <a:pPr>
              <a:defRPr/>
            </a:pPr>
            <a:r>
              <a:rPr lang="en-US" sz="4400" dirty="0"/>
              <a:t>Assessment </a:t>
            </a:r>
            <a:r>
              <a:rPr lang="en-US" sz="4400" i="1" dirty="0"/>
              <a:t>FOR</a:t>
            </a:r>
            <a:r>
              <a:rPr lang="en-US" sz="4400" dirty="0"/>
              <a:t> Learning: </a:t>
            </a:r>
            <a:br>
              <a:rPr lang="en-US" sz="4400" dirty="0"/>
            </a:br>
            <a:r>
              <a:rPr lang="en-US" sz="4400" dirty="0"/>
              <a:t>Research</a:t>
            </a:r>
          </a:p>
        </p:txBody>
      </p:sp>
      <p:sp>
        <p:nvSpPr>
          <p:cNvPr id="3" name="Content Placeholder 2"/>
          <p:cNvSpPr>
            <a:spLocks noGrp="1"/>
          </p:cNvSpPr>
          <p:nvPr>
            <p:ph idx="1"/>
          </p:nvPr>
        </p:nvSpPr>
        <p:spPr>
          <a:xfrm>
            <a:off x="508000" y="1444174"/>
            <a:ext cx="8229600" cy="3859518"/>
          </a:xfrm>
        </p:spPr>
        <p:txBody>
          <a:bodyPr/>
          <a:lstStyle/>
          <a:p>
            <a:pPr marL="0" indent="0">
              <a:lnSpc>
                <a:spcPct val="95000"/>
              </a:lnSpc>
              <a:spcBef>
                <a:spcPct val="0"/>
              </a:spcBef>
              <a:buFontTx/>
              <a:buNone/>
              <a:defRPr/>
            </a:pPr>
            <a:endParaRPr lang="en-US" sz="4000" i="1" dirty="0" smtClean="0"/>
          </a:p>
          <a:p>
            <a:pPr marL="0" indent="0">
              <a:lnSpc>
                <a:spcPct val="95000"/>
              </a:lnSpc>
              <a:spcBef>
                <a:spcPct val="0"/>
              </a:spcBef>
              <a:buFontTx/>
              <a:buNone/>
              <a:defRPr/>
            </a:pPr>
            <a:r>
              <a:rPr lang="en-US" altLang="ja-JP" i="1" dirty="0"/>
              <a:t>“The FAST SCASS regards formative assessment practices as essential tools for teachers in supporting students to meet the rigorous demands of the Common Core State Standards, which emphasize higher levels of thinking for all students.”</a:t>
            </a:r>
            <a:endParaRPr lang="en-US" i="1" dirty="0"/>
          </a:p>
          <a:p>
            <a:pPr marL="0" indent="0" algn="r">
              <a:lnSpc>
                <a:spcPct val="95000"/>
              </a:lnSpc>
              <a:spcBef>
                <a:spcPct val="0"/>
              </a:spcBef>
              <a:buFontTx/>
              <a:buNone/>
              <a:defRPr/>
            </a:pPr>
            <a:r>
              <a:rPr lang="en-US" sz="2400" dirty="0" smtClean="0"/>
              <a:t>CCSSO (2012</a:t>
            </a:r>
            <a:r>
              <a:rPr lang="en-US" sz="2400" dirty="0"/>
              <a:t>)</a:t>
            </a:r>
            <a:endParaRPr lang="en-US" sz="2400" dirty="0" smtClean="0">
              <a:solidFill>
                <a:srgbClr val="FFFFFF"/>
              </a:solidFill>
            </a:endParaRPr>
          </a:p>
        </p:txBody>
      </p:sp>
      <p:pic>
        <p:nvPicPr>
          <p:cNvPr id="4" name="Picture 3"/>
          <p:cNvPicPr>
            <a:picLocks noChangeAspect="1"/>
          </p:cNvPicPr>
          <p:nvPr/>
        </p:nvPicPr>
        <p:blipFill>
          <a:blip r:embed="rId3" cstate="print"/>
          <a:stretch>
            <a:fillRect/>
          </a:stretch>
        </p:blipFill>
        <p:spPr>
          <a:xfrm>
            <a:off x="384048" y="6133968"/>
            <a:ext cx="2200847" cy="487722"/>
          </a:xfrm>
          <a:prstGeom prst="rect">
            <a:avLst/>
          </a:prstGeom>
        </p:spPr>
      </p:pic>
      <p:sp>
        <p:nvSpPr>
          <p:cNvPr id="2" name="Slide Number Placeholder 1"/>
          <p:cNvSpPr>
            <a:spLocks noGrp="1"/>
          </p:cNvSpPr>
          <p:nvPr>
            <p:ph type="sldNum" sz="quarter" idx="11"/>
          </p:nvPr>
        </p:nvSpPr>
        <p:spPr/>
        <p:txBody>
          <a:bodyPr/>
          <a:lstStyle/>
          <a:p>
            <a:fld id="{EE3D4692-A625-460F-A072-DE10EEAA5719}" type="slidenum">
              <a:rPr lang="en-US" smtClean="0"/>
              <a:pPr/>
              <a:t>57</a:t>
            </a:fld>
            <a:endParaRPr lang="en-US" dirty="0"/>
          </a:p>
        </p:txBody>
      </p:sp>
    </p:spTree>
    <p:extLst>
      <p:ext uri="{BB962C8B-B14F-4D97-AF65-F5344CB8AC3E}">
        <p14:creationId xmlns="" xmlns:p14="http://schemas.microsoft.com/office/powerpoint/2010/main" val="716742795"/>
      </p:ext>
    </p:extLst>
  </p:cSld>
  <p:clrMapOvr>
    <a:masterClrMapping/>
  </p:clrMapOvr>
  <p:transition advClick="0" advTm="7000">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Formative</a:t>
            </a:r>
            <a:r>
              <a:rPr lang="en-US" dirty="0" smtClean="0">
                <a:solidFill>
                  <a:srgbClr val="008000"/>
                </a:solidFill>
              </a:rPr>
              <a:t> </a:t>
            </a:r>
            <a:r>
              <a:rPr lang="en-US" sz="4900" dirty="0"/>
              <a:t>Assessment</a:t>
            </a:r>
            <a:r>
              <a:rPr lang="en-US" sz="4900" dirty="0" smtClean="0"/>
              <a:t>: </a:t>
            </a:r>
            <a:r>
              <a:rPr lang="en-US" sz="4900" dirty="0"/>
              <a:t>Four Attributes</a:t>
            </a:r>
          </a:p>
        </p:txBody>
      </p:sp>
      <p:sp>
        <p:nvSpPr>
          <p:cNvPr id="5" name="Slide Number Placeholder 4"/>
          <p:cNvSpPr>
            <a:spLocks noGrp="1"/>
          </p:cNvSpPr>
          <p:nvPr>
            <p:ph type="sldNum" sz="quarter" idx="12"/>
          </p:nvPr>
        </p:nvSpPr>
        <p:spPr/>
        <p:txBody>
          <a:bodyPr/>
          <a:lstStyle/>
          <a:p>
            <a:fld id="{EE3D4692-A625-460F-A072-DE10EEAA5719}" type="slidenum">
              <a:rPr lang="en-US" smtClean="0"/>
              <a:pPr/>
              <a:t>58</a:t>
            </a:fld>
            <a:endParaRPr lang="en-US" dirty="0"/>
          </a:p>
        </p:txBody>
      </p:sp>
      <p:grpSp>
        <p:nvGrpSpPr>
          <p:cNvPr id="3" name="Group 7"/>
          <p:cNvGrpSpPr/>
          <p:nvPr/>
        </p:nvGrpSpPr>
        <p:grpSpPr>
          <a:xfrm>
            <a:off x="7341723" y="4994396"/>
            <a:ext cx="1600200" cy="1009912"/>
            <a:chOff x="528829" y="4388323"/>
            <a:chExt cx="1600200" cy="1009912"/>
          </a:xfrm>
        </p:grpSpPr>
        <p:pic>
          <p:nvPicPr>
            <p:cNvPr id="6" name="Picture 12" descr="participant guide call out.png"/>
            <p:cNvPicPr>
              <a:picLocks noChangeAspect="1" noChangeArrowheads="1"/>
            </p:cNvPicPr>
            <p:nvPr/>
          </p:nvPicPr>
          <p:blipFill>
            <a:blip r:embed="rId3" cstate="print"/>
            <a:srcRect/>
            <a:stretch>
              <a:fillRect/>
            </a:stretch>
          </p:blipFill>
          <p:spPr bwMode="auto">
            <a:xfrm>
              <a:off x="876300" y="4388323"/>
              <a:ext cx="914400" cy="990600"/>
            </a:xfrm>
            <a:prstGeom prst="rect">
              <a:avLst/>
            </a:prstGeom>
            <a:noFill/>
            <a:ln w="9525">
              <a:noFill/>
              <a:miter lim="800000"/>
              <a:headEnd/>
              <a:tailEnd/>
            </a:ln>
          </p:spPr>
        </p:pic>
        <p:sp>
          <p:nvSpPr>
            <p:cNvPr id="7" name="TextBox 13"/>
            <p:cNvSpPr txBox="1">
              <a:spLocks noChangeArrowheads="1"/>
            </p:cNvSpPr>
            <p:nvPr/>
          </p:nvSpPr>
          <p:spPr bwMode="auto">
            <a:xfrm>
              <a:off x="528829" y="4474905"/>
              <a:ext cx="1600200" cy="923330"/>
            </a:xfrm>
            <a:prstGeom prst="rect">
              <a:avLst/>
            </a:prstGeom>
            <a:noFill/>
            <a:ln w="9525">
              <a:noFill/>
              <a:miter lim="800000"/>
              <a:headEnd/>
              <a:tailEnd/>
            </a:ln>
          </p:spPr>
          <p:txBody>
            <a:bodyPr>
              <a:spAutoFit/>
            </a:bodyPr>
            <a:lstStyle/>
            <a:p>
              <a:pPr algn="ctr" fontAlgn="base">
                <a:spcBef>
                  <a:spcPct val="0"/>
                </a:spcBef>
                <a:spcAft>
                  <a:spcPct val="0"/>
                </a:spcAft>
              </a:pPr>
              <a:r>
                <a:rPr lang="en-US" dirty="0" smtClean="0">
                  <a:solidFill>
                    <a:prstClr val="black"/>
                  </a:solidFill>
                </a:rPr>
                <a:t>Page</a:t>
              </a:r>
              <a:br>
                <a:rPr lang="en-US" dirty="0" smtClean="0">
                  <a:solidFill>
                    <a:prstClr val="black"/>
                  </a:solidFill>
                </a:rPr>
              </a:br>
              <a:r>
                <a:rPr lang="en-US" dirty="0" smtClean="0">
                  <a:solidFill>
                    <a:prstClr val="black"/>
                  </a:solidFill>
                </a:rPr>
                <a:t> 32</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grpSp>
      <p:pic>
        <p:nvPicPr>
          <p:cNvPr id="9" name="Picture 8" descr="Screen Shot 2014-04-25 at 5.15.00 PM.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701800" y="1130299"/>
            <a:ext cx="5105400" cy="4404109"/>
          </a:xfrm>
          <a:prstGeom prst="rect">
            <a:avLst/>
          </a:prstGeom>
        </p:spPr>
      </p:pic>
      <p:pic>
        <p:nvPicPr>
          <p:cNvPr id="10" name="Picture 9"/>
          <p:cNvPicPr>
            <a:picLocks noChangeAspect="1"/>
          </p:cNvPicPr>
          <p:nvPr/>
        </p:nvPicPr>
        <p:blipFill>
          <a:blip r:embed="rId5" cstate="print"/>
          <a:stretch>
            <a:fillRect/>
          </a:stretch>
        </p:blipFill>
        <p:spPr>
          <a:xfrm>
            <a:off x="384048" y="6133968"/>
            <a:ext cx="2200847" cy="487722"/>
          </a:xfrm>
          <a:prstGeom prst="rect">
            <a:avLst/>
          </a:prstGeom>
        </p:spPr>
      </p:pic>
    </p:spTree>
    <p:extLst>
      <p:ext uri="{BB962C8B-B14F-4D97-AF65-F5344CB8AC3E}">
        <p14:creationId xmlns="" xmlns:p14="http://schemas.microsoft.com/office/powerpoint/2010/main" val="982560751"/>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Formative</a:t>
            </a:r>
            <a:r>
              <a:rPr lang="en-US" dirty="0" smtClean="0">
                <a:solidFill>
                  <a:srgbClr val="008000"/>
                </a:solidFill>
              </a:rPr>
              <a:t> </a:t>
            </a:r>
            <a:r>
              <a:rPr lang="en-US" sz="4900" dirty="0"/>
              <a:t>Assessment:  Four Attributes</a:t>
            </a:r>
          </a:p>
        </p:txBody>
      </p:sp>
      <p:sp>
        <p:nvSpPr>
          <p:cNvPr id="5" name="Slide Number Placeholder 4"/>
          <p:cNvSpPr>
            <a:spLocks noGrp="1"/>
          </p:cNvSpPr>
          <p:nvPr>
            <p:ph type="sldNum" sz="quarter" idx="12"/>
          </p:nvPr>
        </p:nvSpPr>
        <p:spPr/>
        <p:txBody>
          <a:bodyPr/>
          <a:lstStyle/>
          <a:p>
            <a:fld id="{EE3D4692-A625-460F-A072-DE10EEAA5719}" type="slidenum">
              <a:rPr lang="en-US" smtClean="0"/>
              <a:pPr/>
              <a:t>59</a:t>
            </a:fld>
            <a:endParaRPr lang="en-US" dirty="0"/>
          </a:p>
        </p:txBody>
      </p:sp>
      <p:pic>
        <p:nvPicPr>
          <p:cNvPr id="3" name="Picture 2" descr="Screen Shot 2014-04-26 at 10.45.50 AM.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03650" y="1007312"/>
            <a:ext cx="4838700" cy="3937000"/>
          </a:xfrm>
          <a:prstGeom prst="rect">
            <a:avLst/>
          </a:prstGeom>
        </p:spPr>
      </p:pic>
      <p:sp>
        <p:nvSpPr>
          <p:cNvPr id="11" name="TextBox 10"/>
          <p:cNvSpPr txBox="1"/>
          <p:nvPr/>
        </p:nvSpPr>
        <p:spPr>
          <a:xfrm>
            <a:off x="381001" y="1292728"/>
            <a:ext cx="3048000" cy="1569660"/>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dirty="0" smtClean="0"/>
              <a:t>Learning targets:   </a:t>
            </a:r>
            <a:r>
              <a:rPr lang="en-US" sz="2400" dirty="0"/>
              <a:t>F</a:t>
            </a:r>
            <a:r>
              <a:rPr lang="en-US" sz="2400" dirty="0" smtClean="0"/>
              <a:t>ocus on what students will learn, not what they will do. </a:t>
            </a:r>
            <a:endParaRPr lang="en-US" sz="2400" dirty="0"/>
          </a:p>
        </p:txBody>
      </p:sp>
      <p:sp>
        <p:nvSpPr>
          <p:cNvPr id="13" name="Rectangle 12"/>
          <p:cNvSpPr/>
          <p:nvPr/>
        </p:nvSpPr>
        <p:spPr>
          <a:xfrm>
            <a:off x="381000" y="3149953"/>
            <a:ext cx="3073400" cy="1569660"/>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b="1" dirty="0">
                <a:solidFill>
                  <a:schemeClr val="dk1"/>
                </a:solidFill>
              </a:rPr>
              <a:t>Success Criteria:   </a:t>
            </a:r>
            <a:r>
              <a:rPr lang="en-US" sz="2400" dirty="0" smtClean="0">
                <a:solidFill>
                  <a:schemeClr val="dk1"/>
                </a:solidFill>
              </a:rPr>
              <a:t>Observable and measurable behaviors to be reached.</a:t>
            </a:r>
            <a:endParaRPr lang="en-US" sz="2400" dirty="0">
              <a:solidFill>
                <a:schemeClr val="dk1"/>
              </a:solidFill>
            </a:endParaRPr>
          </a:p>
        </p:txBody>
      </p:sp>
      <p:pic>
        <p:nvPicPr>
          <p:cNvPr id="12" name="Picture 11"/>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 xmlns:p14="http://schemas.microsoft.com/office/powerpoint/2010/main" val="4126540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Sharing Implementation Experiences</a:t>
            </a:r>
          </a:p>
        </p:txBody>
      </p:sp>
      <p:sp>
        <p:nvSpPr>
          <p:cNvPr id="4" name="Text Placeholder 3"/>
          <p:cNvSpPr>
            <a:spLocks noGrp="1"/>
          </p:cNvSpPr>
          <p:nvPr>
            <p:ph type="body" idx="1"/>
          </p:nvPr>
        </p:nvSpPr>
        <p:spPr/>
        <p:txBody>
          <a:bodyPr/>
          <a:lstStyle/>
          <a:p>
            <a:r>
              <a:rPr lang="en-US" dirty="0" smtClean="0"/>
              <a:t>Section 1</a:t>
            </a:r>
            <a:endParaRPr lang="en-US" dirty="0"/>
          </a:p>
        </p:txBody>
      </p:sp>
      <p:pic>
        <p:nvPicPr>
          <p:cNvPr id="5" name="Picture 8" descr="participant guide call out.png"/>
          <p:cNvPicPr>
            <a:picLocks noChangeAspect="1" noChangeArrowheads="1"/>
          </p:cNvPicPr>
          <p:nvPr/>
        </p:nvPicPr>
        <p:blipFill>
          <a:blip r:embed="rId3" cstate="print"/>
          <a:srcRect/>
          <a:stretch>
            <a:fillRect/>
          </a:stretch>
        </p:blipFill>
        <p:spPr bwMode="auto">
          <a:xfrm>
            <a:off x="1003031" y="4840042"/>
            <a:ext cx="935822" cy="1013807"/>
          </a:xfrm>
          <a:prstGeom prst="rect">
            <a:avLst/>
          </a:prstGeom>
          <a:noFill/>
          <a:ln w="9525">
            <a:noFill/>
            <a:miter lim="800000"/>
            <a:headEnd/>
            <a:tailEnd/>
          </a:ln>
        </p:spPr>
      </p:pic>
      <p:sp>
        <p:nvSpPr>
          <p:cNvPr id="7" name="TextBox 7"/>
          <p:cNvSpPr txBox="1">
            <a:spLocks noChangeArrowheads="1"/>
          </p:cNvSpPr>
          <p:nvPr/>
        </p:nvSpPr>
        <p:spPr bwMode="auto">
          <a:xfrm>
            <a:off x="1004598" y="4956619"/>
            <a:ext cx="932688"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a:t>
            </a:r>
            <a:endParaRPr lang="en-US" dirty="0">
              <a:solidFill>
                <a:prstClr val="black"/>
              </a:solidFill>
            </a:endParaRPr>
          </a:p>
          <a:p>
            <a:pPr algn="ctr" fontAlgn="base">
              <a:spcBef>
                <a:spcPct val="0"/>
              </a:spcBef>
              <a:spcAft>
                <a:spcPct val="0"/>
              </a:spcAft>
            </a:pPr>
            <a:r>
              <a:rPr lang="en-US" dirty="0" smtClean="0">
                <a:solidFill>
                  <a:prstClr val="black"/>
                </a:solidFill>
              </a:rPr>
              <a:t>7</a:t>
            </a:r>
            <a:endParaRPr lang="en-US" dirty="0">
              <a:solidFill>
                <a:prstClr val="black"/>
              </a:solidFill>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Formative Assessment:  Four Attributes</a:t>
            </a:r>
          </a:p>
        </p:txBody>
      </p:sp>
      <p:sp>
        <p:nvSpPr>
          <p:cNvPr id="5" name="Slide Number Placeholder 4"/>
          <p:cNvSpPr>
            <a:spLocks noGrp="1"/>
          </p:cNvSpPr>
          <p:nvPr>
            <p:ph type="sldNum" sz="quarter" idx="12"/>
          </p:nvPr>
        </p:nvSpPr>
        <p:spPr/>
        <p:txBody>
          <a:bodyPr/>
          <a:lstStyle/>
          <a:p>
            <a:fld id="{EE3D4692-A625-460F-A072-DE10EEAA5719}" type="slidenum">
              <a:rPr lang="en-US" smtClean="0"/>
              <a:pPr/>
              <a:t>60</a:t>
            </a:fld>
            <a:endParaRPr lang="en-US" dirty="0"/>
          </a:p>
        </p:txBody>
      </p:sp>
      <p:pic>
        <p:nvPicPr>
          <p:cNvPr id="9" name="Picture 8" descr="Screen Shot 2014-04-26 at 10.46.50 AM.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1300" y="1536700"/>
            <a:ext cx="4445000" cy="3937000"/>
          </a:xfrm>
          <a:prstGeom prst="rect">
            <a:avLst/>
          </a:prstGeom>
        </p:spPr>
      </p:pic>
      <p:sp>
        <p:nvSpPr>
          <p:cNvPr id="10" name="Rectangle 9"/>
          <p:cNvSpPr/>
          <p:nvPr/>
        </p:nvSpPr>
        <p:spPr>
          <a:xfrm>
            <a:off x="5003800" y="3410635"/>
            <a:ext cx="3937000" cy="1938992"/>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buFont typeface="Arial"/>
              <a:buChar char="•"/>
            </a:pPr>
            <a:r>
              <a:rPr lang="en-US" sz="2400" dirty="0" smtClean="0"/>
              <a:t>Informal assessment activities can be conducted by the teacher, by peers, or may involve self-reflection by the student.  </a:t>
            </a:r>
            <a:endParaRPr lang="en-US" sz="2400" dirty="0"/>
          </a:p>
        </p:txBody>
      </p:sp>
      <p:sp>
        <p:nvSpPr>
          <p:cNvPr id="11" name="Rectangle 10"/>
          <p:cNvSpPr/>
          <p:nvPr/>
        </p:nvSpPr>
        <p:spPr>
          <a:xfrm>
            <a:off x="4953000" y="1048435"/>
            <a:ext cx="3987800" cy="830997"/>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buFont typeface="Arial"/>
              <a:buChar char="•"/>
            </a:pPr>
            <a:r>
              <a:rPr lang="en-US" sz="2400" dirty="0"/>
              <a:t>Evidence of learning can be </a:t>
            </a:r>
            <a:r>
              <a:rPr lang="en-US" sz="2400" dirty="0" smtClean="0"/>
              <a:t>elicited </a:t>
            </a:r>
            <a:r>
              <a:rPr lang="en-US" sz="2400" dirty="0"/>
              <a:t>in a variety of </a:t>
            </a:r>
            <a:r>
              <a:rPr lang="en-US" sz="2400" dirty="0" smtClean="0"/>
              <a:t>ways.</a:t>
            </a:r>
            <a:endParaRPr lang="en-US" sz="2400" dirty="0"/>
          </a:p>
        </p:txBody>
      </p:sp>
      <p:sp>
        <p:nvSpPr>
          <p:cNvPr id="12" name="TextBox 11"/>
          <p:cNvSpPr txBox="1"/>
          <p:nvPr/>
        </p:nvSpPr>
        <p:spPr>
          <a:xfrm>
            <a:off x="4953000" y="2209800"/>
            <a:ext cx="3987800" cy="830997"/>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a:buChar char="•"/>
            </a:pPr>
            <a:r>
              <a:rPr lang="en-US" sz="2400" dirty="0"/>
              <a:t>Can be planned for or done </a:t>
            </a:r>
            <a:r>
              <a:rPr lang="en-US" sz="2400" dirty="0" smtClean="0"/>
              <a:t>spontaneously.</a:t>
            </a:r>
            <a:endParaRPr lang="en-US" sz="2400" dirty="0"/>
          </a:p>
        </p:txBody>
      </p:sp>
      <p:pic>
        <p:nvPicPr>
          <p:cNvPr id="13" name="Picture 12"/>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 xmlns:p14="http://schemas.microsoft.com/office/powerpoint/2010/main" val="3245031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0188"/>
            <a:ext cx="8382000" cy="1049972"/>
          </a:xfrm>
        </p:spPr>
        <p:txBody>
          <a:bodyPr>
            <a:normAutofit/>
          </a:bodyPr>
          <a:lstStyle/>
          <a:p>
            <a:r>
              <a:rPr lang="en-US" sz="4400" dirty="0"/>
              <a:t>Formative Assessment:  Four Attributes</a:t>
            </a:r>
          </a:p>
        </p:txBody>
      </p:sp>
      <p:sp>
        <p:nvSpPr>
          <p:cNvPr id="5" name="Slide Number Placeholder 4"/>
          <p:cNvSpPr>
            <a:spLocks noGrp="1"/>
          </p:cNvSpPr>
          <p:nvPr>
            <p:ph type="sldNum" sz="quarter" idx="12"/>
          </p:nvPr>
        </p:nvSpPr>
        <p:spPr/>
        <p:txBody>
          <a:bodyPr/>
          <a:lstStyle/>
          <a:p>
            <a:fld id="{EE3D4692-A625-460F-A072-DE10EEAA5719}" type="slidenum">
              <a:rPr lang="en-US" smtClean="0"/>
              <a:pPr/>
              <a:t>61</a:t>
            </a:fld>
            <a:endParaRPr lang="en-US" dirty="0"/>
          </a:p>
        </p:txBody>
      </p:sp>
      <p:pic>
        <p:nvPicPr>
          <p:cNvPr id="3" name="Picture 2" descr="Screen Shot 2014-04-26 at 10.47.24 AM.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60350" y="1244600"/>
            <a:ext cx="4813300" cy="3962400"/>
          </a:xfrm>
          <a:prstGeom prst="rect">
            <a:avLst/>
          </a:prstGeom>
        </p:spPr>
      </p:pic>
      <p:sp>
        <p:nvSpPr>
          <p:cNvPr id="10" name="TextBox 9"/>
          <p:cNvSpPr txBox="1"/>
          <p:nvPr/>
        </p:nvSpPr>
        <p:spPr>
          <a:xfrm>
            <a:off x="5435600" y="1346200"/>
            <a:ext cx="3454400" cy="1569660"/>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smtClean="0"/>
              <a:t>Ga</a:t>
            </a:r>
            <a:r>
              <a:rPr lang="en-US" sz="2400" dirty="0"/>
              <a:t>p</a:t>
            </a:r>
            <a:r>
              <a:rPr lang="en-US" sz="2400" dirty="0" smtClean="0"/>
              <a:t>s </a:t>
            </a:r>
            <a:r>
              <a:rPr lang="en-US" sz="2400" dirty="0"/>
              <a:t>o</a:t>
            </a:r>
            <a:r>
              <a:rPr lang="en-US" sz="2400" dirty="0" smtClean="0"/>
              <a:t>r misunderstandings in student’s prior knowledge may be discovered. </a:t>
            </a:r>
            <a:endParaRPr lang="en-US" sz="2400" dirty="0"/>
          </a:p>
        </p:txBody>
      </p:sp>
      <p:sp>
        <p:nvSpPr>
          <p:cNvPr id="11" name="TextBox 10"/>
          <p:cNvSpPr txBox="1"/>
          <p:nvPr/>
        </p:nvSpPr>
        <p:spPr>
          <a:xfrm>
            <a:off x="5461000" y="4546600"/>
            <a:ext cx="3327400" cy="1200328"/>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smtClean="0"/>
              <a:t>Interpreting evidence is not just the job of the teacher.</a:t>
            </a:r>
            <a:endParaRPr lang="en-US" sz="2400" dirty="0"/>
          </a:p>
        </p:txBody>
      </p:sp>
      <p:sp>
        <p:nvSpPr>
          <p:cNvPr id="12" name="TextBox 11"/>
          <p:cNvSpPr txBox="1"/>
          <p:nvPr/>
        </p:nvSpPr>
        <p:spPr>
          <a:xfrm>
            <a:off x="5435600" y="3352800"/>
            <a:ext cx="3429000" cy="830997"/>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smtClean="0"/>
              <a:t>Instructional plans may need to be adjusted.</a:t>
            </a:r>
            <a:endParaRPr lang="en-US" sz="2400" dirty="0"/>
          </a:p>
        </p:txBody>
      </p:sp>
      <p:pic>
        <p:nvPicPr>
          <p:cNvPr id="9" name="Picture 8"/>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 xmlns:p14="http://schemas.microsoft.com/office/powerpoint/2010/main" val="32288137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37564"/>
            <a:ext cx="8890000" cy="1049972"/>
          </a:xfrm>
        </p:spPr>
        <p:txBody>
          <a:bodyPr>
            <a:noAutofit/>
          </a:bodyPr>
          <a:lstStyle/>
          <a:p>
            <a:r>
              <a:rPr lang="en-US" sz="4400" dirty="0"/>
              <a:t>Formative Assessment: </a:t>
            </a:r>
            <a:r>
              <a:rPr lang="en-US" sz="4400" dirty="0" smtClean="0"/>
              <a:t>Four </a:t>
            </a:r>
            <a:r>
              <a:rPr lang="en-US" sz="4400" dirty="0"/>
              <a:t>Attributes</a:t>
            </a:r>
          </a:p>
        </p:txBody>
      </p:sp>
      <p:sp>
        <p:nvSpPr>
          <p:cNvPr id="5" name="Slide Number Placeholder 4"/>
          <p:cNvSpPr>
            <a:spLocks noGrp="1"/>
          </p:cNvSpPr>
          <p:nvPr>
            <p:ph type="sldNum" sz="quarter" idx="12"/>
          </p:nvPr>
        </p:nvSpPr>
        <p:spPr/>
        <p:txBody>
          <a:bodyPr/>
          <a:lstStyle/>
          <a:p>
            <a:fld id="{EE3D4692-A625-460F-A072-DE10EEAA5719}" type="slidenum">
              <a:rPr lang="en-US" smtClean="0"/>
              <a:pPr/>
              <a:t>62</a:t>
            </a:fld>
            <a:endParaRPr lang="en-US" dirty="0"/>
          </a:p>
        </p:txBody>
      </p:sp>
      <p:pic>
        <p:nvPicPr>
          <p:cNvPr id="9" name="Picture 8" descr="Screen Shot 2014-04-26 at 10.47.46 AM.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057650" y="1346200"/>
            <a:ext cx="4635500" cy="4013200"/>
          </a:xfrm>
          <a:prstGeom prst="rect">
            <a:avLst/>
          </a:prstGeom>
        </p:spPr>
      </p:pic>
      <p:sp>
        <p:nvSpPr>
          <p:cNvPr id="10" name="TextBox 9"/>
          <p:cNvSpPr txBox="1"/>
          <p:nvPr/>
        </p:nvSpPr>
        <p:spPr>
          <a:xfrm>
            <a:off x="431800" y="1397000"/>
            <a:ext cx="3454400" cy="1200328"/>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smtClean="0"/>
              <a:t>Teachers provide timely, descriptive feedback that is actionable.</a:t>
            </a:r>
            <a:endParaRPr lang="en-US" sz="2400" dirty="0"/>
          </a:p>
        </p:txBody>
      </p:sp>
      <p:sp>
        <p:nvSpPr>
          <p:cNvPr id="11" name="Rectangle 10"/>
          <p:cNvSpPr/>
          <p:nvPr/>
        </p:nvSpPr>
        <p:spPr>
          <a:xfrm>
            <a:off x="414325" y="4844534"/>
            <a:ext cx="3446475" cy="830997"/>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dirty="0"/>
              <a:t>Instructional plans may need to be adjusted.</a:t>
            </a:r>
          </a:p>
        </p:txBody>
      </p:sp>
      <p:sp>
        <p:nvSpPr>
          <p:cNvPr id="12" name="TextBox 11"/>
          <p:cNvSpPr txBox="1"/>
          <p:nvPr/>
        </p:nvSpPr>
        <p:spPr>
          <a:xfrm>
            <a:off x="381000" y="2946400"/>
            <a:ext cx="3454400" cy="1569660"/>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smtClean="0"/>
              <a:t>Students can also receive feedback through self-assessment or peer-assessment.  </a:t>
            </a:r>
            <a:endParaRPr lang="en-US" sz="2400" dirty="0"/>
          </a:p>
        </p:txBody>
      </p:sp>
      <p:pic>
        <p:nvPicPr>
          <p:cNvPr id="13" name="Picture 12"/>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 xmlns:p14="http://schemas.microsoft.com/office/powerpoint/2010/main" val="1490318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3D4692-A625-460F-A072-DE10EEAA5719}" type="slidenum">
              <a:rPr lang="en-US" smtClean="0"/>
              <a:pPr/>
              <a:t>63</a:t>
            </a:fld>
            <a:endParaRPr lang="en-US" dirty="0"/>
          </a:p>
        </p:txBody>
      </p:sp>
      <p:sp>
        <p:nvSpPr>
          <p:cNvPr id="6" name="Title 5"/>
          <p:cNvSpPr>
            <a:spLocks noGrp="1"/>
          </p:cNvSpPr>
          <p:nvPr>
            <p:ph type="title"/>
          </p:nvPr>
        </p:nvSpPr>
        <p:spPr/>
        <p:txBody>
          <a:bodyPr>
            <a:normAutofit/>
          </a:bodyPr>
          <a:lstStyle/>
          <a:p>
            <a:r>
              <a:rPr lang="en-US" sz="4400" dirty="0" smtClean="0"/>
              <a:t>Reflect on Task/Video:</a:t>
            </a:r>
            <a:endParaRPr lang="en-US" sz="4400" dirty="0"/>
          </a:p>
        </p:txBody>
      </p:sp>
      <p:pic>
        <p:nvPicPr>
          <p:cNvPr id="9" name="Picture 8" descr="Screen Shot 2014-04-25 at 5.15.00 PM.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01800" y="1130299"/>
            <a:ext cx="5105400" cy="4404109"/>
          </a:xfrm>
          <a:prstGeom prst="rect">
            <a:avLst/>
          </a:prstGeom>
        </p:spPr>
      </p:pic>
      <p:pic>
        <p:nvPicPr>
          <p:cNvPr id="10" name="Picture 9" descr="Screen Shot 2014-04-25 at 5.15.00 PM.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854200" y="1202017"/>
            <a:ext cx="5105400" cy="4404109"/>
          </a:xfrm>
          <a:prstGeom prst="rect">
            <a:avLst/>
          </a:prstGeom>
        </p:spPr>
      </p:pic>
      <p:pic>
        <p:nvPicPr>
          <p:cNvPr id="13" name="Picture 12"/>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 xmlns:p14="http://schemas.microsoft.com/office/powerpoint/2010/main" val="3364026328"/>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Eliciting Evidence</a:t>
            </a:r>
            <a:endParaRPr lang="en-US" dirty="0"/>
          </a:p>
        </p:txBody>
      </p:sp>
      <p:sp>
        <p:nvSpPr>
          <p:cNvPr id="3" name="Text Placeholder 2"/>
          <p:cNvSpPr>
            <a:spLocks noGrp="1"/>
          </p:cNvSpPr>
          <p:nvPr>
            <p:ph type="body" sz="quarter" idx="10"/>
          </p:nvPr>
        </p:nvSpPr>
        <p:spPr>
          <a:xfrm>
            <a:off x="381000" y="1239520"/>
            <a:ext cx="8382000" cy="4686411"/>
          </a:xfrm>
        </p:spPr>
        <p:txBody>
          <a:bodyPr/>
          <a:lstStyle/>
          <a:p>
            <a:r>
              <a:rPr lang="en-US" dirty="0"/>
              <a:t>At your table groups, create a web of ideas for eliciting evidence of learning on poster paper.  </a:t>
            </a:r>
          </a:p>
          <a:p>
            <a:pPr>
              <a:buFont typeface="Arial"/>
              <a:buChar char="•"/>
            </a:pPr>
            <a:endParaRPr lang="en-US" dirty="0"/>
          </a:p>
          <a:p>
            <a:pPr>
              <a:buFont typeface="Arial"/>
              <a:buChar char="•"/>
            </a:pPr>
            <a:endParaRPr lang="en-US" dirty="0" smtClean="0"/>
          </a:p>
          <a:p>
            <a:pPr>
              <a:buFont typeface="Arial"/>
              <a:buChar char="•"/>
            </a:pPr>
            <a:endParaRPr lang="en-US" dirty="0"/>
          </a:p>
          <a:p>
            <a:pPr>
              <a:buFont typeface="Arial"/>
              <a:buChar char="•"/>
            </a:pPr>
            <a:endParaRPr lang="en-US" dirty="0" smtClean="0"/>
          </a:p>
          <a:p>
            <a:pPr>
              <a:buFont typeface="Arial"/>
              <a:buChar char="•"/>
            </a:pPr>
            <a:endParaRPr lang="en-US" dirty="0"/>
          </a:p>
          <a:p>
            <a:pPr marL="0" indent="0">
              <a:buNone/>
            </a:pPr>
            <a:endParaRPr lang="en-US" dirty="0" smtClean="0"/>
          </a:p>
          <a:p>
            <a:pPr>
              <a:buFont typeface="Arial"/>
              <a:buChar char="•"/>
            </a:pP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64</a:t>
            </a:fld>
            <a:endParaRPr lang="en-US" dirty="0"/>
          </a:p>
        </p:txBody>
      </p:sp>
      <p:grpSp>
        <p:nvGrpSpPr>
          <p:cNvPr id="6" name="Group 28"/>
          <p:cNvGrpSpPr/>
          <p:nvPr/>
        </p:nvGrpSpPr>
        <p:grpSpPr>
          <a:xfrm>
            <a:off x="1016000" y="2692400"/>
            <a:ext cx="7035800" cy="2540000"/>
            <a:chOff x="965200" y="2667000"/>
            <a:chExt cx="7035800" cy="2540000"/>
          </a:xfrm>
        </p:grpSpPr>
        <p:sp>
          <p:nvSpPr>
            <p:cNvPr id="7" name="Oval 6"/>
            <p:cNvSpPr/>
            <p:nvPr/>
          </p:nvSpPr>
          <p:spPr bwMode="auto">
            <a:xfrm>
              <a:off x="2870200" y="2971800"/>
              <a:ext cx="2514600" cy="1219200"/>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8" name="TextBox 7"/>
            <p:cNvSpPr txBox="1"/>
            <p:nvPr/>
          </p:nvSpPr>
          <p:spPr>
            <a:xfrm>
              <a:off x="3479800" y="3124200"/>
              <a:ext cx="1371600" cy="830997"/>
            </a:xfrm>
            <a:prstGeom prst="rect">
              <a:avLst/>
            </a:prstGeom>
            <a:noFill/>
          </p:spPr>
          <p:txBody>
            <a:bodyPr wrap="square" rtlCol="0">
              <a:spAutoFit/>
            </a:bodyPr>
            <a:lstStyle/>
            <a:p>
              <a:pPr algn="ctr"/>
              <a:r>
                <a:rPr lang="en-US" sz="2400" dirty="0" smtClean="0"/>
                <a:t>Eliciting Evidence</a:t>
              </a:r>
              <a:endParaRPr lang="en-US" sz="2400" dirty="0"/>
            </a:p>
          </p:txBody>
        </p:sp>
        <p:cxnSp>
          <p:nvCxnSpPr>
            <p:cNvPr id="10" name="Elbow Connector 9"/>
            <p:cNvCxnSpPr/>
            <p:nvPr/>
          </p:nvCxnSpPr>
          <p:spPr>
            <a:xfrm>
              <a:off x="5232400" y="3886200"/>
              <a:ext cx="889000" cy="3048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Elbow Connector 12"/>
            <p:cNvCxnSpPr/>
            <p:nvPr/>
          </p:nvCxnSpPr>
          <p:spPr>
            <a:xfrm rot="16200000" flipH="1">
              <a:off x="4470400" y="4470400"/>
              <a:ext cx="1066800" cy="3556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435600" y="3581400"/>
              <a:ext cx="1828800" cy="50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2"/>
            </p:cNvCxnSpPr>
            <p:nvPr/>
          </p:nvCxnSpPr>
          <p:spPr>
            <a:xfrm flipH="1">
              <a:off x="965200" y="3581400"/>
              <a:ext cx="1905000" cy="2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p:nvPr/>
          </p:nvCxnSpPr>
          <p:spPr>
            <a:xfrm rot="10800000">
              <a:off x="1651000" y="2667000"/>
              <a:ext cx="1498600" cy="5588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Elbow Connector 22"/>
            <p:cNvCxnSpPr/>
            <p:nvPr/>
          </p:nvCxnSpPr>
          <p:spPr>
            <a:xfrm rot="10800000" flipV="1">
              <a:off x="1930400" y="4216400"/>
              <a:ext cx="1701800" cy="9906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7239000" y="2768600"/>
              <a:ext cx="558800" cy="787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213600" y="3606800"/>
              <a:ext cx="787400" cy="965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 xmlns:p14="http://schemas.microsoft.com/office/powerpoint/2010/main" val="626863082"/>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3D4692-A625-460F-A072-DE10EEAA5719}" type="slidenum">
              <a:rPr lang="en-US" smtClean="0"/>
              <a:pPr/>
              <a:t>65</a:t>
            </a:fld>
            <a:endParaRPr lang="en-US" dirty="0"/>
          </a:p>
        </p:txBody>
      </p:sp>
      <p:sp>
        <p:nvSpPr>
          <p:cNvPr id="6" name="Footer Placeholder 3"/>
          <p:cNvSpPr>
            <a:spLocks noGrp="1"/>
          </p:cNvSpPr>
          <p:nvPr>
            <p:ph type="body" sz="quarter" idx="10"/>
          </p:nvPr>
        </p:nvSpPr>
        <p:spPr>
          <a:xfrm>
            <a:off x="381000" y="828717"/>
            <a:ext cx="8382000" cy="4690515"/>
          </a:xfrm>
        </p:spPr>
        <p:txBody>
          <a:bodyPr/>
          <a:lstStyle/>
          <a:p>
            <a:pPr marL="0" indent="0" algn="ctr">
              <a:buNone/>
            </a:pPr>
            <a:r>
              <a:rPr lang="en-US" i="1" dirty="0"/>
              <a:t>An assessment functions formatively </a:t>
            </a:r>
            <a:br>
              <a:rPr lang="en-US" i="1" dirty="0"/>
            </a:br>
            <a:r>
              <a:rPr lang="en-US" i="1" dirty="0"/>
              <a:t>to the extent that evidence about student achievement is elicited, interpreted, and used by teachers, learners, or their peers </a:t>
            </a:r>
            <a:br>
              <a:rPr lang="en-US" i="1" dirty="0"/>
            </a:br>
            <a:r>
              <a:rPr lang="en-US" i="1" dirty="0"/>
              <a:t>to make decisions about the next steps in instruction that are likely to be better, or better founded, than the decisions they would have made in absence of that evidence.</a:t>
            </a:r>
          </a:p>
          <a:p>
            <a:pPr marL="0" indent="0" algn="ctr">
              <a:buNone/>
            </a:pPr>
            <a:endParaRPr lang="en-US" sz="1600" i="1" dirty="0"/>
          </a:p>
          <a:p>
            <a:pPr marL="0" indent="0" algn="r">
              <a:buNone/>
            </a:pPr>
            <a:r>
              <a:rPr lang="en-US" dirty="0"/>
              <a:t>					</a:t>
            </a:r>
            <a:r>
              <a:rPr lang="en-US" sz="2400" dirty="0"/>
              <a:t>				Dylan Wiliam (2011, p. 43)</a:t>
            </a:r>
            <a:endParaRPr lang="en-US" dirty="0"/>
          </a:p>
        </p:txBody>
      </p:sp>
      <p:sp>
        <p:nvSpPr>
          <p:cNvPr id="7" name="Footer Placeholder 3"/>
          <p:cNvSpPr txBox="1">
            <a:spLocks/>
          </p:cNvSpPr>
          <p:nvPr/>
        </p:nvSpPr>
        <p:spPr>
          <a:xfrm>
            <a:off x="381000" y="6102595"/>
            <a:ext cx="2203704" cy="484632"/>
          </a:xfrm>
          <a:prstGeom prst="rect">
            <a:avLst/>
          </a:prstGeom>
          <a:blipFill>
            <a:blip r:embed="rId3" cstate="print"/>
            <a:stretch>
              <a:fillRect/>
            </a:stretch>
          </a:blip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a:t>
            </a:r>
            <a:endParaRPr lang="en-US" dirty="0"/>
          </a:p>
        </p:txBody>
      </p:sp>
    </p:spTree>
    <p:extLst>
      <p:ext uri="{BB962C8B-B14F-4D97-AF65-F5344CB8AC3E}">
        <p14:creationId xmlns="" xmlns:p14="http://schemas.microsoft.com/office/powerpoint/2010/main" val="3022865180"/>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4184" y="883919"/>
            <a:ext cx="7232732" cy="4339639"/>
          </a:xfrm>
          <a:prstGeom prst="rect">
            <a:avLst/>
          </a:prstGeom>
        </p:spPr>
      </p:pic>
      <p:sp>
        <p:nvSpPr>
          <p:cNvPr id="5" name="Title 2"/>
          <p:cNvSpPr txBox="1">
            <a:spLocks/>
          </p:cNvSpPr>
          <p:nvPr/>
        </p:nvSpPr>
        <p:spPr>
          <a:xfrm>
            <a:off x="3746290" y="2172441"/>
            <a:ext cx="3548671"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US" sz="3200" dirty="0" smtClean="0"/>
              <a:t>Let’s Take A Break…</a:t>
            </a:r>
            <a:endParaRPr lang="en-US" sz="3200" dirty="0"/>
          </a:p>
        </p:txBody>
      </p:sp>
      <p:sp>
        <p:nvSpPr>
          <p:cNvPr id="6" name="TextBox 8"/>
          <p:cNvSpPr txBox="1">
            <a:spLocks noChangeArrowheads="1"/>
          </p:cNvSpPr>
          <p:nvPr/>
        </p:nvSpPr>
        <p:spPr bwMode="auto">
          <a:xfrm>
            <a:off x="3705884" y="3053739"/>
            <a:ext cx="3629485" cy="443198"/>
          </a:xfrm>
          <a:prstGeom prst="rect">
            <a:avLst/>
          </a:prstGeom>
        </p:spPr>
        <p:txBody>
          <a:bodyPr vert="horz" wrap="square" lIns="0" tIns="0" rIns="0" bIns="0" rtlCol="0" anchor="t">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r>
              <a:rPr lang="en-US" dirty="0"/>
              <a:t>…Be back in 10 minutes</a:t>
            </a:r>
          </a:p>
        </p:txBody>
      </p:sp>
      <p:pic>
        <p:nvPicPr>
          <p:cNvPr id="9" name="Picture 8"/>
          <p:cNvPicPr>
            <a:picLocks noChangeAspect="1"/>
          </p:cNvPicPr>
          <p:nvPr/>
        </p:nvPicPr>
        <p:blipFill>
          <a:blip r:embed="rId4" cstate="print"/>
          <a:stretch>
            <a:fillRect/>
          </a:stretch>
        </p:blipFill>
        <p:spPr>
          <a:xfrm>
            <a:off x="384048" y="6133968"/>
            <a:ext cx="2200847" cy="487722"/>
          </a:xfrm>
          <a:prstGeom prst="rect">
            <a:avLst/>
          </a:prstGeom>
        </p:spPr>
      </p:pic>
      <p:sp>
        <p:nvSpPr>
          <p:cNvPr id="2" name="Slide Number Placeholder 1"/>
          <p:cNvSpPr>
            <a:spLocks noGrp="1"/>
          </p:cNvSpPr>
          <p:nvPr>
            <p:ph type="sldNum" sz="quarter" idx="11"/>
          </p:nvPr>
        </p:nvSpPr>
        <p:spPr/>
        <p:txBody>
          <a:bodyPr/>
          <a:lstStyle/>
          <a:p>
            <a:fld id="{EE3D4692-A625-460F-A072-DE10EEAA5719}" type="slidenum">
              <a:rPr lang="en-US" smtClean="0"/>
              <a:pPr/>
              <a:t>66</a:t>
            </a:fld>
            <a:endParaRPr lang="en-US" dirty="0"/>
          </a:p>
        </p:txBody>
      </p:sp>
    </p:spTree>
    <p:extLst>
      <p:ext uri="{BB962C8B-B14F-4D97-AF65-F5344CB8AC3E}">
        <p14:creationId xmlns="" xmlns:p14="http://schemas.microsoft.com/office/powerpoint/2010/main" val="223171940"/>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Students’ Role in the Formative Assessment Process</a:t>
            </a:r>
          </a:p>
        </p:txBody>
      </p:sp>
      <p:sp>
        <p:nvSpPr>
          <p:cNvPr id="7" name="Text Placeholder 6"/>
          <p:cNvSpPr>
            <a:spLocks noGrp="1"/>
          </p:cNvSpPr>
          <p:nvPr>
            <p:ph type="body" idx="1"/>
          </p:nvPr>
        </p:nvSpPr>
        <p:spPr/>
        <p:txBody>
          <a:bodyPr/>
          <a:lstStyle/>
          <a:p>
            <a:r>
              <a:rPr lang="en-US" dirty="0" smtClean="0"/>
              <a:t>Section 6</a:t>
            </a:r>
            <a:endParaRPr lang="en-US" dirty="0"/>
          </a:p>
        </p:txBody>
      </p:sp>
      <p:pic>
        <p:nvPicPr>
          <p:cNvPr id="5"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955427" y="4906106"/>
            <a:ext cx="914400" cy="646331"/>
          </a:xfrm>
          <a:prstGeom prst="rect">
            <a:avLst/>
          </a:prstGeom>
          <a:noFill/>
          <a:ln w="9525">
            <a:noFill/>
            <a:miter lim="800000"/>
            <a:headEnd/>
            <a:tailEnd/>
          </a:ln>
        </p:spPr>
        <p:txBody>
          <a:bodyPr wrap="square">
            <a:spAutoFit/>
          </a:bodyPr>
          <a:lstStyle/>
          <a:p>
            <a:pPr algn="ctr"/>
            <a:r>
              <a:rPr lang="en-US" dirty="0" smtClean="0"/>
              <a:t>Page </a:t>
            </a:r>
            <a:br>
              <a:rPr lang="en-US" dirty="0" smtClean="0"/>
            </a:br>
            <a:r>
              <a:rPr lang="en-US" dirty="0" smtClean="0"/>
              <a:t>35</a:t>
            </a:r>
            <a:endParaRPr lang="en-US" dirty="0"/>
          </a:p>
        </p:txBody>
      </p:sp>
    </p:spTree>
    <p:extLst>
      <p:ext uri="{BB962C8B-B14F-4D97-AF65-F5344CB8AC3E}">
        <p14:creationId xmlns="" xmlns:p14="http://schemas.microsoft.com/office/powerpoint/2010/main" val="369471240"/>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as a Bridge</a:t>
            </a:r>
            <a:endParaRPr lang="en-US" dirty="0"/>
          </a:p>
        </p:txBody>
      </p:sp>
      <p:sp>
        <p:nvSpPr>
          <p:cNvPr id="3" name="Text Placeholder 2"/>
          <p:cNvSpPr>
            <a:spLocks noGrp="1"/>
          </p:cNvSpPr>
          <p:nvPr>
            <p:ph type="body" sz="quarter" idx="10"/>
          </p:nvPr>
        </p:nvSpPr>
        <p:spPr>
          <a:xfrm>
            <a:off x="381000" y="1417320"/>
            <a:ext cx="8382000" cy="3164969"/>
          </a:xfrm>
        </p:spPr>
        <p:txBody>
          <a:bodyPr/>
          <a:lstStyle/>
          <a:p>
            <a:r>
              <a:rPr lang="en-US" dirty="0" smtClean="0"/>
              <a:t>“… what students learn as a result of our instruction is unpredictable.”</a:t>
            </a:r>
          </a:p>
          <a:p>
            <a:pPr marL="0" indent="0">
              <a:buNone/>
            </a:pPr>
            <a:endParaRPr lang="en-US" sz="1600" dirty="0"/>
          </a:p>
          <a:p>
            <a:r>
              <a:rPr lang="en-US" dirty="0" smtClean="0"/>
              <a:t>“Assessment is, indeed, the bridge between teaching and learning.”</a:t>
            </a:r>
          </a:p>
          <a:p>
            <a:endParaRPr lang="en-US" dirty="0" smtClean="0"/>
          </a:p>
          <a:p>
            <a:pPr marL="517525" lvl="1" indent="0" algn="r">
              <a:buNone/>
            </a:pPr>
            <a:r>
              <a:rPr lang="en-US" dirty="0" smtClean="0"/>
              <a:t>Wiliam (2011)</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68</a:t>
            </a:fld>
            <a:endParaRPr lang="en-US" dirty="0"/>
          </a:p>
        </p:txBody>
      </p:sp>
      <p:pic>
        <p:nvPicPr>
          <p:cNvPr id="6" name="Picture 5" descr="suspension_bridge.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27735" y="3828787"/>
            <a:ext cx="3001376" cy="1968903"/>
          </a:xfrm>
          <a:prstGeom prst="rect">
            <a:avLst/>
          </a:prstGeom>
        </p:spPr>
      </p:pic>
      <p:pic>
        <p:nvPicPr>
          <p:cNvPr id="7" name="Picture 6"/>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 xmlns:p14="http://schemas.microsoft.com/office/powerpoint/2010/main" val="1286901630"/>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Key Strategies Focusing on Students’ Role in the Formative Assessment Process:</a:t>
            </a:r>
            <a:endParaRPr lang="en-US" sz="4000" dirty="0"/>
          </a:p>
        </p:txBody>
      </p:sp>
      <p:sp>
        <p:nvSpPr>
          <p:cNvPr id="3" name="Text Placeholder 2"/>
          <p:cNvSpPr>
            <a:spLocks noGrp="1"/>
          </p:cNvSpPr>
          <p:nvPr>
            <p:ph type="body" sz="quarter" idx="10"/>
          </p:nvPr>
        </p:nvSpPr>
        <p:spPr>
          <a:xfrm>
            <a:off x="352777" y="1756792"/>
            <a:ext cx="8382000" cy="2962862"/>
          </a:xfrm>
        </p:spPr>
        <p:txBody>
          <a:bodyPr/>
          <a:lstStyle/>
          <a:p>
            <a:r>
              <a:rPr lang="en-US" dirty="0" smtClean="0"/>
              <a:t>Activating students as learning resources for one another </a:t>
            </a:r>
            <a:endParaRPr lang="en-US" dirty="0"/>
          </a:p>
          <a:p>
            <a:endParaRPr lang="en-US" dirty="0" smtClean="0"/>
          </a:p>
          <a:p>
            <a:r>
              <a:rPr lang="en-US" dirty="0" smtClean="0"/>
              <a:t>Activating students as owners of their own learning</a:t>
            </a:r>
          </a:p>
          <a:p>
            <a:pPr marL="0" indent="0" algn="r">
              <a:buNone/>
            </a:pPr>
            <a:r>
              <a:rPr lang="en-US" dirty="0"/>
              <a:t>	</a:t>
            </a:r>
            <a:r>
              <a:rPr lang="en-US" dirty="0" smtClean="0"/>
              <a:t>					</a:t>
            </a:r>
            <a:r>
              <a:rPr lang="en-US" sz="2400" dirty="0" smtClean="0"/>
              <a:t>Wiliam (2011)</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69</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 xmlns:p14="http://schemas.microsoft.com/office/powerpoint/2010/main" val="210019943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238418"/>
            <a:ext cx="8153400" cy="4139595"/>
          </a:xfrm>
        </p:spPr>
        <p:txBody>
          <a:bodyPr/>
          <a:lstStyle/>
          <a:p>
            <a:pPr>
              <a:spcBef>
                <a:spcPts val="600"/>
              </a:spcBef>
            </a:pPr>
            <a:r>
              <a:rPr lang="en-US" sz="3600" dirty="0"/>
              <a:t>In Module 2 you:</a:t>
            </a:r>
          </a:p>
          <a:p>
            <a:pPr lvl="1">
              <a:spcBef>
                <a:spcPts val="600"/>
              </a:spcBef>
              <a:spcAft>
                <a:spcPts val="600"/>
              </a:spcAft>
            </a:pPr>
            <a:r>
              <a:rPr lang="en-US" dirty="0"/>
              <a:t>Examined the implications of the language of the content standards for teaching and learning. </a:t>
            </a:r>
          </a:p>
          <a:p>
            <a:pPr lvl="1">
              <a:spcBef>
                <a:spcPts val="600"/>
              </a:spcBef>
              <a:spcAft>
                <a:spcPts val="600"/>
              </a:spcAft>
            </a:pPr>
            <a:r>
              <a:rPr lang="en-US" dirty="0">
                <a:solidFill>
                  <a:schemeClr val="bg1">
                    <a:lumMod val="50000"/>
                  </a:schemeClr>
                </a:solidFill>
              </a:rPr>
              <a:t>Analyzed the progression of topics in the content standards both within and across grade levels. </a:t>
            </a:r>
          </a:p>
          <a:p>
            <a:pPr lvl="1">
              <a:spcBef>
                <a:spcPts val="600"/>
              </a:spcBef>
              <a:spcAft>
                <a:spcPts val="600"/>
              </a:spcAft>
            </a:pPr>
            <a:r>
              <a:rPr lang="en-US" dirty="0">
                <a:solidFill>
                  <a:schemeClr val="bg1">
                    <a:lumMod val="50000"/>
                  </a:schemeClr>
                </a:solidFill>
              </a:rPr>
              <a:t>Identified  and modified CCS-aligned tasks that combine both the content and practice standards. </a:t>
            </a:r>
          </a:p>
          <a:p>
            <a:pPr lvl="1">
              <a:spcBef>
                <a:spcPts val="600"/>
              </a:spcBef>
              <a:spcAft>
                <a:spcPts val="600"/>
              </a:spcAft>
            </a:pPr>
            <a:r>
              <a:rPr lang="en-US" dirty="0">
                <a:solidFill>
                  <a:schemeClr val="bg1">
                    <a:lumMod val="50000"/>
                  </a:schemeClr>
                </a:solidFill>
              </a:rPr>
              <a:t>Explored strategies for supporting teachers as they make changes to their classroom practices. </a:t>
            </a:r>
          </a:p>
        </p:txBody>
      </p:sp>
      <p:sp>
        <p:nvSpPr>
          <p:cNvPr id="3" name="Title 2"/>
          <p:cNvSpPr>
            <a:spLocks noGrp="1"/>
          </p:cNvSpPr>
          <p:nvPr>
            <p:ph type="title"/>
          </p:nvPr>
        </p:nvSpPr>
        <p:spPr/>
        <p:txBody>
          <a:bodyPr/>
          <a:lstStyle/>
          <a:p>
            <a:r>
              <a:rPr lang="en-US" dirty="0"/>
              <a:t>Module 2 Review</a:t>
            </a:r>
          </a:p>
        </p:txBody>
      </p:sp>
      <p:sp>
        <p:nvSpPr>
          <p:cNvPr id="4" name="Slide Number Placeholder 3"/>
          <p:cNvSpPr>
            <a:spLocks noGrp="1"/>
          </p:cNvSpPr>
          <p:nvPr>
            <p:ph type="sldNum" sz="quarter" idx="11"/>
          </p:nvPr>
        </p:nvSpPr>
        <p:spPr/>
        <p:txBody>
          <a:bodyPr/>
          <a:lstStyle/>
          <a:p>
            <a:fld id="{EE3D4692-A625-460F-A072-DE10EEAA5719}" type="slidenum">
              <a:rPr lang="en-US" smtClean="0"/>
              <a:pPr/>
              <a:t>7</a:t>
            </a:fld>
            <a:endParaRPr lang="en-US" dirty="0"/>
          </a:p>
        </p:txBody>
      </p:sp>
      <p:pic>
        <p:nvPicPr>
          <p:cNvPr id="5" name="Picture 4"/>
          <p:cNvPicPr>
            <a:picLocks noChangeAspect="1"/>
          </p:cNvPicPr>
          <p:nvPr/>
        </p:nvPicPr>
        <p:blipFill>
          <a:blip r:embed="rId3" cstate="print"/>
          <a:stretch>
            <a:fillRect/>
          </a:stretch>
        </p:blipFill>
        <p:spPr>
          <a:xfrm>
            <a:off x="384048" y="6153846"/>
            <a:ext cx="2200847" cy="487722"/>
          </a:xfrm>
          <a:prstGeom prst="rect">
            <a:avLst/>
          </a:prstGeom>
        </p:spPr>
      </p:pic>
    </p:spTree>
    <p:extLst>
      <p:ext uri="{BB962C8B-B14F-4D97-AF65-F5344CB8AC3E}">
        <p14:creationId xmlns="" xmlns:p14="http://schemas.microsoft.com/office/powerpoint/2010/main" val="4178835676"/>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3181" y="2038790"/>
            <a:ext cx="8275957" cy="2585323"/>
          </a:xfrm>
        </p:spPr>
        <p:txBody>
          <a:bodyPr/>
          <a:lstStyle/>
          <a:p>
            <a:r>
              <a:rPr lang="en-US" dirty="0" smtClean="0"/>
              <a:t>The learning environment must provide for group goals—students are working as a group, not merely working in a group.</a:t>
            </a:r>
          </a:p>
          <a:p>
            <a:endParaRPr lang="en-US" sz="1600" dirty="0" smtClean="0"/>
          </a:p>
          <a:p>
            <a:r>
              <a:rPr lang="en-US" dirty="0" smtClean="0"/>
              <a:t>There is individual accountability— there are no “passengers” within the group.</a:t>
            </a:r>
          </a:p>
        </p:txBody>
      </p:sp>
      <p:sp>
        <p:nvSpPr>
          <p:cNvPr id="5" name="Slide Number Placeholder 4"/>
          <p:cNvSpPr>
            <a:spLocks noGrp="1"/>
          </p:cNvSpPr>
          <p:nvPr>
            <p:ph type="sldNum" sz="quarter" idx="12"/>
          </p:nvPr>
        </p:nvSpPr>
        <p:spPr/>
        <p:txBody>
          <a:bodyPr/>
          <a:lstStyle/>
          <a:p>
            <a:fld id="{EE3D4692-A625-460F-A072-DE10EEAA5719}" type="slidenum">
              <a:rPr lang="en-US" smtClean="0"/>
              <a:pPr/>
              <a:t>70</a:t>
            </a:fld>
            <a:endParaRPr lang="en-US" dirty="0"/>
          </a:p>
        </p:txBody>
      </p:sp>
      <p:sp>
        <p:nvSpPr>
          <p:cNvPr id="8" name="Title 7"/>
          <p:cNvSpPr>
            <a:spLocks noGrp="1"/>
          </p:cNvSpPr>
          <p:nvPr>
            <p:ph type="title"/>
          </p:nvPr>
        </p:nvSpPr>
        <p:spPr>
          <a:xfrm>
            <a:off x="381000" y="418446"/>
            <a:ext cx="8382000" cy="1049972"/>
          </a:xfrm>
        </p:spPr>
        <p:txBody>
          <a:bodyPr>
            <a:normAutofit fontScale="90000"/>
          </a:bodyPr>
          <a:lstStyle/>
          <a:p>
            <a:r>
              <a:rPr lang="en-US" dirty="0"/>
              <a:t>Activating students as learning resources for one another</a:t>
            </a:r>
            <a:br>
              <a:rPr lang="en-US" dirty="0"/>
            </a:br>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 xmlns:p14="http://schemas.microsoft.com/office/powerpoint/2010/main" val="3871122051"/>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497645"/>
            <a:ext cx="8275957" cy="4576637"/>
          </a:xfrm>
        </p:spPr>
        <p:txBody>
          <a:bodyPr/>
          <a:lstStyle/>
          <a:p>
            <a:pPr marL="0" indent="0">
              <a:buNone/>
            </a:pPr>
            <a:endParaRPr lang="en-US" sz="1400" b="1" dirty="0"/>
          </a:p>
          <a:p>
            <a:r>
              <a:rPr lang="en-US" dirty="0"/>
              <a:t>Read the </a:t>
            </a:r>
            <a:r>
              <a:rPr lang="en-US" dirty="0" smtClean="0"/>
              <a:t>“</a:t>
            </a:r>
            <a:r>
              <a:rPr lang="en-US" dirty="0"/>
              <a:t>Practical Techniques” for accomplishing this on page </a:t>
            </a:r>
            <a:r>
              <a:rPr lang="en-US" dirty="0" smtClean="0"/>
              <a:t>35 </a:t>
            </a:r>
            <a:r>
              <a:rPr lang="en-US" dirty="0"/>
              <a:t>in your Participant Guide.  </a:t>
            </a:r>
          </a:p>
          <a:p>
            <a:pPr marL="0" indent="0">
              <a:buNone/>
            </a:pPr>
            <a:endParaRPr lang="en-US" dirty="0"/>
          </a:p>
          <a:p>
            <a:r>
              <a:rPr lang="en-US" dirty="0"/>
              <a:t>Discuss with your group, the pros/cons of the various techniques. </a:t>
            </a:r>
            <a:r>
              <a:rPr lang="en-US" dirty="0" smtClean="0"/>
              <a:t>Which </a:t>
            </a:r>
            <a:r>
              <a:rPr lang="en-US" dirty="0"/>
              <a:t>would you most like to see your teachers implement back in your school/</a:t>
            </a:r>
            <a:r>
              <a:rPr lang="en-US" dirty="0" smtClean="0"/>
              <a:t>district and why?</a:t>
            </a: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71</a:t>
            </a:fld>
            <a:endParaRPr lang="en-US" dirty="0"/>
          </a:p>
        </p:txBody>
      </p:sp>
      <p:sp>
        <p:nvSpPr>
          <p:cNvPr id="6" name="Title 5"/>
          <p:cNvSpPr>
            <a:spLocks noGrp="1"/>
          </p:cNvSpPr>
          <p:nvPr>
            <p:ph type="title"/>
          </p:nvPr>
        </p:nvSpPr>
        <p:spPr/>
        <p:txBody>
          <a:bodyPr>
            <a:normAutofit fontScale="90000"/>
          </a:bodyPr>
          <a:lstStyle/>
          <a:p>
            <a:r>
              <a:rPr lang="en-US" dirty="0">
                <a:solidFill>
                  <a:schemeClr val="tx1"/>
                </a:solidFill>
              </a:rPr>
              <a:t>Activating students as learning resources for one another</a:t>
            </a:r>
            <a:endParaRPr lang="en-US" dirty="0"/>
          </a:p>
        </p:txBody>
      </p:sp>
      <p:pic>
        <p:nvPicPr>
          <p:cNvPr id="7" name="Picture 6"/>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 xmlns:p14="http://schemas.microsoft.com/office/powerpoint/2010/main" val="3917662011"/>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20063" y="1585907"/>
            <a:ext cx="7974062" cy="4111895"/>
          </a:xfrm>
        </p:spPr>
        <p:txBody>
          <a:bodyPr/>
          <a:lstStyle/>
          <a:p>
            <a:r>
              <a:rPr lang="en-US" dirty="0" smtClean="0"/>
              <a:t>Students take an active part in monitoring and regulating their learning.  </a:t>
            </a:r>
          </a:p>
          <a:p>
            <a:pPr marL="0" indent="0">
              <a:buNone/>
            </a:pPr>
            <a:endParaRPr lang="en-US" sz="1600" dirty="0" smtClean="0"/>
          </a:p>
          <a:p>
            <a:r>
              <a:rPr lang="en-US" dirty="0" smtClean="0"/>
              <a:t>To maximize learning, the focus needs to be on personal growth rather than on a comparison with others.  </a:t>
            </a:r>
          </a:p>
          <a:p>
            <a:pPr marL="0" indent="0">
              <a:buNone/>
            </a:pPr>
            <a:r>
              <a:rPr lang="en-US" dirty="0" smtClean="0"/>
              <a:t>					      </a:t>
            </a:r>
            <a:r>
              <a:rPr lang="en-US" sz="2400" dirty="0" smtClean="0"/>
              <a:t>Wiliam (2007)</a:t>
            </a:r>
          </a:p>
          <a:p>
            <a:pPr marL="0" indent="0">
              <a:buNone/>
            </a:pPr>
            <a:r>
              <a:rPr lang="en-US" sz="2800" dirty="0" smtClean="0"/>
              <a:t>Techniques: Traffic lights, </a:t>
            </a:r>
            <a:br>
              <a:rPr lang="en-US" sz="2800" dirty="0" smtClean="0"/>
            </a:br>
            <a:r>
              <a:rPr lang="en-US" sz="2800" dirty="0" smtClean="0"/>
              <a:t>                       Learning portfolios</a:t>
            </a:r>
            <a:endParaRPr lang="en-US" sz="2800"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72</a:t>
            </a:fld>
            <a:endParaRPr lang="en-US" dirty="0"/>
          </a:p>
        </p:txBody>
      </p:sp>
      <p:sp>
        <p:nvSpPr>
          <p:cNvPr id="6" name="Title 5"/>
          <p:cNvSpPr>
            <a:spLocks noGrp="1"/>
          </p:cNvSpPr>
          <p:nvPr>
            <p:ph type="title"/>
          </p:nvPr>
        </p:nvSpPr>
        <p:spPr/>
        <p:txBody>
          <a:bodyPr>
            <a:normAutofit fontScale="90000"/>
          </a:bodyPr>
          <a:lstStyle/>
          <a:p>
            <a:r>
              <a:rPr lang="en-US" dirty="0">
                <a:solidFill>
                  <a:schemeClr val="tx1"/>
                </a:solidFill>
              </a:rPr>
              <a:t>Activating  students as owners of their own learning</a:t>
            </a:r>
            <a:br>
              <a:rPr lang="en-US" dirty="0">
                <a:solidFill>
                  <a:schemeClr val="tx1"/>
                </a:solidFill>
              </a:rPr>
            </a:br>
            <a:endParaRPr lang="en-US" dirty="0"/>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315429" y="3930203"/>
            <a:ext cx="1828571" cy="1828571"/>
          </a:xfrm>
          <a:prstGeom prst="rect">
            <a:avLst/>
          </a:prstGeom>
        </p:spPr>
      </p:pic>
      <p:pic>
        <p:nvPicPr>
          <p:cNvPr id="7" name="Picture 6"/>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 xmlns:p14="http://schemas.microsoft.com/office/powerpoint/2010/main" val="3792904617"/>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Moving Forward with the CCS-Math Implementation</a:t>
            </a:r>
          </a:p>
        </p:txBody>
      </p:sp>
      <p:sp>
        <p:nvSpPr>
          <p:cNvPr id="7" name="Text Placeholder 6"/>
          <p:cNvSpPr>
            <a:spLocks noGrp="1"/>
          </p:cNvSpPr>
          <p:nvPr>
            <p:ph type="body" idx="1"/>
          </p:nvPr>
        </p:nvSpPr>
        <p:spPr/>
        <p:txBody>
          <a:bodyPr/>
          <a:lstStyle/>
          <a:p>
            <a:r>
              <a:rPr lang="en-US" dirty="0" smtClean="0"/>
              <a:t>Section </a:t>
            </a:r>
            <a:r>
              <a:rPr lang="en-US" dirty="0"/>
              <a:t>7</a:t>
            </a:r>
          </a:p>
        </p:txBody>
      </p:sp>
      <p:pic>
        <p:nvPicPr>
          <p:cNvPr id="5"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955427" y="4906106"/>
            <a:ext cx="914400" cy="646331"/>
          </a:xfrm>
          <a:prstGeom prst="rect">
            <a:avLst/>
          </a:prstGeom>
          <a:noFill/>
          <a:ln w="9525">
            <a:noFill/>
            <a:miter lim="800000"/>
            <a:headEnd/>
            <a:tailEnd/>
          </a:ln>
        </p:spPr>
        <p:txBody>
          <a:bodyPr wrap="square">
            <a:spAutoFit/>
          </a:bodyPr>
          <a:lstStyle/>
          <a:p>
            <a:pPr algn="ctr"/>
            <a:r>
              <a:rPr lang="en-US" dirty="0" smtClean="0"/>
              <a:t>Page </a:t>
            </a:r>
            <a:br>
              <a:rPr lang="en-US" dirty="0" smtClean="0"/>
            </a:br>
            <a:r>
              <a:rPr lang="en-US" dirty="0" smtClean="0"/>
              <a:t>38</a:t>
            </a:r>
            <a:endParaRPr lang="en-US" dirty="0"/>
          </a:p>
        </p:txBody>
      </p:sp>
    </p:spTree>
    <p:extLst>
      <p:ext uri="{BB962C8B-B14F-4D97-AF65-F5344CB8AC3E}">
        <p14:creationId xmlns="" xmlns:p14="http://schemas.microsoft.com/office/powerpoint/2010/main" val="3326986075"/>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1778000"/>
            <a:ext cx="8153400" cy="3213187"/>
          </a:xfrm>
        </p:spPr>
        <p:txBody>
          <a:bodyPr/>
          <a:lstStyle/>
          <a:p>
            <a:r>
              <a:rPr lang="en-US" sz="3600" dirty="0" smtClean="0"/>
              <a:t>Read the instructions on top of the </a:t>
            </a:r>
            <a:r>
              <a:rPr lang="en-US" sz="3600" i="1" dirty="0" smtClean="0"/>
              <a:t>Needs Identification </a:t>
            </a:r>
            <a:r>
              <a:rPr lang="en-US" sz="3600" dirty="0" smtClean="0"/>
              <a:t>worksheet</a:t>
            </a:r>
            <a:r>
              <a:rPr lang="en-US" sz="3600" i="1" dirty="0" smtClean="0"/>
              <a:t> </a:t>
            </a:r>
            <a:r>
              <a:rPr lang="en-US" sz="3600" dirty="0" smtClean="0"/>
              <a:t>on page 38.</a:t>
            </a:r>
          </a:p>
          <a:p>
            <a:pPr>
              <a:buFont typeface="Arial"/>
              <a:buChar char="•"/>
            </a:pPr>
            <a:endParaRPr lang="en-US" sz="3600" dirty="0"/>
          </a:p>
          <a:p>
            <a:r>
              <a:rPr lang="en-US" sz="3600" dirty="0" smtClean="0"/>
              <a:t>Record on “stickies” up to three common needs for each stakeholder and place these on the appropriate chart paper.  </a:t>
            </a:r>
            <a:endParaRPr lang="en-US" sz="3600" dirty="0"/>
          </a:p>
        </p:txBody>
      </p:sp>
      <p:sp>
        <p:nvSpPr>
          <p:cNvPr id="5" name="Title 4"/>
          <p:cNvSpPr>
            <a:spLocks noGrp="1"/>
          </p:cNvSpPr>
          <p:nvPr>
            <p:ph type="title"/>
          </p:nvPr>
        </p:nvSpPr>
        <p:spPr/>
        <p:txBody>
          <a:bodyPr/>
          <a:lstStyle/>
          <a:p>
            <a:r>
              <a:rPr lang="en-US" dirty="0" smtClean="0"/>
              <a:t>Needs identification</a:t>
            </a:r>
            <a:endParaRPr lang="en-US" dirty="0"/>
          </a:p>
        </p:txBody>
      </p:sp>
      <p:sp>
        <p:nvSpPr>
          <p:cNvPr id="4" name="Slide Number Placeholder 3"/>
          <p:cNvSpPr>
            <a:spLocks noGrp="1"/>
          </p:cNvSpPr>
          <p:nvPr>
            <p:ph type="sldNum" sz="quarter" idx="4"/>
          </p:nvPr>
        </p:nvSpPr>
        <p:spPr>
          <a:xfrm>
            <a:off x="7482840" y="6239556"/>
            <a:ext cx="1280160" cy="365125"/>
          </a:xfrm>
        </p:spPr>
        <p:txBody>
          <a:bodyPr/>
          <a:lstStyle/>
          <a:p>
            <a:fld id="{7D5C1135-EF3A-441C-9DC2-8C709DF76F72}" type="slidenum">
              <a:rPr lang="en-US" smtClean="0">
                <a:solidFill>
                  <a:schemeClr val="bg1"/>
                </a:solidFill>
              </a:rPr>
              <a:pPr/>
              <a:t>74</a:t>
            </a:fld>
            <a:endParaRPr lang="en-US" dirty="0">
              <a:solidFill>
                <a:schemeClr val="bg1"/>
              </a:solidFill>
            </a:endParaRPr>
          </a:p>
        </p:txBody>
      </p:sp>
      <p:pic>
        <p:nvPicPr>
          <p:cNvPr id="7" name="Picture 6"/>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 xmlns:p14="http://schemas.microsoft.com/office/powerpoint/2010/main" val="1130167800"/>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dirty="0"/>
              <a:t>Closing </a:t>
            </a:r>
            <a:r>
              <a:rPr dirty="0" smtClean="0"/>
              <a:t>Activities</a:t>
            </a:r>
            <a:endParaRPr dirty="0"/>
          </a:p>
        </p:txBody>
      </p:sp>
      <p:pic>
        <p:nvPicPr>
          <p:cNvPr id="7" name="Picture 6"/>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7459926" y="2818331"/>
            <a:ext cx="1262044" cy="2143125"/>
          </a:xfrm>
          <a:prstGeom prst="rect">
            <a:avLst/>
          </a:prstGeom>
        </p:spPr>
      </p:pic>
      <p:pic>
        <p:nvPicPr>
          <p:cNvPr id="8" name="Picture 6" descr="participant guide call out.png"/>
          <p:cNvPicPr>
            <a:picLocks noChangeAspect="1" noChangeArrowheads="1"/>
          </p:cNvPicPr>
          <p:nvPr/>
        </p:nvPicPr>
        <p:blipFill>
          <a:blip r:embed="rId4" cstate="print"/>
          <a:srcRect/>
          <a:stretch>
            <a:fillRect/>
          </a:stretch>
        </p:blipFill>
        <p:spPr bwMode="auto">
          <a:xfrm>
            <a:off x="738554" y="4179277"/>
            <a:ext cx="932688" cy="1010412"/>
          </a:xfrm>
          <a:prstGeom prst="rect">
            <a:avLst/>
          </a:prstGeom>
          <a:noFill/>
          <a:ln w="9525">
            <a:noFill/>
            <a:miter lim="800000"/>
            <a:headEnd/>
            <a:tailEnd/>
          </a:ln>
        </p:spPr>
      </p:pic>
      <p:sp>
        <p:nvSpPr>
          <p:cNvPr id="9" name="TextBox 7"/>
          <p:cNvSpPr txBox="1">
            <a:spLocks noChangeArrowheads="1"/>
          </p:cNvSpPr>
          <p:nvPr/>
        </p:nvSpPr>
        <p:spPr bwMode="auto">
          <a:xfrm>
            <a:off x="726828" y="4237891"/>
            <a:ext cx="914400" cy="646331"/>
          </a:xfrm>
          <a:prstGeom prst="rect">
            <a:avLst/>
          </a:prstGeom>
          <a:noFill/>
          <a:ln w="9525">
            <a:noFill/>
            <a:miter lim="800000"/>
            <a:headEnd/>
            <a:tailEnd/>
          </a:ln>
        </p:spPr>
        <p:txBody>
          <a:bodyPr wrap="square">
            <a:spAutoFit/>
          </a:bodyPr>
          <a:lstStyle/>
          <a:p>
            <a:pPr algn="ctr"/>
            <a:r>
              <a:rPr lang="en-US" dirty="0" smtClean="0"/>
              <a:t>Page </a:t>
            </a:r>
            <a:br>
              <a:rPr lang="en-US" dirty="0" smtClean="0"/>
            </a:br>
            <a:r>
              <a:rPr lang="en-US" dirty="0" smtClean="0"/>
              <a:t>40</a:t>
            </a:r>
            <a:endParaRPr lang="en-US" dirty="0"/>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p:txBody>
          <a:bodyPr>
            <a:noAutofit/>
          </a:bodyPr>
          <a:lstStyle/>
          <a:p>
            <a:r>
              <a:rPr lang="en-US" sz="4000" dirty="0" smtClean="0"/>
              <a:t>Focus on Standards for Mathematical Content Outcomes</a:t>
            </a:r>
          </a:p>
        </p:txBody>
      </p:sp>
      <p:sp>
        <p:nvSpPr>
          <p:cNvPr id="19459" name="Content Placeholder 1"/>
          <p:cNvSpPr>
            <a:spLocks noGrp="1"/>
          </p:cNvSpPr>
          <p:nvPr>
            <p:ph type="body" sz="quarter" idx="10"/>
          </p:nvPr>
        </p:nvSpPr>
        <p:spPr>
          <a:xfrm>
            <a:off x="381000" y="1417320"/>
            <a:ext cx="8382000" cy="4204228"/>
          </a:xfrm>
        </p:spPr>
        <p:txBody>
          <a:bodyPr/>
          <a:lstStyle/>
          <a:p>
            <a:r>
              <a:rPr lang="en-US" dirty="0" smtClean="0"/>
              <a:t>By the end of this session you will have:</a:t>
            </a:r>
          </a:p>
          <a:p>
            <a:pPr lvl="1">
              <a:spcBef>
                <a:spcPts val="1200"/>
              </a:spcBef>
            </a:pPr>
            <a:r>
              <a:rPr lang="en-US" sz="2400" dirty="0" smtClean="0"/>
              <a:t>Strengthened your working relationship with peer Core Standards Coaches. </a:t>
            </a:r>
          </a:p>
          <a:p>
            <a:pPr lvl="1">
              <a:spcBef>
                <a:spcPts val="1200"/>
              </a:spcBef>
            </a:pPr>
            <a:r>
              <a:rPr lang="en-US" sz="2400" dirty="0" smtClean="0"/>
              <a:t>Deepened your understanding of the Practice and Content  standards specified in the CCS-Math.</a:t>
            </a:r>
          </a:p>
          <a:p>
            <a:pPr lvl="1">
              <a:spcBef>
                <a:spcPts val="1200"/>
              </a:spcBef>
            </a:pPr>
            <a:r>
              <a:rPr lang="en-US" sz="2400" dirty="0" smtClean="0"/>
              <a:t>Articulate a common understanding of UDL.</a:t>
            </a:r>
          </a:p>
          <a:p>
            <a:pPr lvl="1">
              <a:spcBef>
                <a:spcPts val="1200"/>
              </a:spcBef>
            </a:pPr>
            <a:r>
              <a:rPr lang="en-US" sz="2400" dirty="0" smtClean="0"/>
              <a:t>Identified  the importance of incorporating UDL practices into lessons. </a:t>
            </a:r>
          </a:p>
          <a:p>
            <a:pPr lvl="1">
              <a:spcBef>
                <a:spcPts val="1200"/>
              </a:spcBef>
            </a:pPr>
            <a:r>
              <a:rPr lang="en-US" sz="2400" dirty="0" smtClean="0"/>
              <a:t>Described the alignment of instructional practices and learning expectations of the CCS-Math. </a:t>
            </a:r>
          </a:p>
        </p:txBody>
      </p:sp>
      <p:sp>
        <p:nvSpPr>
          <p:cNvPr id="5" name="Slide Number Placeholder 4"/>
          <p:cNvSpPr>
            <a:spLocks noGrp="1"/>
          </p:cNvSpPr>
          <p:nvPr>
            <p:ph type="sldNum" sz="quarter" idx="12"/>
          </p:nvPr>
        </p:nvSpPr>
        <p:spPr/>
        <p:txBody>
          <a:bodyPr/>
          <a:lstStyle/>
          <a:p>
            <a:fld id="{AD8D4AF1-7CC8-4517-894C-95FE2C0637D7}" type="slidenum">
              <a:rPr lang="en-US" smtClean="0"/>
              <a:pPr/>
              <a:t>76</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p:cNvSpPr>
            <a:spLocks noGrp="1"/>
          </p:cNvSpPr>
          <p:nvPr>
            <p:ph type="title"/>
          </p:nvPr>
        </p:nvSpPr>
        <p:spPr/>
        <p:txBody>
          <a:bodyPr>
            <a:normAutofit fontScale="90000"/>
          </a:bodyPr>
          <a:lstStyle/>
          <a:p>
            <a:r>
              <a:rPr lang="en-US" sz="4000" dirty="0" smtClean="0"/>
              <a:t>Focus on Standards for Mathematical Content Outcomes (cont'd)</a:t>
            </a:r>
          </a:p>
        </p:txBody>
      </p:sp>
      <p:sp>
        <p:nvSpPr>
          <p:cNvPr id="19459" name="Content Placeholder 1"/>
          <p:cNvSpPr>
            <a:spLocks noGrp="1"/>
          </p:cNvSpPr>
          <p:nvPr>
            <p:ph type="body" sz="quarter" idx="10"/>
          </p:nvPr>
        </p:nvSpPr>
        <p:spPr>
          <a:xfrm>
            <a:off x="381000" y="1417320"/>
            <a:ext cx="8382000" cy="4161139"/>
          </a:xfrm>
        </p:spPr>
        <p:txBody>
          <a:bodyPr/>
          <a:lstStyle/>
          <a:p>
            <a:pPr>
              <a:spcBef>
                <a:spcPts val="1200"/>
              </a:spcBef>
            </a:pPr>
            <a:r>
              <a:rPr lang="en-US" dirty="0" smtClean="0"/>
              <a:t>By the end of this session you will have:</a:t>
            </a:r>
          </a:p>
          <a:p>
            <a:pPr lvl="1">
              <a:spcBef>
                <a:spcPts val="1200"/>
              </a:spcBef>
            </a:pPr>
            <a:r>
              <a:rPr lang="en-US" dirty="0" smtClean="0"/>
              <a:t>Planned for implementing UDL strategies within classroom lessons. </a:t>
            </a:r>
          </a:p>
          <a:p>
            <a:pPr lvl="1">
              <a:spcBef>
                <a:spcPts val="1200"/>
              </a:spcBef>
            </a:pPr>
            <a:r>
              <a:rPr lang="en-US" dirty="0" smtClean="0"/>
              <a:t>Measured progress towards learning targets using the formative assessment process. </a:t>
            </a:r>
          </a:p>
          <a:p>
            <a:pPr lvl="1">
              <a:spcBef>
                <a:spcPts val="1200"/>
              </a:spcBef>
            </a:pPr>
            <a:r>
              <a:rPr lang="en-US" dirty="0" smtClean="0"/>
              <a:t>Explored strategies for supporting teachers as they make changes to their classroom practices. </a:t>
            </a:r>
          </a:p>
          <a:p>
            <a:pPr lvl="1">
              <a:spcBef>
                <a:spcPts val="1200"/>
              </a:spcBef>
            </a:pPr>
            <a:r>
              <a:rPr lang="en-US" dirty="0" smtClean="0"/>
              <a:t>Made plans for next steps in your CCS-Math implementation. </a:t>
            </a:r>
          </a:p>
        </p:txBody>
      </p:sp>
      <p:sp>
        <p:nvSpPr>
          <p:cNvPr id="5" name="Slide Number Placeholder 4"/>
          <p:cNvSpPr>
            <a:spLocks noGrp="1"/>
          </p:cNvSpPr>
          <p:nvPr>
            <p:ph type="sldNum" sz="quarter" idx="12"/>
          </p:nvPr>
        </p:nvSpPr>
        <p:spPr/>
        <p:txBody>
          <a:bodyPr/>
          <a:lstStyle/>
          <a:p>
            <a:fld id="{1B164E58-F631-4785-8D59-D7BB0BAC1458}" type="slidenum">
              <a:rPr lang="en-US" smtClean="0"/>
              <a:pPr/>
              <a:t>77</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Title 1"/>
          <p:cNvSpPr>
            <a:spLocks noGrp="1"/>
          </p:cNvSpPr>
          <p:nvPr>
            <p:ph type="title"/>
          </p:nvPr>
        </p:nvSpPr>
        <p:spPr>
          <a:xfrm>
            <a:off x="243840" y="230188"/>
            <a:ext cx="8747760" cy="595548"/>
          </a:xfrm>
        </p:spPr>
        <p:txBody>
          <a:bodyPr/>
          <a:lstStyle/>
          <a:p>
            <a:r>
              <a:rPr lang="en-US" sz="4300" dirty="0" smtClean="0"/>
              <a:t>Post Assessment and Session Evaluation</a:t>
            </a:r>
          </a:p>
        </p:txBody>
      </p:sp>
      <p:sp>
        <p:nvSpPr>
          <p:cNvPr id="14" name="Content Placeholder 13"/>
          <p:cNvSpPr>
            <a:spLocks noGrp="1"/>
          </p:cNvSpPr>
          <p:nvPr>
            <p:ph sz="half" idx="1"/>
          </p:nvPr>
        </p:nvSpPr>
        <p:spPr>
          <a:xfrm>
            <a:off x="293077" y="1449848"/>
            <a:ext cx="4489938" cy="2840804"/>
          </a:xfrm>
        </p:spPr>
        <p:txBody>
          <a:bodyPr/>
          <a:lstStyle/>
          <a:p>
            <a:pPr>
              <a:spcAft>
                <a:spcPts val="1200"/>
              </a:spcAft>
            </a:pPr>
            <a:r>
              <a:rPr lang="en-US" sz="2800" dirty="0" smtClean="0"/>
              <a:t>Where Are You Now?</a:t>
            </a:r>
          </a:p>
          <a:p>
            <a:pPr>
              <a:spcAft>
                <a:spcPts val="1200"/>
              </a:spcAft>
            </a:pPr>
            <a:r>
              <a:rPr lang="en-US" sz="2800" dirty="0" smtClean="0"/>
              <a:t>Assessing Your Learning.</a:t>
            </a:r>
          </a:p>
          <a:p>
            <a:pPr>
              <a:spcAft>
                <a:spcPts val="1200"/>
              </a:spcAft>
            </a:pPr>
            <a:r>
              <a:rPr lang="en-US" sz="2800" dirty="0" smtClean="0"/>
              <a:t>Please complete an online Session Evaluation. Your feedback is very important to us!</a:t>
            </a:r>
          </a:p>
        </p:txBody>
      </p:sp>
      <p:sp>
        <p:nvSpPr>
          <p:cNvPr id="6" name="Slide Number Placeholder 5"/>
          <p:cNvSpPr>
            <a:spLocks noGrp="1"/>
          </p:cNvSpPr>
          <p:nvPr>
            <p:ph type="sldNum" sz="quarter" idx="11"/>
          </p:nvPr>
        </p:nvSpPr>
        <p:spPr/>
        <p:txBody>
          <a:bodyPr/>
          <a:lstStyle/>
          <a:p>
            <a:fld id="{9C68FFC2-3F6C-4F2E-B8AC-64D7ECA96928}" type="slidenum">
              <a:rPr lang="en-US" smtClean="0"/>
              <a:pPr/>
              <a:t>78</a:t>
            </a:fld>
            <a:endParaRPr lang="en-US" dirty="0"/>
          </a:p>
        </p:txBody>
      </p:sp>
      <p:pic>
        <p:nvPicPr>
          <p:cNvPr id="9" name="Picture 7" descr="C:\Documents and Settings\mhannon\Local Settings\Temporary Internet Files\Content.IE5\MNS3KWRB\MP900431118[1].jpg"/>
          <p:cNvPicPr>
            <a:picLocks noChangeAspect="1" noChangeArrowheads="1"/>
          </p:cNvPicPr>
          <p:nvPr/>
        </p:nvPicPr>
        <p:blipFill>
          <a:blip r:embed="rId3" cstate="print"/>
          <a:srcRect/>
          <a:stretch>
            <a:fillRect/>
          </a:stretch>
        </p:blipFill>
        <p:spPr bwMode="auto">
          <a:xfrm>
            <a:off x="5513112" y="1336110"/>
            <a:ext cx="2876390" cy="2813859"/>
          </a:xfrm>
          <a:prstGeom prst="rect">
            <a:avLst/>
          </a:prstGeom>
          <a:noFill/>
          <a:ln>
            <a:solidFill>
              <a:schemeClr val="bg2">
                <a:lumMod val="65000"/>
              </a:schemeClr>
            </a:solidFill>
          </a:ln>
          <a:effectLst>
            <a:outerShdw blurRad="50800" dist="38100" dir="2700000" algn="tl" rotWithShape="0">
              <a:prstClr val="black">
                <a:alpha val="40000"/>
              </a:prstClr>
            </a:outerShdw>
          </a:effectLst>
        </p:spPr>
      </p:pic>
      <p:sp>
        <p:nvSpPr>
          <p:cNvPr id="10" name="Rectangle 9"/>
          <p:cNvSpPr/>
          <p:nvPr/>
        </p:nvSpPr>
        <p:spPr>
          <a:xfrm>
            <a:off x="316514" y="4758798"/>
            <a:ext cx="7575155" cy="892552"/>
          </a:xfrm>
          <a:prstGeom prst="rect">
            <a:avLst/>
          </a:prstGeom>
        </p:spPr>
        <p:txBody>
          <a:bodyPr wrap="square">
            <a:spAutoFit/>
          </a:bodyPr>
          <a:lstStyle/>
          <a:p>
            <a:r>
              <a:rPr lang="en-US" sz="2400" dirty="0" smtClean="0"/>
              <a:t> </a:t>
            </a:r>
            <a:r>
              <a:rPr lang="en-US" sz="2600" u="sng" dirty="0">
                <a:hlinkClick r:id="rId4"/>
              </a:rPr>
              <a:t>http://surveys.pcgus.com/s3/CT-Math-Module-3-K-5</a:t>
            </a:r>
            <a:r>
              <a:rPr lang="en-US" sz="2600" dirty="0"/>
              <a:t> </a:t>
            </a:r>
          </a:p>
          <a:p>
            <a:r>
              <a:rPr lang="en-US" sz="2600" dirty="0"/>
              <a:t> </a:t>
            </a:r>
          </a:p>
        </p:txBody>
      </p:sp>
      <p:pic>
        <p:nvPicPr>
          <p:cNvPr id="8" name="Picture 7"/>
          <p:cNvPicPr>
            <a:picLocks noChangeAspect="1"/>
          </p:cNvPicPr>
          <p:nvPr/>
        </p:nvPicPr>
        <p:blipFill>
          <a:blip r:embed="rId5"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dirty="0" smtClean="0"/>
              <a:t>Thanks and see you next time!</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Conceptual Understanding</a:t>
            </a:r>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8</a:t>
            </a:fld>
            <a:endParaRPr lang="en-US" dirty="0"/>
          </a:p>
        </p:txBody>
      </p:sp>
      <p:sp>
        <p:nvSpPr>
          <p:cNvPr id="11" name="TextBox 10"/>
          <p:cNvSpPr txBox="1"/>
          <p:nvPr/>
        </p:nvSpPr>
        <p:spPr>
          <a:xfrm>
            <a:off x="1143000" y="2057401"/>
            <a:ext cx="7239000" cy="2769989"/>
          </a:xfrm>
          <a:prstGeom prst="rect">
            <a:avLst/>
          </a:prstGeom>
          <a:noFill/>
        </p:spPr>
        <p:txBody>
          <a:bodyPr wrap="square" rtlCol="0">
            <a:spAutoFit/>
          </a:bodyPr>
          <a:lstStyle/>
          <a:p>
            <a:r>
              <a:rPr lang="en-US" sz="3200" b="1" dirty="0" smtClean="0">
                <a:solidFill>
                  <a:schemeClr val="accent1"/>
                </a:solidFill>
                <a:latin typeface="Arial" panose="020B0604020202020204" pitchFamily="34" charset="0"/>
                <a:cs typeface="Arial" panose="020B0604020202020204" pitchFamily="34" charset="0"/>
              </a:rPr>
              <a:t>“</a:t>
            </a:r>
            <a:r>
              <a:rPr lang="en-US" sz="3200" b="1" i="1" dirty="0" smtClean="0">
                <a:solidFill>
                  <a:schemeClr val="accent1"/>
                </a:solidFill>
                <a:latin typeface="Arial" panose="020B0604020202020204" pitchFamily="34" charset="0"/>
                <a:cs typeface="Arial" panose="020B0604020202020204" pitchFamily="34" charset="0"/>
              </a:rPr>
              <a:t>Conceptual understanding </a:t>
            </a:r>
            <a:r>
              <a:rPr lang="en-US" sz="3200" b="1" dirty="0" smtClean="0">
                <a:solidFill>
                  <a:schemeClr val="accent1"/>
                </a:solidFill>
                <a:latin typeface="Arial" panose="020B0604020202020204" pitchFamily="34" charset="0"/>
                <a:cs typeface="Arial" panose="020B0604020202020204" pitchFamily="34" charset="0"/>
              </a:rPr>
              <a:t>refers to an integrated and functional grasp of mathematical ideas.”</a:t>
            </a:r>
          </a:p>
          <a:p>
            <a:endParaRPr lang="en-US" sz="2800" b="1" dirty="0" smtClean="0">
              <a:latin typeface="Bradley Hand ITC" pitchFamily="66" charset="0"/>
            </a:endParaRPr>
          </a:p>
          <a:p>
            <a:endParaRPr lang="en-US" sz="2800" b="1" dirty="0" smtClean="0">
              <a:latin typeface="Bradley Hand ITC" pitchFamily="66" charset="0"/>
            </a:endParaRPr>
          </a:p>
          <a:p>
            <a:pPr algn="r"/>
            <a:r>
              <a:rPr lang="en-US" sz="2200" dirty="0" smtClean="0">
                <a:latin typeface="+mn-lt"/>
              </a:rPr>
              <a:t>Adding it Up: Helping Children Learn Mathematics (2001)</a:t>
            </a:r>
            <a:endParaRPr lang="en-US" sz="2200" dirty="0">
              <a:latin typeface="+mn-lt"/>
            </a:endParaRPr>
          </a:p>
        </p:txBody>
      </p:sp>
      <p:sp>
        <p:nvSpPr>
          <p:cNvPr id="12" name="Rounded Rectangle 11"/>
          <p:cNvSpPr/>
          <p:nvPr/>
        </p:nvSpPr>
        <p:spPr>
          <a:xfrm>
            <a:off x="576485" y="1524000"/>
            <a:ext cx="8153400" cy="3556695"/>
          </a:xfrm>
          <a:prstGeom prst="roundRect">
            <a:avLst/>
          </a:prstGeom>
          <a:noFill/>
          <a:ln w="66675">
            <a:solidFill>
              <a:schemeClr val="accent2">
                <a:lumMod val="75000"/>
              </a:schemeClr>
            </a:solidFill>
          </a:ln>
          <a:effectLst>
            <a:outerShdw dist="317500" dir="18900000" algn="bl"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50800" dist="50800" dir="5400000" algn="ctr" rotWithShape="0">
                  <a:schemeClr val="accent1"/>
                </a:outerShdw>
              </a:effectLst>
            </a:endParaRPr>
          </a:p>
        </p:txBody>
      </p:sp>
      <p:pic>
        <p:nvPicPr>
          <p:cNvPr id="7" name="Picture 6"/>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Procedural Skill and Fluency</a:t>
            </a:r>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9</a:t>
            </a:fld>
            <a:endParaRPr lang="en-US" dirty="0"/>
          </a:p>
        </p:txBody>
      </p:sp>
      <p:sp>
        <p:nvSpPr>
          <p:cNvPr id="9" name="TextBox 8"/>
          <p:cNvSpPr txBox="1"/>
          <p:nvPr/>
        </p:nvSpPr>
        <p:spPr>
          <a:xfrm>
            <a:off x="1146048" y="1589505"/>
            <a:ext cx="7391400" cy="3939540"/>
          </a:xfrm>
          <a:prstGeom prst="rect">
            <a:avLst/>
          </a:prstGeom>
          <a:noFill/>
          <a:ln>
            <a:noFill/>
          </a:ln>
        </p:spPr>
        <p:txBody>
          <a:bodyPr wrap="square" rtlCol="0">
            <a:spAutoFit/>
          </a:bodyPr>
          <a:lstStyle/>
          <a:p>
            <a:r>
              <a:rPr lang="en-US" sz="3200" b="1" i="1" dirty="0" smtClean="0">
                <a:solidFill>
                  <a:schemeClr val="accent5"/>
                </a:solidFill>
                <a:latin typeface="Arial" panose="020B0604020202020204" pitchFamily="34" charset="0"/>
                <a:cs typeface="Arial" panose="020B0604020202020204" pitchFamily="34" charset="0"/>
              </a:rPr>
              <a:t>“</a:t>
            </a:r>
            <a:r>
              <a:rPr lang="en-US" sz="2800" b="1" i="1" dirty="0" smtClean="0">
                <a:solidFill>
                  <a:schemeClr val="accent5"/>
                </a:solidFill>
                <a:latin typeface="Arial" panose="020B0604020202020204" pitchFamily="34" charset="0"/>
                <a:cs typeface="Arial" panose="020B0604020202020204" pitchFamily="34" charset="0"/>
              </a:rPr>
              <a:t>Procedural skill and fluency </a:t>
            </a:r>
            <a:r>
              <a:rPr lang="en-US" sz="2800" b="1" dirty="0" smtClean="0">
                <a:solidFill>
                  <a:schemeClr val="accent5"/>
                </a:solidFill>
                <a:latin typeface="Arial" panose="020B0604020202020204" pitchFamily="34" charset="0"/>
                <a:cs typeface="Arial" panose="020B0604020202020204" pitchFamily="34" charset="0"/>
              </a:rPr>
              <a:t>is demonstrated when students can perform calculations with speed and accuracy.” </a:t>
            </a:r>
          </a:p>
          <a:p>
            <a:pPr algn="r"/>
            <a:r>
              <a:rPr lang="en-US" sz="2200" dirty="0" smtClean="0">
                <a:latin typeface="+mn-lt"/>
              </a:rPr>
              <a:t>Achieve the Core</a:t>
            </a:r>
            <a:endParaRPr lang="en-US" sz="2800" b="1" dirty="0" smtClean="0">
              <a:solidFill>
                <a:schemeClr val="accent5"/>
              </a:solidFill>
              <a:latin typeface="Bradley Hand ITC" pitchFamily="66" charset="0"/>
            </a:endParaRPr>
          </a:p>
          <a:p>
            <a:r>
              <a:rPr lang="en-US" sz="2800" b="1" dirty="0" smtClean="0">
                <a:solidFill>
                  <a:schemeClr val="accent5"/>
                </a:solidFill>
                <a:latin typeface="Arial" panose="020B0604020202020204" pitchFamily="34" charset="0"/>
                <a:cs typeface="Arial" panose="020B0604020202020204" pitchFamily="34" charset="0"/>
              </a:rPr>
              <a:t>“</a:t>
            </a:r>
            <a:r>
              <a:rPr lang="en-US" sz="2800" b="1" i="1" dirty="0" smtClean="0">
                <a:solidFill>
                  <a:schemeClr val="accent5"/>
                </a:solidFill>
                <a:latin typeface="Arial" panose="020B0604020202020204" pitchFamily="34" charset="0"/>
                <a:cs typeface="Arial" panose="020B0604020202020204" pitchFamily="34" charset="0"/>
              </a:rPr>
              <a:t>Fluency</a:t>
            </a:r>
            <a:r>
              <a:rPr lang="en-US" sz="2800" b="1" dirty="0" smtClean="0">
                <a:solidFill>
                  <a:schemeClr val="accent5"/>
                </a:solidFill>
                <a:latin typeface="Arial" panose="020B0604020202020204" pitchFamily="34" charset="0"/>
                <a:cs typeface="Arial" panose="020B0604020202020204" pitchFamily="34" charset="0"/>
              </a:rPr>
              <a:t> promotes automaticity, a critical capacity that allows students to reserve their cognitive resources for higher-level thinking.”</a:t>
            </a:r>
          </a:p>
          <a:p>
            <a:pPr algn="r"/>
            <a:r>
              <a:rPr lang="en-US" sz="2800" b="1" dirty="0" smtClean="0">
                <a:solidFill>
                  <a:schemeClr val="accent5"/>
                </a:solidFill>
                <a:latin typeface="Bradley Hand ITC" pitchFamily="66" charset="0"/>
              </a:rPr>
              <a:t> </a:t>
            </a:r>
            <a:r>
              <a:rPr lang="en-US" sz="2200" dirty="0" smtClean="0">
                <a:latin typeface="+mn-lt"/>
              </a:rPr>
              <a:t>EngageNY </a:t>
            </a:r>
            <a:endParaRPr lang="en-US" sz="2400" b="1" i="1" dirty="0">
              <a:latin typeface="+mj-lt"/>
            </a:endParaRPr>
          </a:p>
        </p:txBody>
      </p:sp>
      <p:sp>
        <p:nvSpPr>
          <p:cNvPr id="12" name="Rounded Rectangle 11"/>
          <p:cNvSpPr/>
          <p:nvPr/>
        </p:nvSpPr>
        <p:spPr>
          <a:xfrm>
            <a:off x="381000" y="1349587"/>
            <a:ext cx="8388221" cy="4320987"/>
          </a:xfrm>
          <a:prstGeom prst="roundRect">
            <a:avLst/>
          </a:prstGeom>
          <a:noFill/>
          <a:ln w="66675">
            <a:solidFill>
              <a:schemeClr val="accent2">
                <a:lumMod val="75000"/>
              </a:schemeClr>
            </a:solidFill>
          </a:ln>
          <a:effectLst>
            <a:outerShdw dist="317500" dir="18900000" algn="bl"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50800" dist="50800" dir="5400000" algn="ctr" rotWithShape="0">
                  <a:schemeClr val="accent1"/>
                </a:outerShdw>
              </a:effectLst>
            </a:endParaRPr>
          </a:p>
        </p:txBody>
      </p:sp>
      <p:pic>
        <p:nvPicPr>
          <p:cNvPr id="8" name="Picture 7"/>
          <p:cNvPicPr>
            <a:picLocks noChangeAspect="1"/>
          </p:cNvPicPr>
          <p:nvPr/>
        </p:nvPicPr>
        <p:blipFill>
          <a:blip r:embed="rId3"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15808</TotalTime>
  <Words>12347</Words>
  <Application>Microsoft Office PowerPoint</Application>
  <PresentationFormat>On-screen Show (4:3)</PresentationFormat>
  <Paragraphs>1050</Paragraphs>
  <Slides>79</Slides>
  <Notes>79</Notes>
  <HiddenSlides>0</HiddenSlides>
  <MMClips>0</MMClips>
  <ScaleCrop>false</ScaleCrop>
  <HeadingPairs>
    <vt:vector size="4" baseType="variant">
      <vt:variant>
        <vt:lpstr>Theme</vt:lpstr>
      </vt:variant>
      <vt:variant>
        <vt:i4>2</vt:i4>
      </vt:variant>
      <vt:variant>
        <vt:lpstr>Slide Titles</vt:lpstr>
      </vt:variant>
      <vt:variant>
        <vt:i4>79</vt:i4>
      </vt:variant>
    </vt:vector>
  </HeadingPairs>
  <TitlesOfParts>
    <vt:vector size="81" baseType="lpstr">
      <vt:lpstr>LtBkgBlueBorder</vt:lpstr>
      <vt:lpstr>LtBkgNoBorder</vt:lpstr>
      <vt:lpstr>Connecticut Core Standards  for Mathematics</vt:lpstr>
      <vt:lpstr>Focus on Teaching and Learning</vt:lpstr>
      <vt:lpstr>Focus on Teaching and Learning (cont'd)</vt:lpstr>
      <vt:lpstr>Today’s Agenda</vt:lpstr>
      <vt:lpstr>Introductory Activity: Pre-Assessment – CCS-Math</vt:lpstr>
      <vt:lpstr>Sharing Implementation Experiences</vt:lpstr>
      <vt:lpstr>Module 2 Review</vt:lpstr>
      <vt:lpstr>Conceptual Understanding</vt:lpstr>
      <vt:lpstr>Procedural Skill and Fluency</vt:lpstr>
      <vt:lpstr>Application of Mathematics</vt:lpstr>
      <vt:lpstr>Module 2 Review</vt:lpstr>
      <vt:lpstr>Domain Distribution</vt:lpstr>
      <vt:lpstr>Domain Progression</vt:lpstr>
      <vt:lpstr>Module 2 Review</vt:lpstr>
      <vt:lpstr>Strategies for Differentiating  Cognitively Rigorous Tasks</vt:lpstr>
      <vt:lpstr>Resources for Finding Tasks</vt:lpstr>
      <vt:lpstr>Module 2 Review</vt:lpstr>
      <vt:lpstr> A New Spin on Old Strategies</vt:lpstr>
      <vt:lpstr>Sharing Implementing Experiences  CSS-Math Practice Standards</vt:lpstr>
      <vt:lpstr>Building a Teaching and Learning Framework through UDL</vt:lpstr>
      <vt:lpstr>Focus on Instruction</vt:lpstr>
      <vt:lpstr>What is UDL?</vt:lpstr>
      <vt:lpstr>What is UDL?</vt:lpstr>
      <vt:lpstr>What is UDL?</vt:lpstr>
      <vt:lpstr>Principle 1: Provide Multiple Means of Representation</vt:lpstr>
      <vt:lpstr>Principle 2: Provide Multiple Means of Action and Expression</vt:lpstr>
      <vt:lpstr>Principle 3: Provide Multiple Means of Engagement</vt:lpstr>
      <vt:lpstr>Helping Teachers Understanding UDL</vt:lpstr>
      <vt:lpstr>Key Points for Getting Started with UDL</vt:lpstr>
      <vt:lpstr>Slide 30</vt:lpstr>
      <vt:lpstr>Teaching and Learning with the UDL Principles</vt:lpstr>
      <vt:lpstr>Observing a Lesson</vt:lpstr>
      <vt:lpstr>A 5th Grade Lesson</vt:lpstr>
      <vt:lpstr>A 5th Grade Lesson</vt:lpstr>
      <vt:lpstr>A 5th Grade Lesson</vt:lpstr>
      <vt:lpstr>Outlining a Lesson</vt:lpstr>
      <vt:lpstr>Bon Appétit</vt:lpstr>
      <vt:lpstr> Supporting Teachers with UDL</vt:lpstr>
      <vt:lpstr>Setting Goals and Creating Next Steps</vt:lpstr>
      <vt:lpstr>Setting Goals and Creating Next Steps</vt:lpstr>
      <vt:lpstr>Setting Goals and Creating Next Steps</vt:lpstr>
      <vt:lpstr>Setting Goals and Creating Next Steps</vt:lpstr>
      <vt:lpstr>Setting Goals and Creating Next Steps</vt:lpstr>
      <vt:lpstr>Additional Resources</vt:lpstr>
      <vt:lpstr>Reflect</vt:lpstr>
      <vt:lpstr>Assessing Learning Progress</vt:lpstr>
      <vt:lpstr>Two Interpretations of Division</vt:lpstr>
      <vt:lpstr>Slide 48</vt:lpstr>
      <vt:lpstr>What are your goals for assessment?</vt:lpstr>
      <vt:lpstr>Assessments  OF  Learning:</vt:lpstr>
      <vt:lpstr>Assessments  OF  Learning:</vt:lpstr>
      <vt:lpstr>Assessments  FOR  Learning:</vt:lpstr>
      <vt:lpstr>Summative vs. Formative:</vt:lpstr>
      <vt:lpstr>Assessment FOR Learning:  Research</vt:lpstr>
      <vt:lpstr>Assessment FOR Learning:  Research</vt:lpstr>
      <vt:lpstr>Assessment FOR Learning:  Research</vt:lpstr>
      <vt:lpstr>Assessment FOR Learning:  Research</vt:lpstr>
      <vt:lpstr>Formative Assessment: Four Attributes</vt:lpstr>
      <vt:lpstr>Formative Assessment:  Four Attributes</vt:lpstr>
      <vt:lpstr>Formative Assessment:  Four Attributes</vt:lpstr>
      <vt:lpstr>Formative Assessment:  Four Attributes</vt:lpstr>
      <vt:lpstr>Formative Assessment: Four Attributes</vt:lpstr>
      <vt:lpstr>Reflect on Task/Video:</vt:lpstr>
      <vt:lpstr>Eliciting Evidence</vt:lpstr>
      <vt:lpstr>Slide 65</vt:lpstr>
      <vt:lpstr>Slide 66</vt:lpstr>
      <vt:lpstr>Students’ Role in the Formative Assessment Process</vt:lpstr>
      <vt:lpstr>Assessment as a Bridge</vt:lpstr>
      <vt:lpstr>Key Strategies Focusing on Students’ Role in the Formative Assessment Process:</vt:lpstr>
      <vt:lpstr>Activating students as learning resources for one another </vt:lpstr>
      <vt:lpstr>Activating students as learning resources for one another</vt:lpstr>
      <vt:lpstr>Activating  students as owners of their own learning </vt:lpstr>
      <vt:lpstr>Moving Forward with the CCS-Math Implementation</vt:lpstr>
      <vt:lpstr>Needs identification</vt:lpstr>
      <vt:lpstr>Closing Activities</vt:lpstr>
      <vt:lpstr>Focus on Standards for Mathematical Content Outcomes</vt:lpstr>
      <vt:lpstr>Focus on Standards for Mathematical Content Outcomes (cont'd)</vt:lpstr>
      <vt:lpstr>Post Assessment and Session Evaluation</vt:lpstr>
      <vt:lpstr>Thanks and see you next time!</vt:lpstr>
    </vt:vector>
  </TitlesOfParts>
  <Company>Public Consulting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Public Consulting Group</dc:creator>
  <cp:lastModifiedBy>Michelle Wade</cp:lastModifiedBy>
  <cp:revision>630</cp:revision>
  <dcterms:created xsi:type="dcterms:W3CDTF">2014-01-18T18:47:42Z</dcterms:created>
  <dcterms:modified xsi:type="dcterms:W3CDTF">2014-05-13T22:47:54Z</dcterms:modified>
</cp:coreProperties>
</file>