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700" r:id="rId3"/>
  </p:sldMasterIdLst>
  <p:notesMasterIdLst>
    <p:notesMasterId r:id="rId24"/>
  </p:notesMasterIdLst>
  <p:sldIdLst>
    <p:sldId id="257" r:id="rId4"/>
    <p:sldId id="258" r:id="rId5"/>
    <p:sldId id="260" r:id="rId6"/>
    <p:sldId id="261" r:id="rId7"/>
    <p:sldId id="262" r:id="rId8"/>
    <p:sldId id="263" r:id="rId9"/>
    <p:sldId id="274" r:id="rId10"/>
    <p:sldId id="267" r:id="rId11"/>
    <p:sldId id="268" r:id="rId12"/>
    <p:sldId id="269" r:id="rId13"/>
    <p:sldId id="270" r:id="rId14"/>
    <p:sldId id="271" r:id="rId15"/>
    <p:sldId id="272" r:id="rId16"/>
    <p:sldId id="273" r:id="rId17"/>
    <p:sldId id="275" r:id="rId18"/>
    <p:sldId id="259" r:id="rId19"/>
    <p:sldId id="264" r:id="rId20"/>
    <p:sldId id="265" r:id="rId21"/>
    <p:sldId id="276"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57289" autoAdjust="0"/>
  </p:normalViewPr>
  <p:slideViewPr>
    <p:cSldViewPr snapToGrid="0">
      <p:cViewPr varScale="1">
        <p:scale>
          <a:sx n="46" d="100"/>
          <a:sy n="46" d="100"/>
        </p:scale>
        <p:origin x="18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0864E4-1491-49A7-9D24-B80E225CFCCA}"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n-US"/>
        </a:p>
      </dgm:t>
    </dgm:pt>
    <dgm:pt modelId="{570CE5AF-5029-4FF4-9251-C71B2721B1FB}">
      <dgm:prSet phldrT="[Text]" custT="1"/>
      <dgm:spPr/>
      <dgm:t>
        <a:bodyPr/>
        <a:lstStyle/>
        <a:p>
          <a:r>
            <a:rPr lang="en-US" sz="2400" dirty="0" smtClean="0"/>
            <a:t>2000</a:t>
          </a:r>
          <a:endParaRPr lang="en-US" sz="2400" dirty="0"/>
        </a:p>
      </dgm:t>
    </dgm:pt>
    <dgm:pt modelId="{C6BF1324-904B-452C-AAF8-97CC8F58C103}" type="parTrans" cxnId="{47340690-246E-4C56-BF0E-F69EE7BE944A}">
      <dgm:prSet/>
      <dgm:spPr/>
      <dgm:t>
        <a:bodyPr/>
        <a:lstStyle/>
        <a:p>
          <a:endParaRPr lang="en-US" sz="2800"/>
        </a:p>
      </dgm:t>
    </dgm:pt>
    <dgm:pt modelId="{DBC33B21-1C88-4779-B595-323BDDFCD87C}" type="sibTrans" cxnId="{47340690-246E-4C56-BF0E-F69EE7BE944A}">
      <dgm:prSet/>
      <dgm:spPr/>
      <dgm:t>
        <a:bodyPr/>
        <a:lstStyle/>
        <a:p>
          <a:endParaRPr lang="en-US" sz="2800"/>
        </a:p>
      </dgm:t>
    </dgm:pt>
    <dgm:pt modelId="{6771AE9F-E086-48DB-8F27-DEFC0D45BD14}">
      <dgm:prSet phldrT="[Text]" custT="1"/>
      <dgm:spPr/>
      <dgm:t>
        <a:bodyPr/>
        <a:lstStyle/>
        <a:p>
          <a:r>
            <a:rPr lang="en-US" sz="2000" dirty="0" smtClean="0"/>
            <a:t>CT Commission for Education Technology established</a:t>
          </a:r>
          <a:endParaRPr lang="en-US" sz="2000" dirty="0"/>
        </a:p>
      </dgm:t>
    </dgm:pt>
    <dgm:pt modelId="{34F1EF30-34A1-44A1-9F97-2922C3C06538}" type="parTrans" cxnId="{94318ECA-7A2B-4E11-9E61-2081B0357457}">
      <dgm:prSet/>
      <dgm:spPr/>
      <dgm:t>
        <a:bodyPr/>
        <a:lstStyle/>
        <a:p>
          <a:endParaRPr lang="en-US" sz="2800"/>
        </a:p>
      </dgm:t>
    </dgm:pt>
    <dgm:pt modelId="{A35BF953-658C-402A-B365-B28DFB87A77C}" type="sibTrans" cxnId="{94318ECA-7A2B-4E11-9E61-2081B0357457}">
      <dgm:prSet/>
      <dgm:spPr/>
      <dgm:t>
        <a:bodyPr/>
        <a:lstStyle/>
        <a:p>
          <a:endParaRPr lang="en-US" sz="2800"/>
        </a:p>
      </dgm:t>
    </dgm:pt>
    <dgm:pt modelId="{C228C1B4-9C76-4447-9298-2BD02608331C}">
      <dgm:prSet phldrT="[Text]" custT="1"/>
      <dgm:spPr/>
      <dgm:t>
        <a:bodyPr/>
        <a:lstStyle/>
        <a:p>
          <a:r>
            <a:rPr lang="en-US" sz="2400" dirty="0" smtClean="0"/>
            <a:t>2017</a:t>
          </a:r>
          <a:endParaRPr lang="en-US" sz="2400" dirty="0"/>
        </a:p>
      </dgm:t>
    </dgm:pt>
    <dgm:pt modelId="{FDD64106-95D8-4685-825D-93F91D670FA7}" type="parTrans" cxnId="{1557CCAB-3763-43DD-82A8-66FF03225EAC}">
      <dgm:prSet/>
      <dgm:spPr/>
      <dgm:t>
        <a:bodyPr/>
        <a:lstStyle/>
        <a:p>
          <a:endParaRPr lang="en-US" sz="2800"/>
        </a:p>
      </dgm:t>
    </dgm:pt>
    <dgm:pt modelId="{8429ABA2-63C7-48D3-8923-5736E481BFBE}" type="sibTrans" cxnId="{1557CCAB-3763-43DD-82A8-66FF03225EAC}">
      <dgm:prSet/>
      <dgm:spPr/>
      <dgm:t>
        <a:bodyPr/>
        <a:lstStyle/>
        <a:p>
          <a:endParaRPr lang="en-US" sz="2800"/>
        </a:p>
      </dgm:t>
    </dgm:pt>
    <dgm:pt modelId="{A80E64B0-F692-42FE-A292-1EED003BA71B}">
      <dgm:prSet phldrT="[Text]" custT="1"/>
      <dgm:spPr/>
      <dgm:t>
        <a:bodyPr/>
        <a:lstStyle/>
        <a:p>
          <a:r>
            <a:rPr lang="en-US" sz="2000" dirty="0" smtClean="0"/>
            <a:t>CT Commission for Education Technology released the State Educational Technology Goals and Plan 2017 – 2022</a:t>
          </a:r>
          <a:endParaRPr lang="en-US" sz="2000" dirty="0"/>
        </a:p>
      </dgm:t>
    </dgm:pt>
    <dgm:pt modelId="{E499FB40-1DD3-4988-875D-2DD323988143}" type="parTrans" cxnId="{1E9DFEF3-75EE-4A36-A596-4B62F0243268}">
      <dgm:prSet/>
      <dgm:spPr/>
      <dgm:t>
        <a:bodyPr/>
        <a:lstStyle/>
        <a:p>
          <a:endParaRPr lang="en-US" sz="2800"/>
        </a:p>
      </dgm:t>
    </dgm:pt>
    <dgm:pt modelId="{CF5711B9-83BB-46A1-8BCF-0AB62549889F}" type="sibTrans" cxnId="{1E9DFEF3-75EE-4A36-A596-4B62F0243268}">
      <dgm:prSet/>
      <dgm:spPr/>
      <dgm:t>
        <a:bodyPr/>
        <a:lstStyle/>
        <a:p>
          <a:endParaRPr lang="en-US" sz="2800"/>
        </a:p>
      </dgm:t>
    </dgm:pt>
    <dgm:pt modelId="{B4868EE1-73A1-44E0-A6DF-03A21CD0F53A}">
      <dgm:prSet phldrT="[Text]" custT="1"/>
      <dgm:spPr/>
      <dgm:t>
        <a:bodyPr/>
        <a:lstStyle/>
        <a:p>
          <a:r>
            <a:rPr lang="en-US" sz="2400" dirty="0" smtClean="0"/>
            <a:t>2018</a:t>
          </a:r>
          <a:endParaRPr lang="en-US" sz="2400" dirty="0"/>
        </a:p>
      </dgm:t>
    </dgm:pt>
    <dgm:pt modelId="{930294EB-264E-4F14-8712-3E9BCF604B65}" type="parTrans" cxnId="{5D88C28B-E530-4AE2-8679-5422BA2D5FAA}">
      <dgm:prSet/>
      <dgm:spPr/>
      <dgm:t>
        <a:bodyPr/>
        <a:lstStyle/>
        <a:p>
          <a:endParaRPr lang="en-US" sz="2800"/>
        </a:p>
      </dgm:t>
    </dgm:pt>
    <dgm:pt modelId="{95C0695D-80DF-43F7-9D8A-2BDF900D26BC}" type="sibTrans" cxnId="{5D88C28B-E530-4AE2-8679-5422BA2D5FAA}">
      <dgm:prSet/>
      <dgm:spPr/>
      <dgm:t>
        <a:bodyPr/>
        <a:lstStyle/>
        <a:p>
          <a:endParaRPr lang="en-US" sz="2800"/>
        </a:p>
      </dgm:t>
    </dgm:pt>
    <dgm:pt modelId="{4EA4549B-8851-46E5-9DA6-C09F27895F53}">
      <dgm:prSet phldrT="[Text]" custT="1"/>
      <dgm:spPr/>
      <dgm:t>
        <a:bodyPr/>
        <a:lstStyle/>
        <a:p>
          <a:r>
            <a:rPr lang="en-US" sz="2000" dirty="0" smtClean="0"/>
            <a:t>Adoption of ISTE Standards</a:t>
          </a:r>
          <a:endParaRPr lang="en-US" sz="2000" dirty="0"/>
        </a:p>
      </dgm:t>
    </dgm:pt>
    <dgm:pt modelId="{39F2621F-12D3-471A-98DA-4DAE310091EC}" type="parTrans" cxnId="{B8A8CD38-55B8-44C7-9368-53D071B142E8}">
      <dgm:prSet/>
      <dgm:spPr/>
      <dgm:t>
        <a:bodyPr/>
        <a:lstStyle/>
        <a:p>
          <a:endParaRPr lang="en-US" sz="2800"/>
        </a:p>
      </dgm:t>
    </dgm:pt>
    <dgm:pt modelId="{F5892715-1457-4C7F-9532-B3341CEAE861}" type="sibTrans" cxnId="{B8A8CD38-55B8-44C7-9368-53D071B142E8}">
      <dgm:prSet/>
      <dgm:spPr/>
      <dgm:t>
        <a:bodyPr/>
        <a:lstStyle/>
        <a:p>
          <a:endParaRPr lang="en-US" sz="2800"/>
        </a:p>
      </dgm:t>
    </dgm:pt>
    <dgm:pt modelId="{9D472DEF-16FF-4FE3-8903-4F3FB804E3EC}">
      <dgm:prSet custT="1"/>
      <dgm:spPr/>
      <dgm:t>
        <a:bodyPr/>
        <a:lstStyle/>
        <a:p>
          <a:r>
            <a:rPr lang="en-US" sz="2400" dirty="0" smtClean="0"/>
            <a:t>2016</a:t>
          </a:r>
          <a:endParaRPr lang="en-US" sz="2400" dirty="0"/>
        </a:p>
      </dgm:t>
    </dgm:pt>
    <dgm:pt modelId="{6DF97701-2E91-4A9C-ABA7-C18D4573C36B}" type="parTrans" cxnId="{98F09399-D3F8-4E0B-82A2-68C339BD4404}">
      <dgm:prSet/>
      <dgm:spPr/>
      <dgm:t>
        <a:bodyPr/>
        <a:lstStyle/>
        <a:p>
          <a:endParaRPr lang="en-US" sz="2800"/>
        </a:p>
      </dgm:t>
    </dgm:pt>
    <dgm:pt modelId="{1F96239F-F7B9-481F-9D53-4E5F8501CA7C}" type="sibTrans" cxnId="{98F09399-D3F8-4E0B-82A2-68C339BD4404}">
      <dgm:prSet/>
      <dgm:spPr/>
      <dgm:t>
        <a:bodyPr/>
        <a:lstStyle/>
        <a:p>
          <a:endParaRPr lang="en-US" sz="2800"/>
        </a:p>
      </dgm:t>
    </dgm:pt>
    <dgm:pt modelId="{4BC9E368-A5B9-4E7B-8706-0AEF6CE4BDCF}">
      <dgm:prSet custT="1"/>
      <dgm:spPr/>
      <dgm:t>
        <a:bodyPr/>
        <a:lstStyle/>
        <a:p>
          <a:r>
            <a:rPr lang="en-US" sz="2000" smtClean="0"/>
            <a:t>Pass Public Act 17-67</a:t>
          </a:r>
          <a:endParaRPr lang="en-US" sz="2000" dirty="0"/>
        </a:p>
      </dgm:t>
    </dgm:pt>
    <dgm:pt modelId="{E31F291B-7E95-4D17-BC36-2DFAF006014A}" type="parTrans" cxnId="{01E26E9C-BE9E-42EF-B3DA-6CA17CE70FCB}">
      <dgm:prSet/>
      <dgm:spPr/>
      <dgm:t>
        <a:bodyPr/>
        <a:lstStyle/>
        <a:p>
          <a:endParaRPr lang="en-US" sz="2800"/>
        </a:p>
      </dgm:t>
    </dgm:pt>
    <dgm:pt modelId="{C58D4014-F420-4921-A760-AAA3FB939C95}" type="sibTrans" cxnId="{01E26E9C-BE9E-42EF-B3DA-6CA17CE70FCB}">
      <dgm:prSet/>
      <dgm:spPr/>
      <dgm:t>
        <a:bodyPr/>
        <a:lstStyle/>
        <a:p>
          <a:endParaRPr lang="en-US" sz="2800"/>
        </a:p>
      </dgm:t>
    </dgm:pt>
    <dgm:pt modelId="{F27D166F-8116-4AD8-B5D2-F7F21DB8EBA7}">
      <dgm:prSet custT="1"/>
      <dgm:spPr/>
      <dgm:t>
        <a:bodyPr/>
        <a:lstStyle/>
        <a:p>
          <a:r>
            <a:rPr lang="en-US" sz="2000" dirty="0" smtClean="0"/>
            <a:t>ISTE released new Technology Standards for Students</a:t>
          </a:r>
          <a:endParaRPr lang="en-US" sz="2000" dirty="0"/>
        </a:p>
      </dgm:t>
    </dgm:pt>
    <dgm:pt modelId="{D9457E54-15C7-4E12-81DD-8BD87587C1B4}" type="parTrans" cxnId="{FA19C6A8-AB26-40FF-B248-692586072712}">
      <dgm:prSet/>
      <dgm:spPr/>
      <dgm:t>
        <a:bodyPr/>
        <a:lstStyle/>
        <a:p>
          <a:endParaRPr lang="en-US"/>
        </a:p>
      </dgm:t>
    </dgm:pt>
    <dgm:pt modelId="{1066B6C8-4135-44A9-9BAC-42FAF18A438A}" type="sibTrans" cxnId="{FA19C6A8-AB26-40FF-B248-692586072712}">
      <dgm:prSet/>
      <dgm:spPr/>
      <dgm:t>
        <a:bodyPr/>
        <a:lstStyle/>
        <a:p>
          <a:endParaRPr lang="en-US"/>
        </a:p>
      </dgm:t>
    </dgm:pt>
    <dgm:pt modelId="{FC72DCE6-2F6C-4328-A24F-16FB1DE2DE1D}" type="pres">
      <dgm:prSet presAssocID="{170864E4-1491-49A7-9D24-B80E225CFCCA}" presName="Name0" presStyleCnt="0">
        <dgm:presLayoutVars>
          <dgm:dir/>
          <dgm:resizeHandles val="exact"/>
        </dgm:presLayoutVars>
      </dgm:prSet>
      <dgm:spPr/>
      <dgm:t>
        <a:bodyPr/>
        <a:lstStyle/>
        <a:p>
          <a:endParaRPr lang="en-US"/>
        </a:p>
      </dgm:t>
    </dgm:pt>
    <dgm:pt modelId="{B1786809-F316-4BCA-8EB8-8BF6A1574EB8}" type="pres">
      <dgm:prSet presAssocID="{570CE5AF-5029-4FF4-9251-C71B2721B1FB}" presName="node" presStyleLbl="node1" presStyleIdx="0" presStyleCnt="4" custScaleX="118181" custLinFactNeighborX="20055" custLinFactNeighborY="53866">
        <dgm:presLayoutVars>
          <dgm:bulletEnabled val="1"/>
        </dgm:presLayoutVars>
      </dgm:prSet>
      <dgm:spPr/>
      <dgm:t>
        <a:bodyPr/>
        <a:lstStyle/>
        <a:p>
          <a:endParaRPr lang="en-US"/>
        </a:p>
      </dgm:t>
    </dgm:pt>
    <dgm:pt modelId="{8948A1F3-B33C-4F05-B437-DF2F8F8A316C}" type="pres">
      <dgm:prSet presAssocID="{DBC33B21-1C88-4779-B595-323BDDFCD87C}" presName="sibTrans" presStyleLbl="sibTrans2D1" presStyleIdx="0" presStyleCnt="3"/>
      <dgm:spPr/>
      <dgm:t>
        <a:bodyPr/>
        <a:lstStyle/>
        <a:p>
          <a:endParaRPr lang="en-US"/>
        </a:p>
      </dgm:t>
    </dgm:pt>
    <dgm:pt modelId="{E56C394E-956F-47C4-945D-8F6FDACFFDC9}" type="pres">
      <dgm:prSet presAssocID="{DBC33B21-1C88-4779-B595-323BDDFCD87C}" presName="connectorText" presStyleLbl="sibTrans2D1" presStyleIdx="0" presStyleCnt="3"/>
      <dgm:spPr/>
      <dgm:t>
        <a:bodyPr/>
        <a:lstStyle/>
        <a:p>
          <a:endParaRPr lang="en-US"/>
        </a:p>
      </dgm:t>
    </dgm:pt>
    <dgm:pt modelId="{FB7B0D66-C6F3-4DB4-AA44-ADCF9996E087}" type="pres">
      <dgm:prSet presAssocID="{9D472DEF-16FF-4FE3-8903-4F3FB804E3EC}" presName="node" presStyleLbl="node1" presStyleIdx="1" presStyleCnt="4" custScaleX="115798">
        <dgm:presLayoutVars>
          <dgm:bulletEnabled val="1"/>
        </dgm:presLayoutVars>
      </dgm:prSet>
      <dgm:spPr/>
      <dgm:t>
        <a:bodyPr/>
        <a:lstStyle/>
        <a:p>
          <a:endParaRPr lang="en-US"/>
        </a:p>
      </dgm:t>
    </dgm:pt>
    <dgm:pt modelId="{78656949-4F90-4AB5-91DF-5A29F2E619D0}" type="pres">
      <dgm:prSet presAssocID="{1F96239F-F7B9-481F-9D53-4E5F8501CA7C}" presName="sibTrans" presStyleLbl="sibTrans2D1" presStyleIdx="1" presStyleCnt="3"/>
      <dgm:spPr/>
      <dgm:t>
        <a:bodyPr/>
        <a:lstStyle/>
        <a:p>
          <a:endParaRPr lang="en-US"/>
        </a:p>
      </dgm:t>
    </dgm:pt>
    <dgm:pt modelId="{96C6126A-7F62-466E-B1E2-3FC3F1EE4DD2}" type="pres">
      <dgm:prSet presAssocID="{1F96239F-F7B9-481F-9D53-4E5F8501CA7C}" presName="connectorText" presStyleLbl="sibTrans2D1" presStyleIdx="1" presStyleCnt="3"/>
      <dgm:spPr/>
      <dgm:t>
        <a:bodyPr/>
        <a:lstStyle/>
        <a:p>
          <a:endParaRPr lang="en-US"/>
        </a:p>
      </dgm:t>
    </dgm:pt>
    <dgm:pt modelId="{AF3E16B3-BDE1-4812-A960-C2283845016A}" type="pres">
      <dgm:prSet presAssocID="{C228C1B4-9C76-4447-9298-2BD02608331C}" presName="node" presStyleLbl="node1" presStyleIdx="2" presStyleCnt="4" custScaleX="120535">
        <dgm:presLayoutVars>
          <dgm:bulletEnabled val="1"/>
        </dgm:presLayoutVars>
      </dgm:prSet>
      <dgm:spPr/>
      <dgm:t>
        <a:bodyPr/>
        <a:lstStyle/>
        <a:p>
          <a:endParaRPr lang="en-US"/>
        </a:p>
      </dgm:t>
    </dgm:pt>
    <dgm:pt modelId="{7BA4B6F2-5BA7-41B2-BA74-4190CB821E73}" type="pres">
      <dgm:prSet presAssocID="{8429ABA2-63C7-48D3-8923-5736E481BFBE}" presName="sibTrans" presStyleLbl="sibTrans2D1" presStyleIdx="2" presStyleCnt="3"/>
      <dgm:spPr/>
      <dgm:t>
        <a:bodyPr/>
        <a:lstStyle/>
        <a:p>
          <a:endParaRPr lang="en-US"/>
        </a:p>
      </dgm:t>
    </dgm:pt>
    <dgm:pt modelId="{DC256C6A-2546-4A1E-9E07-8477899631DF}" type="pres">
      <dgm:prSet presAssocID="{8429ABA2-63C7-48D3-8923-5736E481BFBE}" presName="connectorText" presStyleLbl="sibTrans2D1" presStyleIdx="2" presStyleCnt="3"/>
      <dgm:spPr/>
      <dgm:t>
        <a:bodyPr/>
        <a:lstStyle/>
        <a:p>
          <a:endParaRPr lang="en-US"/>
        </a:p>
      </dgm:t>
    </dgm:pt>
    <dgm:pt modelId="{D1A0378A-6DB2-4B41-BA56-2C6B5EAEB02F}" type="pres">
      <dgm:prSet presAssocID="{B4868EE1-73A1-44E0-A6DF-03A21CD0F53A}" presName="node" presStyleLbl="node1" presStyleIdx="3" presStyleCnt="4" custLinFactNeighborX="787">
        <dgm:presLayoutVars>
          <dgm:bulletEnabled val="1"/>
        </dgm:presLayoutVars>
      </dgm:prSet>
      <dgm:spPr/>
      <dgm:t>
        <a:bodyPr/>
        <a:lstStyle/>
        <a:p>
          <a:endParaRPr lang="en-US"/>
        </a:p>
      </dgm:t>
    </dgm:pt>
  </dgm:ptLst>
  <dgm:cxnLst>
    <dgm:cxn modelId="{CBECEA9F-349C-400E-BE79-AF1EFD2C92C0}" type="presOf" srcId="{DBC33B21-1C88-4779-B595-323BDDFCD87C}" destId="{E56C394E-956F-47C4-945D-8F6FDACFFDC9}" srcOrd="1" destOrd="0" presId="urn:microsoft.com/office/officeart/2005/8/layout/process1"/>
    <dgm:cxn modelId="{F710B2D1-0F75-40C2-94F2-A74699A34F01}" type="presOf" srcId="{4EA4549B-8851-46E5-9DA6-C09F27895F53}" destId="{D1A0378A-6DB2-4B41-BA56-2C6B5EAEB02F}" srcOrd="0" destOrd="1" presId="urn:microsoft.com/office/officeart/2005/8/layout/process1"/>
    <dgm:cxn modelId="{94318ECA-7A2B-4E11-9E61-2081B0357457}" srcId="{570CE5AF-5029-4FF4-9251-C71B2721B1FB}" destId="{6771AE9F-E086-48DB-8F27-DEFC0D45BD14}" srcOrd="0" destOrd="0" parTransId="{34F1EF30-34A1-44A1-9F97-2922C3C06538}" sibTransId="{A35BF953-658C-402A-B365-B28DFB87A77C}"/>
    <dgm:cxn modelId="{B8A8CD38-55B8-44C7-9368-53D071B142E8}" srcId="{B4868EE1-73A1-44E0-A6DF-03A21CD0F53A}" destId="{4EA4549B-8851-46E5-9DA6-C09F27895F53}" srcOrd="0" destOrd="0" parTransId="{39F2621F-12D3-471A-98DA-4DAE310091EC}" sibTransId="{F5892715-1457-4C7F-9532-B3341CEAE861}"/>
    <dgm:cxn modelId="{51C586B2-6A70-4A73-B36D-7690973BBED5}" type="presOf" srcId="{570CE5AF-5029-4FF4-9251-C71B2721B1FB}" destId="{B1786809-F316-4BCA-8EB8-8BF6A1574EB8}" srcOrd="0" destOrd="0" presId="urn:microsoft.com/office/officeart/2005/8/layout/process1"/>
    <dgm:cxn modelId="{87A3E8D7-0A55-44C2-B875-B2AD008390B5}" type="presOf" srcId="{9D472DEF-16FF-4FE3-8903-4F3FB804E3EC}" destId="{FB7B0D66-C6F3-4DB4-AA44-ADCF9996E087}" srcOrd="0" destOrd="0" presId="urn:microsoft.com/office/officeart/2005/8/layout/process1"/>
    <dgm:cxn modelId="{77459555-50E0-4FDC-94F2-6A77B722DA2F}" type="presOf" srcId="{1F96239F-F7B9-481F-9D53-4E5F8501CA7C}" destId="{96C6126A-7F62-466E-B1E2-3FC3F1EE4DD2}" srcOrd="1" destOrd="0" presId="urn:microsoft.com/office/officeart/2005/8/layout/process1"/>
    <dgm:cxn modelId="{01E26E9C-BE9E-42EF-B3DA-6CA17CE70FCB}" srcId="{C228C1B4-9C76-4447-9298-2BD02608331C}" destId="{4BC9E368-A5B9-4E7B-8706-0AEF6CE4BDCF}" srcOrd="1" destOrd="0" parTransId="{E31F291B-7E95-4D17-BC36-2DFAF006014A}" sibTransId="{C58D4014-F420-4921-A760-AAA3FB939C95}"/>
    <dgm:cxn modelId="{070515DF-8EEE-449E-91A7-283662B632A3}" type="presOf" srcId="{6771AE9F-E086-48DB-8F27-DEFC0D45BD14}" destId="{B1786809-F316-4BCA-8EB8-8BF6A1574EB8}" srcOrd="0" destOrd="1" presId="urn:microsoft.com/office/officeart/2005/8/layout/process1"/>
    <dgm:cxn modelId="{FA19C6A8-AB26-40FF-B248-692586072712}" srcId="{9D472DEF-16FF-4FE3-8903-4F3FB804E3EC}" destId="{F27D166F-8116-4AD8-B5D2-F7F21DB8EBA7}" srcOrd="0" destOrd="0" parTransId="{D9457E54-15C7-4E12-81DD-8BD87587C1B4}" sibTransId="{1066B6C8-4135-44A9-9BAC-42FAF18A438A}"/>
    <dgm:cxn modelId="{7240D371-677E-4ACC-8F8A-F42B7C62C7D2}" type="presOf" srcId="{4BC9E368-A5B9-4E7B-8706-0AEF6CE4BDCF}" destId="{AF3E16B3-BDE1-4812-A960-C2283845016A}" srcOrd="0" destOrd="2" presId="urn:microsoft.com/office/officeart/2005/8/layout/process1"/>
    <dgm:cxn modelId="{5D88C28B-E530-4AE2-8679-5422BA2D5FAA}" srcId="{170864E4-1491-49A7-9D24-B80E225CFCCA}" destId="{B4868EE1-73A1-44E0-A6DF-03A21CD0F53A}" srcOrd="3" destOrd="0" parTransId="{930294EB-264E-4F14-8712-3E9BCF604B65}" sibTransId="{95C0695D-80DF-43F7-9D8A-2BDF900D26BC}"/>
    <dgm:cxn modelId="{A0094C2C-D214-496C-BEFC-D5D07DF106EC}" type="presOf" srcId="{8429ABA2-63C7-48D3-8923-5736E481BFBE}" destId="{DC256C6A-2546-4A1E-9E07-8477899631DF}" srcOrd="1" destOrd="0" presId="urn:microsoft.com/office/officeart/2005/8/layout/process1"/>
    <dgm:cxn modelId="{1557CCAB-3763-43DD-82A8-66FF03225EAC}" srcId="{170864E4-1491-49A7-9D24-B80E225CFCCA}" destId="{C228C1B4-9C76-4447-9298-2BD02608331C}" srcOrd="2" destOrd="0" parTransId="{FDD64106-95D8-4685-825D-93F91D670FA7}" sibTransId="{8429ABA2-63C7-48D3-8923-5736E481BFBE}"/>
    <dgm:cxn modelId="{47340690-246E-4C56-BF0E-F69EE7BE944A}" srcId="{170864E4-1491-49A7-9D24-B80E225CFCCA}" destId="{570CE5AF-5029-4FF4-9251-C71B2721B1FB}" srcOrd="0" destOrd="0" parTransId="{C6BF1324-904B-452C-AAF8-97CC8F58C103}" sibTransId="{DBC33B21-1C88-4779-B595-323BDDFCD87C}"/>
    <dgm:cxn modelId="{D122C3ED-23AF-4584-B50C-90BEBD8BE90B}" type="presOf" srcId="{1F96239F-F7B9-481F-9D53-4E5F8501CA7C}" destId="{78656949-4F90-4AB5-91DF-5A29F2E619D0}" srcOrd="0" destOrd="0" presId="urn:microsoft.com/office/officeart/2005/8/layout/process1"/>
    <dgm:cxn modelId="{2BB1E9B0-A005-41AE-9EF4-BDB89E94FD40}" type="presOf" srcId="{F27D166F-8116-4AD8-B5D2-F7F21DB8EBA7}" destId="{FB7B0D66-C6F3-4DB4-AA44-ADCF9996E087}" srcOrd="0" destOrd="1" presId="urn:microsoft.com/office/officeart/2005/8/layout/process1"/>
    <dgm:cxn modelId="{336BDCC2-EA92-4500-A186-6F11132025CB}" type="presOf" srcId="{A80E64B0-F692-42FE-A292-1EED003BA71B}" destId="{AF3E16B3-BDE1-4812-A960-C2283845016A}" srcOrd="0" destOrd="1" presId="urn:microsoft.com/office/officeart/2005/8/layout/process1"/>
    <dgm:cxn modelId="{98F09399-D3F8-4E0B-82A2-68C339BD4404}" srcId="{170864E4-1491-49A7-9D24-B80E225CFCCA}" destId="{9D472DEF-16FF-4FE3-8903-4F3FB804E3EC}" srcOrd="1" destOrd="0" parTransId="{6DF97701-2E91-4A9C-ABA7-C18D4573C36B}" sibTransId="{1F96239F-F7B9-481F-9D53-4E5F8501CA7C}"/>
    <dgm:cxn modelId="{CA92643F-F52B-4A13-8082-3BACB49AAF7D}" type="presOf" srcId="{C228C1B4-9C76-4447-9298-2BD02608331C}" destId="{AF3E16B3-BDE1-4812-A960-C2283845016A}" srcOrd="0" destOrd="0" presId="urn:microsoft.com/office/officeart/2005/8/layout/process1"/>
    <dgm:cxn modelId="{09FAC740-3AC4-441C-8722-C702B55E9677}" type="presOf" srcId="{DBC33B21-1C88-4779-B595-323BDDFCD87C}" destId="{8948A1F3-B33C-4F05-B437-DF2F8F8A316C}" srcOrd="0" destOrd="0" presId="urn:microsoft.com/office/officeart/2005/8/layout/process1"/>
    <dgm:cxn modelId="{1E9DFEF3-75EE-4A36-A596-4B62F0243268}" srcId="{C228C1B4-9C76-4447-9298-2BD02608331C}" destId="{A80E64B0-F692-42FE-A292-1EED003BA71B}" srcOrd="0" destOrd="0" parTransId="{E499FB40-1DD3-4988-875D-2DD323988143}" sibTransId="{CF5711B9-83BB-46A1-8BCF-0AB62549889F}"/>
    <dgm:cxn modelId="{57EFA744-09A0-4391-8DB2-BBA221E06A64}" type="presOf" srcId="{8429ABA2-63C7-48D3-8923-5736E481BFBE}" destId="{7BA4B6F2-5BA7-41B2-BA74-4190CB821E73}" srcOrd="0" destOrd="0" presId="urn:microsoft.com/office/officeart/2005/8/layout/process1"/>
    <dgm:cxn modelId="{5B23EF75-0A83-461E-A0FE-B5FA2933630D}" type="presOf" srcId="{B4868EE1-73A1-44E0-A6DF-03A21CD0F53A}" destId="{D1A0378A-6DB2-4B41-BA56-2C6B5EAEB02F}" srcOrd="0" destOrd="0" presId="urn:microsoft.com/office/officeart/2005/8/layout/process1"/>
    <dgm:cxn modelId="{993CB50C-5D70-459B-AD6F-F0A760083F63}" type="presOf" srcId="{170864E4-1491-49A7-9D24-B80E225CFCCA}" destId="{FC72DCE6-2F6C-4328-A24F-16FB1DE2DE1D}" srcOrd="0" destOrd="0" presId="urn:microsoft.com/office/officeart/2005/8/layout/process1"/>
    <dgm:cxn modelId="{9FA7C952-55DD-4B55-910A-E61D9645209F}" type="presParOf" srcId="{FC72DCE6-2F6C-4328-A24F-16FB1DE2DE1D}" destId="{B1786809-F316-4BCA-8EB8-8BF6A1574EB8}" srcOrd="0" destOrd="0" presId="urn:microsoft.com/office/officeart/2005/8/layout/process1"/>
    <dgm:cxn modelId="{08293973-9D3D-4D0A-A334-F3E0CA9EC351}" type="presParOf" srcId="{FC72DCE6-2F6C-4328-A24F-16FB1DE2DE1D}" destId="{8948A1F3-B33C-4F05-B437-DF2F8F8A316C}" srcOrd="1" destOrd="0" presId="urn:microsoft.com/office/officeart/2005/8/layout/process1"/>
    <dgm:cxn modelId="{52F123A1-497D-422A-A0A5-D30AB0D7727D}" type="presParOf" srcId="{8948A1F3-B33C-4F05-B437-DF2F8F8A316C}" destId="{E56C394E-956F-47C4-945D-8F6FDACFFDC9}" srcOrd="0" destOrd="0" presId="urn:microsoft.com/office/officeart/2005/8/layout/process1"/>
    <dgm:cxn modelId="{B12608C3-828B-424B-80D5-FE9D42B69A42}" type="presParOf" srcId="{FC72DCE6-2F6C-4328-A24F-16FB1DE2DE1D}" destId="{FB7B0D66-C6F3-4DB4-AA44-ADCF9996E087}" srcOrd="2" destOrd="0" presId="urn:microsoft.com/office/officeart/2005/8/layout/process1"/>
    <dgm:cxn modelId="{91AB7096-0915-4D4E-91A8-FA2167BD718A}" type="presParOf" srcId="{FC72DCE6-2F6C-4328-A24F-16FB1DE2DE1D}" destId="{78656949-4F90-4AB5-91DF-5A29F2E619D0}" srcOrd="3" destOrd="0" presId="urn:microsoft.com/office/officeart/2005/8/layout/process1"/>
    <dgm:cxn modelId="{A7EC9640-0D82-452A-BB37-E95560BD7E47}" type="presParOf" srcId="{78656949-4F90-4AB5-91DF-5A29F2E619D0}" destId="{96C6126A-7F62-466E-B1E2-3FC3F1EE4DD2}" srcOrd="0" destOrd="0" presId="urn:microsoft.com/office/officeart/2005/8/layout/process1"/>
    <dgm:cxn modelId="{9B57F8F6-B7B3-41FD-AA04-31624B5541FE}" type="presParOf" srcId="{FC72DCE6-2F6C-4328-A24F-16FB1DE2DE1D}" destId="{AF3E16B3-BDE1-4812-A960-C2283845016A}" srcOrd="4" destOrd="0" presId="urn:microsoft.com/office/officeart/2005/8/layout/process1"/>
    <dgm:cxn modelId="{59D6C363-39DF-41E1-B50F-D4F6D1049613}" type="presParOf" srcId="{FC72DCE6-2F6C-4328-A24F-16FB1DE2DE1D}" destId="{7BA4B6F2-5BA7-41B2-BA74-4190CB821E73}" srcOrd="5" destOrd="0" presId="urn:microsoft.com/office/officeart/2005/8/layout/process1"/>
    <dgm:cxn modelId="{B996B486-1B5A-4E1F-AFCC-56E5335583A9}" type="presParOf" srcId="{7BA4B6F2-5BA7-41B2-BA74-4190CB821E73}" destId="{DC256C6A-2546-4A1E-9E07-8477899631DF}" srcOrd="0" destOrd="0" presId="urn:microsoft.com/office/officeart/2005/8/layout/process1"/>
    <dgm:cxn modelId="{11843A47-F552-4117-8C5E-876A3C098D56}" type="presParOf" srcId="{FC72DCE6-2F6C-4328-A24F-16FB1DE2DE1D}" destId="{D1A0378A-6DB2-4B41-BA56-2C6B5EAEB02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86809-F316-4BCA-8EB8-8BF6A1574EB8}">
      <dsp:nvSpPr>
        <dsp:cNvPr id="0" name=""/>
        <dsp:cNvSpPr/>
      </dsp:nvSpPr>
      <dsp:spPr>
        <a:xfrm>
          <a:off x="133757" y="0"/>
          <a:ext cx="1819766" cy="457590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2000</a:t>
          </a:r>
          <a:endParaRPr lang="en-US" sz="2400" kern="1200" dirty="0"/>
        </a:p>
        <a:p>
          <a:pPr marL="228600" lvl="1" indent="-228600" algn="l" defTabSz="889000">
            <a:lnSpc>
              <a:spcPct val="90000"/>
            </a:lnSpc>
            <a:spcBef>
              <a:spcPct val="0"/>
            </a:spcBef>
            <a:spcAft>
              <a:spcPct val="15000"/>
            </a:spcAft>
            <a:buChar char="••"/>
          </a:pPr>
          <a:r>
            <a:rPr lang="en-US" sz="2000" kern="1200" dirty="0" smtClean="0"/>
            <a:t>CT Commission for Education Technology established</a:t>
          </a:r>
          <a:endParaRPr lang="en-US" sz="2000" kern="1200" dirty="0"/>
        </a:p>
      </dsp:txBody>
      <dsp:txXfrm>
        <a:off x="187056" y="53299"/>
        <a:ext cx="1713168" cy="4469306"/>
      </dsp:txXfrm>
    </dsp:sp>
    <dsp:sp modelId="{8948A1F3-B33C-4F05-B437-DF2F8F8A316C}">
      <dsp:nvSpPr>
        <dsp:cNvPr id="0" name=""/>
        <dsp:cNvSpPr/>
      </dsp:nvSpPr>
      <dsp:spPr>
        <a:xfrm>
          <a:off x="2076624" y="2097015"/>
          <a:ext cx="260972" cy="38187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076624" y="2173390"/>
        <a:ext cx="182680" cy="229123"/>
      </dsp:txXfrm>
    </dsp:sp>
    <dsp:sp modelId="{FB7B0D66-C6F3-4DB4-AA44-ADCF9996E087}">
      <dsp:nvSpPr>
        <dsp:cNvPr id="0" name=""/>
        <dsp:cNvSpPr/>
      </dsp:nvSpPr>
      <dsp:spPr>
        <a:xfrm>
          <a:off x="2445925" y="0"/>
          <a:ext cx="1783072" cy="457590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2016</a:t>
          </a:r>
          <a:endParaRPr lang="en-US" sz="2400" kern="1200" dirty="0"/>
        </a:p>
        <a:p>
          <a:pPr marL="228600" lvl="1" indent="-228600" algn="l" defTabSz="889000">
            <a:lnSpc>
              <a:spcPct val="90000"/>
            </a:lnSpc>
            <a:spcBef>
              <a:spcPct val="0"/>
            </a:spcBef>
            <a:spcAft>
              <a:spcPct val="15000"/>
            </a:spcAft>
            <a:buChar char="••"/>
          </a:pPr>
          <a:r>
            <a:rPr lang="en-US" sz="2000" kern="1200" dirty="0" smtClean="0"/>
            <a:t>ISTE released new Technology Standards for Students</a:t>
          </a:r>
          <a:endParaRPr lang="en-US" sz="2000" kern="1200" dirty="0"/>
        </a:p>
      </dsp:txBody>
      <dsp:txXfrm>
        <a:off x="2498149" y="52224"/>
        <a:ext cx="1678624" cy="4471456"/>
      </dsp:txXfrm>
    </dsp:sp>
    <dsp:sp modelId="{78656949-4F90-4AB5-91DF-5A29F2E619D0}">
      <dsp:nvSpPr>
        <dsp:cNvPr id="0" name=""/>
        <dsp:cNvSpPr/>
      </dsp:nvSpPr>
      <dsp:spPr>
        <a:xfrm>
          <a:off x="4382979" y="2097015"/>
          <a:ext cx="326440" cy="38187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382979" y="2173390"/>
        <a:ext cx="228508" cy="229123"/>
      </dsp:txXfrm>
    </dsp:sp>
    <dsp:sp modelId="{AF3E16B3-BDE1-4812-A960-C2283845016A}">
      <dsp:nvSpPr>
        <dsp:cNvPr id="0" name=""/>
        <dsp:cNvSpPr/>
      </dsp:nvSpPr>
      <dsp:spPr>
        <a:xfrm>
          <a:off x="4844923" y="0"/>
          <a:ext cx="1856013" cy="457590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2017</a:t>
          </a:r>
          <a:endParaRPr lang="en-US" sz="2400" kern="1200" dirty="0"/>
        </a:p>
        <a:p>
          <a:pPr marL="228600" lvl="1" indent="-228600" algn="l" defTabSz="889000">
            <a:lnSpc>
              <a:spcPct val="90000"/>
            </a:lnSpc>
            <a:spcBef>
              <a:spcPct val="0"/>
            </a:spcBef>
            <a:spcAft>
              <a:spcPct val="15000"/>
            </a:spcAft>
            <a:buChar char="••"/>
          </a:pPr>
          <a:r>
            <a:rPr lang="en-US" sz="2000" kern="1200" dirty="0" smtClean="0"/>
            <a:t>CT Commission for Education Technology released the State Educational Technology Goals and Plan 2017 – 2022</a:t>
          </a:r>
          <a:endParaRPr lang="en-US" sz="2000" kern="1200" dirty="0"/>
        </a:p>
        <a:p>
          <a:pPr marL="228600" lvl="1" indent="-228600" algn="l" defTabSz="889000">
            <a:lnSpc>
              <a:spcPct val="90000"/>
            </a:lnSpc>
            <a:spcBef>
              <a:spcPct val="0"/>
            </a:spcBef>
            <a:spcAft>
              <a:spcPct val="15000"/>
            </a:spcAft>
            <a:buChar char="••"/>
          </a:pPr>
          <a:r>
            <a:rPr lang="en-US" sz="2000" kern="1200" smtClean="0"/>
            <a:t>Pass Public Act 17-67</a:t>
          </a:r>
          <a:endParaRPr lang="en-US" sz="2000" kern="1200" dirty="0"/>
        </a:p>
      </dsp:txBody>
      <dsp:txXfrm>
        <a:off x="4899284" y="54361"/>
        <a:ext cx="1747291" cy="4467182"/>
      </dsp:txXfrm>
    </dsp:sp>
    <dsp:sp modelId="{7BA4B6F2-5BA7-41B2-BA74-4190CB821E73}">
      <dsp:nvSpPr>
        <dsp:cNvPr id="0" name=""/>
        <dsp:cNvSpPr/>
      </dsp:nvSpPr>
      <dsp:spPr>
        <a:xfrm>
          <a:off x="6856130" y="2097015"/>
          <a:ext cx="329009" cy="38187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856130" y="2173390"/>
        <a:ext cx="230306" cy="229123"/>
      </dsp:txXfrm>
    </dsp:sp>
    <dsp:sp modelId="{D1A0378A-6DB2-4B41-BA56-2C6B5EAEB02F}">
      <dsp:nvSpPr>
        <dsp:cNvPr id="0" name=""/>
        <dsp:cNvSpPr/>
      </dsp:nvSpPr>
      <dsp:spPr>
        <a:xfrm>
          <a:off x="7321710" y="0"/>
          <a:ext cx="1539813" cy="457590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2018</a:t>
          </a:r>
          <a:endParaRPr lang="en-US" sz="2400" kern="1200" dirty="0"/>
        </a:p>
        <a:p>
          <a:pPr marL="228600" lvl="1" indent="-228600" algn="l" defTabSz="889000">
            <a:lnSpc>
              <a:spcPct val="90000"/>
            </a:lnSpc>
            <a:spcBef>
              <a:spcPct val="0"/>
            </a:spcBef>
            <a:spcAft>
              <a:spcPct val="15000"/>
            </a:spcAft>
            <a:buChar char="••"/>
          </a:pPr>
          <a:r>
            <a:rPr lang="en-US" sz="2000" kern="1200" dirty="0" smtClean="0"/>
            <a:t>Adoption of ISTE Standards</a:t>
          </a:r>
          <a:endParaRPr lang="en-US" sz="2000" kern="1200" dirty="0"/>
        </a:p>
      </dsp:txBody>
      <dsp:txXfrm>
        <a:off x="7366810" y="45100"/>
        <a:ext cx="1449613" cy="44857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61C97-020A-4674-9BDE-D82B61863362}" type="datetimeFigureOut">
              <a:rPr lang="en-US" smtClean="0"/>
              <a:t>9/20/2018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5FDB6-6BEB-4B85-9D4E-1F407FDDE25A}" type="slidenum">
              <a:rPr lang="en-US" smtClean="0"/>
              <a:t>‹#›</a:t>
            </a:fld>
            <a:endParaRPr lang="en-US"/>
          </a:p>
        </p:txBody>
      </p:sp>
    </p:spTree>
    <p:extLst>
      <p:ext uri="{BB962C8B-B14F-4D97-AF65-F5344CB8AC3E}">
        <p14:creationId xmlns:p14="http://schemas.microsoft.com/office/powerpoint/2010/main" val="63377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Today’s students must be prepared</a:t>
            </a:r>
            <a:r>
              <a:rPr lang="en-US" baseline="0" dirty="0" smtClean="0"/>
              <a:t> to thrive in a constantly evolving technological landscape.  In order to ensure that Connecticut’s students can meet this challenge, the Connecticut State Board of Education adopted the International Society for Educational Technology – ISTE Standards for Students. </a:t>
            </a:r>
            <a:r>
              <a:rPr lang="en-US" sz="1200" b="0" i="0" kern="1200" dirty="0" smtClean="0">
                <a:solidFill>
                  <a:schemeClr val="tx1"/>
                </a:solidFill>
                <a:effectLst/>
                <a:latin typeface="+mn-lt"/>
                <a:ea typeface="+mn-ea"/>
                <a:cs typeface="+mn-cs"/>
              </a:rPr>
              <a:t>ISTE, serves as the global leader in defining technology competency standards.</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94306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701039" y="4473892"/>
            <a:ext cx="5608200" cy="3660600"/>
          </a:xfrm>
          <a:prstGeom prst="rect">
            <a:avLst/>
          </a:prstGeom>
          <a:noFill/>
          <a:ln>
            <a:noFill/>
          </a:ln>
        </p:spPr>
        <p:txBody>
          <a:bodyPr lIns="91425" tIns="91425" rIns="91425" bIns="91425" anchor="t" anchorCtr="0">
            <a:noAutofit/>
          </a:bodyPr>
          <a:lstStyle/>
          <a:p>
            <a:pPr marL="0" marR="0" lvl="0" indent="0" algn="l" rtl="0">
              <a:spcBef>
                <a:spcPts val="0"/>
              </a:spcBef>
              <a:buFont typeface="Arial" panose="020B0604020202020204" pitchFamily="34" charset="0"/>
              <a:buNone/>
            </a:pPr>
            <a:r>
              <a:rPr lang="en-US" dirty="0" smtClean="0"/>
              <a:t>This is the “research standard,” but is not limited to traditional papers.</a:t>
            </a:r>
            <a:r>
              <a:rPr lang="en-US" baseline="0" dirty="0" smtClean="0"/>
              <a:t> It is about students being able to use digital tools and different resources to build their own knowledge and understanding.  </a:t>
            </a:r>
            <a:r>
              <a:rPr lang="en-US" dirty="0" smtClean="0"/>
              <a:t>The Knowledge Constructor standard also underscores the importance of checking original</a:t>
            </a:r>
            <a:r>
              <a:rPr lang="en-US" baseline="0" dirty="0" smtClean="0"/>
              <a:t> sources, especially in the era of fake news. Teaching students to analyze and synthesize different research materials, cite those materials and ultimately create artifacts that they are responsible for are critical skills in the digital world.</a:t>
            </a:r>
          </a:p>
          <a:p>
            <a:pPr marL="0" marR="0" lvl="0" indent="0" algn="l" rtl="0">
              <a:spcBef>
                <a:spcPts val="0"/>
              </a:spcBef>
              <a:buFont typeface="Arial" panose="020B0604020202020204" pitchFamily="34" charset="0"/>
              <a:buNone/>
            </a:pPr>
            <a:endParaRPr lang="en-US" baseline="0" dirty="0" smtClean="0"/>
          </a:p>
          <a:p>
            <a:endParaRPr lang="en-US" sz="1200" b="0" i="0" kern="1200" dirty="0" smtClean="0">
              <a:solidFill>
                <a:schemeClr val="tx1"/>
              </a:solidFill>
              <a:effectLst/>
              <a:latin typeface="+mn-lt"/>
              <a:ea typeface="+mn-ea"/>
              <a:cs typeface="+mn-cs"/>
            </a:endParaRPr>
          </a:p>
          <a:p>
            <a:pPr marL="0" marR="0" lvl="0" indent="0" algn="l" rtl="0">
              <a:spcBef>
                <a:spcPts val="0"/>
              </a:spcBef>
              <a:buFont typeface="Arial" panose="020B0604020202020204" pitchFamily="34" charset="0"/>
              <a:buNone/>
            </a:pPr>
            <a:endParaRPr dirty="0"/>
          </a:p>
        </p:txBody>
      </p:sp>
      <p:sp>
        <p:nvSpPr>
          <p:cNvPr id="259" name="Shape 259"/>
          <p:cNvSpPr txBox="1">
            <a:spLocks noGrp="1"/>
          </p:cNvSpPr>
          <p:nvPr>
            <p:ph type="sldNum" idx="12"/>
          </p:nvPr>
        </p:nvSpPr>
        <p:spPr>
          <a:xfrm>
            <a:off x="3970937" y="8829967"/>
            <a:ext cx="3037799" cy="4665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3926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701039" y="4473892"/>
            <a:ext cx="5608200" cy="36606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This</a:t>
            </a:r>
            <a:r>
              <a:rPr lang="en-US" sz="1200" baseline="0" dirty="0" smtClean="0"/>
              <a:t> standard supports the idea of students as empowered learners (Standard 1).  Students become designers of their own learning challenges and ways to build knowledge and skills.  </a:t>
            </a:r>
            <a:r>
              <a:rPr lang="en-US" sz="1200" dirty="0" smtClean="0"/>
              <a:t>Design processes are a useful skill for students to practice and use in any discipline</a:t>
            </a:r>
            <a:r>
              <a:rPr lang="en-US" sz="1200" baseline="0" dirty="0" smtClean="0"/>
              <a:t> or setting</a:t>
            </a:r>
            <a:r>
              <a:rPr lang="en-US" sz="1200" dirty="0" smtClean="0"/>
              <a:t>.</a:t>
            </a:r>
            <a:r>
              <a:rPr lang="en-US" sz="1200" baseline="0" dirty="0" smtClean="0"/>
              <a:t> Using technology to identify and solve problems with new and imaginative solutions prepares students for the future. By applying this process to different content areas they will be able to become innovative problem solvers in a complex world. </a:t>
            </a:r>
            <a:endParaRPr lang="en-US" dirty="0"/>
          </a:p>
        </p:txBody>
      </p:sp>
      <p:sp>
        <p:nvSpPr>
          <p:cNvPr id="267" name="Shape 267"/>
          <p:cNvSpPr txBox="1">
            <a:spLocks noGrp="1"/>
          </p:cNvSpPr>
          <p:nvPr>
            <p:ph type="sldNum" idx="12"/>
          </p:nvPr>
        </p:nvSpPr>
        <p:spPr>
          <a:xfrm>
            <a:off x="3970937" y="8829967"/>
            <a:ext cx="3037799" cy="4665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577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701039" y="4473892"/>
            <a:ext cx="5608200" cy="3660600"/>
          </a:xfrm>
          <a:prstGeom prst="rect">
            <a:avLst/>
          </a:prstGeom>
          <a:noFill/>
          <a:ln>
            <a:noFill/>
          </a:ln>
        </p:spPr>
        <p:txBody>
          <a:bodyPr lIns="91425" tIns="91425" rIns="91425" bIns="91425" anchor="t" anchorCtr="0">
            <a:noAutofit/>
          </a:bodyPr>
          <a:lstStyle/>
          <a:p>
            <a:pPr marL="0" marR="0" lvl="0" indent="0" algn="l" rtl="0">
              <a:spcBef>
                <a:spcPts val="0"/>
              </a:spcBef>
              <a:buFont typeface="Arial" panose="020B0604020202020204" pitchFamily="34" charset="0"/>
              <a:buNone/>
            </a:pPr>
            <a:r>
              <a:rPr lang="en-US" dirty="0" smtClean="0"/>
              <a:t>Computational thinking is often discussed in</a:t>
            </a:r>
            <a:r>
              <a:rPr lang="en-US" baseline="0" dirty="0" smtClean="0"/>
              <a:t> the area of computer science.  However,</a:t>
            </a:r>
            <a:r>
              <a:rPr lang="en-US" dirty="0" smtClean="0"/>
              <a:t> computation thinking goes well beyond</a:t>
            </a:r>
            <a:r>
              <a:rPr lang="en-US" baseline="0" dirty="0" smtClean="0"/>
              <a:t> computer science.  Computational thinking</a:t>
            </a:r>
            <a:r>
              <a:rPr lang="en-US" dirty="0" smtClean="0"/>
              <a:t> allows students to look through problems and</a:t>
            </a:r>
            <a:r>
              <a:rPr lang="en-US" baseline="0" dirty="0" smtClean="0"/>
              <a:t> use digital tools to help solve them. In this way it develops critical thinking that applies to any analytical or process activity.  Finally, computational thinking also requires knowledge and attitudes such as a tolerance for ambiguity, communication skills and persistence which are necessary for college, career and civic life.</a:t>
            </a:r>
          </a:p>
          <a:p>
            <a:pPr marL="0" marR="0" lvl="0" indent="0" algn="l" rtl="0">
              <a:spcBef>
                <a:spcPts val="0"/>
              </a:spcBef>
              <a:buFont typeface="Arial" panose="020B0604020202020204" pitchFamily="34" charset="0"/>
              <a:buNone/>
            </a:pPr>
            <a:r>
              <a:rPr lang="en-US" dirty="0" smtClean="0"/>
              <a:t>.</a:t>
            </a:r>
            <a:r>
              <a:rPr lang="en-US" baseline="0" dirty="0" smtClean="0"/>
              <a:t> </a:t>
            </a:r>
            <a:endParaRPr lang="en-US" dirty="0" smtClean="0"/>
          </a:p>
          <a:p>
            <a:pPr marL="0" marR="0" lvl="0" indent="0" algn="l" rtl="0">
              <a:spcBef>
                <a:spcPts val="0"/>
              </a:spcBef>
              <a:buFont typeface="Arial" panose="020B0604020202020204" pitchFamily="34" charset="0"/>
              <a:buNone/>
            </a:pPr>
            <a:endParaRPr lang="en-US" dirty="0" smtClean="0"/>
          </a:p>
          <a:p>
            <a:pPr marL="0" marR="0" lvl="0" indent="0" algn="l" rtl="0">
              <a:spcBef>
                <a:spcPts val="0"/>
              </a:spcBef>
              <a:buFont typeface="Arial" panose="020B0604020202020204" pitchFamily="34" charset="0"/>
              <a:buNone/>
            </a:pPr>
            <a:endParaRPr lang="en-US" dirty="0" smtClean="0"/>
          </a:p>
        </p:txBody>
      </p:sp>
      <p:sp>
        <p:nvSpPr>
          <p:cNvPr id="275" name="Shape 275"/>
          <p:cNvSpPr txBox="1">
            <a:spLocks noGrp="1"/>
          </p:cNvSpPr>
          <p:nvPr>
            <p:ph type="sldNum" idx="12"/>
          </p:nvPr>
        </p:nvSpPr>
        <p:spPr>
          <a:xfrm>
            <a:off x="3970937" y="8829967"/>
            <a:ext cx="3037799" cy="4665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7448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701039" y="4473892"/>
            <a:ext cx="5608200" cy="3660600"/>
          </a:xfrm>
          <a:prstGeom prst="rect">
            <a:avLst/>
          </a:prstGeom>
          <a:noFill/>
          <a:ln>
            <a:noFill/>
          </a:ln>
        </p:spPr>
        <p:txBody>
          <a:bodyPr lIns="91425" tIns="91425" rIns="91425" bIns="91425" anchor="t" anchorCtr="0">
            <a:noAutofit/>
          </a:bodyPr>
          <a:lstStyle/>
          <a:p>
            <a:r>
              <a:rPr lang="en-US" sz="1200" dirty="0" smtClean="0"/>
              <a:t>In the</a:t>
            </a:r>
            <a:r>
              <a:rPr lang="en-US" sz="1200" baseline="0" dirty="0" smtClean="0"/>
              <a:t> digital age, communication can and should take many forms. ISTE made a c</a:t>
            </a:r>
            <a:r>
              <a:rPr lang="en-US" sz="1200" dirty="0" smtClean="0"/>
              <a:t>onscious decision to separate “communication” and “collaboration.” </a:t>
            </a:r>
            <a:r>
              <a:rPr lang="en-US" sz="1200" b="0" i="0" kern="1200" dirty="0" smtClean="0">
                <a:solidFill>
                  <a:schemeClr val="tx1"/>
                </a:solidFill>
                <a:effectLst/>
                <a:latin typeface="+mn-lt"/>
                <a:ea typeface="+mn-ea"/>
                <a:cs typeface="+mn-cs"/>
              </a:rPr>
              <a:t>Creative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communicator allows for students to be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able to show choice in what they are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working on. It also allows them the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opportunity to be able to remix things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that they find into something new that</a:t>
            </a:r>
            <a:r>
              <a:rPr lang="en-US" sz="1200" b="0" i="0" kern="1200" baseline="0" dirty="0" smtClean="0">
                <a:solidFill>
                  <a:schemeClr val="tx1"/>
                </a:solidFill>
                <a:effectLst/>
                <a:latin typeface="+mn-lt"/>
                <a:ea typeface="+mn-ea"/>
                <a:cs typeface="+mn-cs"/>
              </a:rPr>
              <a:t> they can present to an intended audience.</a:t>
            </a:r>
            <a:endParaRPr lang="en-US" sz="1200" dirty="0" smtClean="0"/>
          </a:p>
          <a:p>
            <a:pPr marL="0" indent="0">
              <a:spcBef>
                <a:spcPts val="563"/>
              </a:spcBef>
              <a:buSzPct val="100000"/>
              <a:buFont typeface="Arial" panose="020B0604020202020204" pitchFamily="34" charset="0"/>
              <a:buNone/>
            </a:pPr>
            <a:r>
              <a:rPr lang="en-US" sz="1200" dirty="0" smtClean="0"/>
              <a:t>Remixing or repurposing open source</a:t>
            </a:r>
            <a:r>
              <a:rPr lang="en-US" sz="1200" baseline="0" dirty="0" smtClean="0"/>
              <a:t> content, with proper attributions, is </a:t>
            </a:r>
            <a:r>
              <a:rPr lang="en-US" sz="1200" dirty="0" smtClean="0"/>
              <a:t>a creative act and this standard</a:t>
            </a:r>
            <a:r>
              <a:rPr lang="en-US" sz="1200" baseline="0" dirty="0" smtClean="0"/>
              <a:t> highlights that</a:t>
            </a:r>
            <a:r>
              <a:rPr lang="en-US" sz="1200" dirty="0" smtClean="0"/>
              <a:t>.</a:t>
            </a:r>
          </a:p>
          <a:p>
            <a:pPr marL="0" indent="0">
              <a:spcBef>
                <a:spcPts val="563"/>
              </a:spcBef>
              <a:buSzPct val="100000"/>
              <a:buFont typeface="Arial" panose="020B0604020202020204" pitchFamily="34" charset="0"/>
              <a:buNone/>
            </a:pPr>
            <a:endParaRPr lang="en-US" sz="1200" dirty="0" smtClean="0"/>
          </a:p>
          <a:p>
            <a:pPr marL="0" indent="0">
              <a:spcBef>
                <a:spcPts val="563"/>
              </a:spcBef>
              <a:buSzPct val="100000"/>
              <a:buFont typeface="Arial" panose="020B0604020202020204" pitchFamily="34" charset="0"/>
              <a:buNone/>
            </a:pPr>
            <a:endParaRPr lang="en-US" sz="1200" dirty="0" smtClean="0"/>
          </a:p>
        </p:txBody>
      </p:sp>
      <p:sp>
        <p:nvSpPr>
          <p:cNvPr id="283" name="Shape 283"/>
          <p:cNvSpPr txBox="1">
            <a:spLocks noGrp="1"/>
          </p:cNvSpPr>
          <p:nvPr>
            <p:ph type="sldNum" idx="12"/>
          </p:nvPr>
        </p:nvSpPr>
        <p:spPr>
          <a:xfrm>
            <a:off x="3970937" y="8829967"/>
            <a:ext cx="3037799" cy="4665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6644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0" name="Shape 290"/>
          <p:cNvSpPr txBox="1">
            <a:spLocks noGrp="1"/>
          </p:cNvSpPr>
          <p:nvPr>
            <p:ph type="body" idx="1"/>
          </p:nvPr>
        </p:nvSpPr>
        <p:spPr>
          <a:xfrm>
            <a:off x="701039" y="4473892"/>
            <a:ext cx="5608200" cy="3660600"/>
          </a:xfrm>
          <a:prstGeom prst="rect">
            <a:avLst/>
          </a:prstGeom>
          <a:noFill/>
          <a:ln>
            <a:noFill/>
          </a:ln>
        </p:spPr>
        <p:txBody>
          <a:bodyPr lIns="91425" tIns="91425" rIns="91425" bIns="91425" anchor="t" anchorCtr="0">
            <a:noAutofit/>
          </a:bodyPr>
          <a:lstStyle/>
          <a:p>
            <a:pPr marL="0" marR="0" lvl="0" indent="0" algn="l" rtl="0">
              <a:spcBef>
                <a:spcPts val="0"/>
              </a:spcBef>
              <a:buFont typeface="Arial" panose="020B0604020202020204" pitchFamily="34" charset="0"/>
              <a:buNone/>
            </a:pPr>
            <a:r>
              <a:rPr lang="en-US" dirty="0" smtClean="0"/>
              <a:t>This standard encourages students and educators to look for sources of knowledge and expertise outside the classroom.</a:t>
            </a:r>
            <a:r>
              <a:rPr lang="en-US" baseline="0" dirty="0" smtClean="0"/>
              <a:t> </a:t>
            </a:r>
            <a:r>
              <a:rPr lang="en-US" dirty="0" smtClean="0"/>
              <a:t>It encourages the practice of networked learning, a skill necessary now in the workplace that will only</a:t>
            </a:r>
            <a:r>
              <a:rPr lang="en-US" baseline="0" dirty="0" smtClean="0"/>
              <a:t> become more in demand. A global communicator is someone who connects with others to share thoughts and ideas, challenge opinions and steps out of their comfort zone.  This is an important skill for students as it provides them with access to different points of view so that they can really think critically and make informed decisions.</a:t>
            </a:r>
          </a:p>
          <a:p>
            <a:pPr marL="0" marR="0" lvl="0" indent="0" algn="l" rtl="0">
              <a:spcBef>
                <a:spcPts val="0"/>
              </a:spcBef>
              <a:buFont typeface="Arial" panose="020B0604020202020204" pitchFamily="34" charset="0"/>
              <a:buNone/>
            </a:pPr>
            <a:endParaRPr lang="en-US" baseline="0" dirty="0" smtClean="0"/>
          </a:p>
        </p:txBody>
      </p:sp>
      <p:sp>
        <p:nvSpPr>
          <p:cNvPr id="291" name="Shape 291"/>
          <p:cNvSpPr txBox="1">
            <a:spLocks noGrp="1"/>
          </p:cNvSpPr>
          <p:nvPr>
            <p:ph type="sldNum" idx="12"/>
          </p:nvPr>
        </p:nvSpPr>
        <p:spPr>
          <a:xfrm>
            <a:off x="3970937" y="8829967"/>
            <a:ext cx="3037799" cy="4665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5491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Now that the</a:t>
            </a:r>
            <a:r>
              <a:rPr lang="en-US" baseline="0" dirty="0" smtClean="0"/>
              <a:t> ISTE standards have been adopted by the State Board of Education, districts and schools will need to determine how best to implement these standards into curriculum and instruction.</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01495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Implementing the standards can</a:t>
            </a:r>
            <a:r>
              <a:rPr lang="en-US" sz="1200" b="0" i="0" u="none" strike="noStrike" kern="1200" baseline="0" dirty="0" smtClean="0">
                <a:solidFill>
                  <a:schemeClr val="tx1"/>
                </a:solidFill>
                <a:effectLst/>
                <a:latin typeface="+mn-lt"/>
                <a:ea typeface="+mn-ea"/>
                <a:cs typeface="+mn-cs"/>
              </a:rPr>
              <a:t> and should be done within the specific subject area curriculum.  </a:t>
            </a:r>
            <a:r>
              <a:rPr lang="en-US" sz="1200" b="0" i="0" u="none" strike="noStrike" kern="1200" dirty="0" smtClean="0">
                <a:solidFill>
                  <a:schemeClr val="tx1"/>
                </a:solidFill>
                <a:effectLst/>
                <a:latin typeface="+mn-lt"/>
                <a:ea typeface="+mn-ea"/>
                <a:cs typeface="+mn-cs"/>
              </a:rPr>
              <a:t>The ISTE Student Standards support and complement these standards as they apply to all learners at all levels in all subjects.</a:t>
            </a:r>
            <a:endParaRPr lang="en-US" dirty="0"/>
          </a:p>
        </p:txBody>
      </p:sp>
      <p:sp>
        <p:nvSpPr>
          <p:cNvPr id="4" name="Slide Number Placeholder 3"/>
          <p:cNvSpPr>
            <a:spLocks noGrp="1"/>
          </p:cNvSpPr>
          <p:nvPr>
            <p:ph type="sldNum" sz="quarter" idx="10"/>
          </p:nvPr>
        </p:nvSpPr>
        <p:spPr/>
        <p:txBody>
          <a:bodyPr/>
          <a:lstStyle/>
          <a:p>
            <a:fld id="{3C25FDB6-6BEB-4B85-9D4E-1F407FDDE25A}" type="slidenum">
              <a:rPr lang="en-US" smtClean="0"/>
              <a:t>16</a:t>
            </a:fld>
            <a:endParaRPr lang="en-US"/>
          </a:p>
        </p:txBody>
      </p:sp>
    </p:spTree>
    <p:extLst>
      <p:ext uri="{BB962C8B-B14F-4D97-AF65-F5344CB8AC3E}">
        <p14:creationId xmlns:p14="http://schemas.microsoft.com/office/powerpoint/2010/main" val="3773732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As learning environments</a:t>
            </a:r>
            <a:r>
              <a:rPr lang="en-US" sz="1200" b="0" i="0" u="none" strike="noStrike" kern="1200" baseline="0" dirty="0" smtClean="0">
                <a:solidFill>
                  <a:schemeClr val="tx1"/>
                </a:solidFill>
                <a:effectLst/>
                <a:latin typeface="+mn-lt"/>
                <a:ea typeface="+mn-ea"/>
                <a:cs typeface="+mn-cs"/>
              </a:rPr>
              <a:t> get transformed with the support of technology, t</a:t>
            </a:r>
            <a:r>
              <a:rPr lang="en-US" sz="1200" b="0" i="0" u="none" strike="noStrike" kern="1200" dirty="0" smtClean="0">
                <a:solidFill>
                  <a:schemeClr val="tx1"/>
                </a:solidFill>
                <a:effectLst/>
                <a:latin typeface="+mn-lt"/>
                <a:ea typeface="+mn-ea"/>
                <a:cs typeface="+mn-cs"/>
              </a:rPr>
              <a:t>he ISTE standards are able to guide curriculum, lessons, professional learning, technology plans and improvement plans.  In addition, institutes of higher education need to be using these standards to guide teacher prep programs to ensure that new teachers are adequately prepared to address technology in education to prepare students for their future in the digital world.</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C25FDB6-6BEB-4B85-9D4E-1F407FDDE25A}" type="slidenum">
              <a:rPr lang="en-US" smtClean="0"/>
              <a:t>17</a:t>
            </a:fld>
            <a:endParaRPr lang="en-US"/>
          </a:p>
        </p:txBody>
      </p:sp>
    </p:spTree>
    <p:extLst>
      <p:ext uri="{BB962C8B-B14F-4D97-AF65-F5344CB8AC3E}">
        <p14:creationId xmlns:p14="http://schemas.microsoft.com/office/powerpoint/2010/main" val="3772145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smtClean="0">
                <a:solidFill>
                  <a:schemeClr val="tx1"/>
                </a:solidFill>
                <a:effectLst/>
                <a:latin typeface="+mn-lt"/>
                <a:ea typeface="+mn-ea"/>
                <a:cs typeface="+mn-cs"/>
              </a:rPr>
              <a:t>A number of resources exist to support the effective implementation of the ISTE Standards for Students.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Educators should start with the ISTE Standards webpage first, leveraging the interactive version of the standards with detailed indicators and definitions.  In an effort to support implementation</a:t>
            </a:r>
            <a:r>
              <a:rPr lang="en-US" sz="1200" b="0" i="0" u="none" strike="noStrike" kern="1200" baseline="0" dirty="0" smtClean="0">
                <a:solidFill>
                  <a:schemeClr val="tx1"/>
                </a:solidFill>
                <a:effectLst/>
                <a:latin typeface="+mn-lt"/>
                <a:ea typeface="+mn-ea"/>
                <a:cs typeface="+mn-cs"/>
              </a:rPr>
              <a:t> of the ISTE standards, </a:t>
            </a:r>
            <a:r>
              <a:rPr lang="en-US" sz="1200" b="0" i="0" u="none" strike="noStrike" kern="1200" dirty="0" smtClean="0">
                <a:solidFill>
                  <a:schemeClr val="tx1"/>
                </a:solidFill>
                <a:effectLst/>
                <a:latin typeface="+mn-lt"/>
                <a:ea typeface="+mn-ea"/>
                <a:cs typeface="+mn-cs"/>
              </a:rPr>
              <a:t> Connecticut is engaging in a social network campaign #</a:t>
            </a:r>
            <a:r>
              <a:rPr lang="en-US" sz="1200" b="0" i="0" u="none" strike="noStrike" kern="1200" dirty="0" err="1" smtClean="0">
                <a:solidFill>
                  <a:schemeClr val="tx1"/>
                </a:solidFill>
                <a:effectLst/>
                <a:latin typeface="+mn-lt"/>
                <a:ea typeface="+mn-ea"/>
                <a:cs typeface="+mn-cs"/>
              </a:rPr>
              <a:t>ISTEinCT</a:t>
            </a:r>
            <a:r>
              <a:rPr lang="en-US" sz="1200" b="0" i="0" u="none" strike="noStrike" kern="1200" dirty="0" smtClean="0">
                <a:solidFill>
                  <a:schemeClr val="tx1"/>
                </a:solidFill>
                <a:effectLst/>
                <a:latin typeface="+mn-lt"/>
                <a:ea typeface="+mn-ea"/>
                <a:cs typeface="+mn-cs"/>
              </a:rPr>
              <a:t>, in which educators can share and search for exemplar lesson plans, unit plans and related resources. In addition, </a:t>
            </a:r>
            <a:r>
              <a:rPr lang="en-US" sz="1200" b="0" i="0" u="none" strike="noStrike" kern="1200" baseline="0" dirty="0" smtClean="0">
                <a:solidFill>
                  <a:schemeClr val="tx1"/>
                </a:solidFill>
                <a:effectLst/>
                <a:latin typeface="+mn-lt"/>
                <a:ea typeface="+mn-ea"/>
                <a:cs typeface="+mn-cs"/>
              </a:rPr>
              <a:t>t</a:t>
            </a:r>
            <a:r>
              <a:rPr lang="en-US" baseline="0" dirty="0" smtClean="0"/>
              <a:t>he Commission for Educational Technology will soon publish a set of recommendations for policy revisions by boards of education to encourage digital learning tied to the Standards. Finally, the Commission has made the eBook “ISTE Standards for Students: A Practical Guide for Learning with Technology” available free to educators. This resource includes grade band applications, crosswalks with other standard sets, and sample lesson plans by standard.</a:t>
            </a:r>
          </a:p>
          <a:p>
            <a:pPr marL="0" indent="0">
              <a:buFont typeface="Arial" panose="020B0604020202020204"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66749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Additional information about these standards is available on the Connecticut State Department of Education ISTE webpage.  ISTE also has</a:t>
            </a:r>
            <a:r>
              <a:rPr lang="en-US" sz="1200" b="0" i="0" u="none" strike="noStrike" kern="1200" baseline="0" dirty="0" smtClean="0">
                <a:solidFill>
                  <a:schemeClr val="tx1"/>
                </a:solidFill>
                <a:effectLst/>
                <a:latin typeface="+mn-lt"/>
                <a:ea typeface="+mn-ea"/>
                <a:cs typeface="+mn-cs"/>
              </a:rPr>
              <a:t> a website that provides a wide range of </a:t>
            </a:r>
            <a:r>
              <a:rPr lang="en-US" sz="1200" b="0" i="0" u="none" strike="noStrike" kern="1200" dirty="0" smtClean="0">
                <a:solidFill>
                  <a:schemeClr val="tx1"/>
                </a:solidFill>
                <a:effectLst/>
                <a:latin typeface="+mn-lt"/>
                <a:ea typeface="+mn-ea"/>
                <a:cs typeface="+mn-cs"/>
              </a:rPr>
              <a:t>that can assist in understanding and implementing</a:t>
            </a:r>
            <a:r>
              <a:rPr lang="en-US" sz="1200" b="0" i="0" u="none" strike="noStrike" kern="1200" baseline="0" dirty="0" smtClean="0">
                <a:solidFill>
                  <a:schemeClr val="tx1"/>
                </a:solidFill>
                <a:effectLst/>
                <a:latin typeface="+mn-lt"/>
                <a:ea typeface="+mn-ea"/>
                <a:cs typeface="+mn-cs"/>
              </a:rPr>
              <a:t> the standards</a:t>
            </a:r>
            <a:r>
              <a:rPr lang="en-US" sz="1200" b="0" i="0" u="none" strike="noStrike" kern="1200" dirty="0" smtClean="0">
                <a:solidFill>
                  <a:schemeClr val="tx1"/>
                </a:solidFill>
                <a:effectLst/>
                <a:latin typeface="+mn-lt"/>
                <a:ea typeface="+mn-ea"/>
                <a:cs typeface="+mn-cs"/>
              </a:rPr>
              <a:t>.  The Connecticut Educators Computer</a:t>
            </a:r>
            <a:r>
              <a:rPr lang="en-US" sz="1200" b="0" i="0" u="none" strike="noStrike" kern="1200" baseline="0" dirty="0" smtClean="0">
                <a:solidFill>
                  <a:schemeClr val="tx1"/>
                </a:solidFill>
                <a:effectLst/>
                <a:latin typeface="+mn-lt"/>
                <a:ea typeface="+mn-ea"/>
                <a:cs typeface="+mn-cs"/>
              </a:rPr>
              <a:t> Association, CECA is a local chapter of ISTE. They</a:t>
            </a:r>
            <a:r>
              <a:rPr lang="en-US" sz="1200" b="0" i="0" u="none" strike="noStrike" kern="1200" dirty="0" smtClean="0">
                <a:solidFill>
                  <a:schemeClr val="tx1"/>
                </a:solidFill>
                <a:effectLst/>
                <a:latin typeface="+mn-lt"/>
                <a:ea typeface="+mn-ea"/>
                <a:cs typeface="+mn-cs"/>
              </a:rPr>
              <a:t> will host its annual conference in partnership with the CT Association of School Librarians (CASL) October 21 and 22. The Conference theme this year is standards, with plenty of workshops on how to support implementation of the ISTE, Common Core, and other standards. </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89710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smtClean="0"/>
              <a:t>The timeline to adoption dates back to the turn of the century.  In 2000, legislation was passed that established the Connecticut Commission for Education Technology. The Commission is composed of leaders from education, business, information technology, and government.  They envision, coordinate and oversee the management and successful integration of technology in Connecticut's schools, libraries, colleges and universities. </a:t>
            </a:r>
            <a:r>
              <a:rPr lang="en-US" dirty="0" smtClean="0"/>
              <a:t>The ISTE Standards for Students were first endorsed in</a:t>
            </a:r>
            <a:r>
              <a:rPr lang="en-US" baseline="0" dirty="0" smtClean="0"/>
              <a:t> 2016</a:t>
            </a:r>
            <a:r>
              <a:rPr lang="en-US" dirty="0" smtClean="0"/>
              <a:t> by the Connecticut Commission for Educational Technology, which</a:t>
            </a:r>
            <a:r>
              <a:rPr lang="en-US" baseline="0" dirty="0" smtClean="0"/>
              <a:t> has statutory responsibility to define the technology proficiencies that all students should possess.  In 2017, the Commission released the 5 year State Educational Technology Goals and Plan while the legislature established a Digital Citizenship, Internet Safety, and Media Literacy Advisory Council within the Connecticut State Department of Education.  Understanding the importance of understanding the essential skills for transforming learning environments with the support of technology, the Connecticut State Board of Education adopted the standards in 2018..  </a:t>
            </a:r>
            <a:endParaRPr lang="en-US" baseline="0" dirty="0" smtClean="0"/>
          </a:p>
        </p:txBody>
      </p:sp>
      <p:sp>
        <p:nvSpPr>
          <p:cNvPr id="4" name="Slide Number Placeholder 3"/>
          <p:cNvSpPr>
            <a:spLocks noGrp="1"/>
          </p:cNvSpPr>
          <p:nvPr>
            <p:ph type="sldNum" sz="quarter" idx="10"/>
          </p:nvPr>
        </p:nvSpPr>
        <p:spPr/>
        <p:txBody>
          <a:bodyPr/>
          <a:lstStyle/>
          <a:p>
            <a:fld id="{AE8D40B6-3819-493F-9158-7671EA052FE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035162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Thank</a:t>
            </a:r>
            <a:r>
              <a:rPr lang="en-US" baseline="0" dirty="0" smtClean="0"/>
              <a:t> you for your time and i</a:t>
            </a:r>
            <a:r>
              <a:rPr lang="en-US" dirty="0" smtClean="0"/>
              <a:t>f</a:t>
            </a:r>
            <a:r>
              <a:rPr lang="en-US" baseline="0" dirty="0" smtClean="0"/>
              <a:t> you have any additional questions, please feel free to contact the Connecticut Commission for Education Technology or the Academic Office of the Connecticut State Department of Education.</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804142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ISTE</a:t>
            </a:r>
            <a:r>
              <a:rPr lang="en-US" baseline="0" dirty="0" smtClean="0"/>
              <a:t> Standards for Students have evolved over time.  The standards of 1998 focused on learning to use technology, in 2007 they were revised to be using technology to learn and the latest version of the standards speak to transformative learning with technology.</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244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dirty="0" smtClean="0">
                <a:solidFill>
                  <a:schemeClr val="tx1"/>
                </a:solidFill>
                <a:effectLst/>
                <a:latin typeface="+mn-lt"/>
                <a:ea typeface="+mn-ea"/>
                <a:cs typeface="+mn-cs"/>
              </a:rPr>
              <a:t>Years of research and input from educators, researchers, and educational leaders went into the development of the ISTE Standards. The Standards were designed to be relevant over time, that is, not depend on the current technology applications of the day.  As a result the Standards are not highly prescriptive and detailed but serve as frameworks, defining the profile of a learner with the technology competencies that will prepare them for college and career. They apply to all grade bands, from early elementary to secondary and support the other subject specific standards adopted by the board. </a:t>
            </a:r>
            <a:endParaRPr lang="en-US" dirty="0" smtClean="0"/>
          </a:p>
        </p:txBody>
      </p:sp>
      <p:sp>
        <p:nvSpPr>
          <p:cNvPr id="4" name="Slide Number Placeholder 3"/>
          <p:cNvSpPr>
            <a:spLocks noGrp="1"/>
          </p:cNvSpPr>
          <p:nvPr>
            <p:ph type="sldNum" sz="quarter" idx="10"/>
          </p:nvPr>
        </p:nvSpPr>
        <p:spPr/>
        <p:txBody>
          <a:bodyPr/>
          <a:lstStyle/>
          <a:p>
            <a:fld id="{10D00071-3923-6649-9005-11EA8754673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29104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There are 7 ISTE Standards, namely, Empowered Learner, Digital Citizen, Knowledge Constructor, Innovative Designer, Computational Thinker, Creative Communicator, and Global Collaborator.  These new standards lead with learning</a:t>
            </a:r>
            <a:r>
              <a:rPr lang="en-US" sz="1200" b="0" i="0" u="none" strike="noStrike" kern="1200" baseline="0" dirty="0" smtClean="0">
                <a:solidFill>
                  <a:schemeClr val="tx1"/>
                </a:solidFill>
                <a:effectLst/>
                <a:latin typeface="+mn-lt"/>
                <a:ea typeface="+mn-ea"/>
                <a:cs typeface="+mn-cs"/>
              </a:rPr>
              <a:t> by focusing on encouraging students to engage in deeper learning, enabling students to take ownership of their learning, highlighting learning and not tools and expecting students to use technology when appropriate. </a:t>
            </a:r>
            <a:r>
              <a:rPr lang="en-US" sz="1200" b="0" i="0" u="none" strike="noStrike" kern="1200" dirty="0" smtClean="0">
                <a:solidFill>
                  <a:schemeClr val="tx1"/>
                </a:solidFill>
                <a:effectLst/>
                <a:latin typeface="+mn-lt"/>
                <a:ea typeface="+mn-ea"/>
                <a:cs typeface="+mn-cs"/>
              </a:rPr>
              <a:t>In this way these standards are designed to empower student voice and ensure that learning is a student-driven process so that students will be prepared to thrive in a constantly evolving technological landscape.</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C25FDB6-6BEB-4B85-9D4E-1F407FDDE25A}" type="slidenum">
              <a:rPr lang="en-US" smtClean="0"/>
              <a:t>5</a:t>
            </a:fld>
            <a:endParaRPr lang="en-US"/>
          </a:p>
        </p:txBody>
      </p:sp>
    </p:spTree>
    <p:extLst>
      <p:ext uri="{BB962C8B-B14F-4D97-AF65-F5344CB8AC3E}">
        <p14:creationId xmlns:p14="http://schemas.microsoft.com/office/powerpoint/2010/main" val="3331434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The structure of the standards enables a better understanding of the expectations. The standards are designed in such a way that each standard's name corresponds to a student-centered “persona.” In this case, the “Digital Citizen” standard.  The Standard Statement defines active, observable behaviors that demonstrate competency in the particular strand and the indicators serve as more detailed examples of how this set of competencies manifests itself.  These are not designed to by prescriptive, but rather frameworks and examples.</a:t>
            </a:r>
            <a:r>
              <a:rPr lang="en-US" sz="1200" b="0" i="0" kern="1200" dirty="0" smtClean="0">
                <a:solidFill>
                  <a:schemeClr val="tx1"/>
                </a:solidFill>
                <a:effectLst/>
                <a:latin typeface="+mn-lt"/>
                <a:ea typeface="+mn-ea"/>
                <a:cs typeface="+mn-cs"/>
              </a:rPr>
              <a:t>​</a:t>
            </a:r>
          </a:p>
          <a:p>
            <a:pPr rtl="0" fontAlgn="base"/>
            <a:r>
              <a:rPr lang="en-US" sz="1200" b="0" i="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10D00071-3923-6649-9005-11EA8754673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35483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Each of the seven ISTE standards is important in preparing students.  They provide clear guidelines for the</a:t>
            </a:r>
            <a:r>
              <a:rPr lang="en-US" baseline="0" dirty="0" smtClean="0"/>
              <a:t> skills, knowledge and approaches needed to succeed in the digital age.</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82917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701039" y="4473892"/>
            <a:ext cx="5608200" cy="3660600"/>
          </a:xfrm>
          <a:prstGeom prst="rect">
            <a:avLst/>
          </a:prstGeom>
          <a:noFill/>
          <a:ln>
            <a:noFill/>
          </a:ln>
        </p:spPr>
        <p:txBody>
          <a:bodyPr lIns="91425" tIns="91425" rIns="91425" bIns="91425" anchor="t" anchorCtr="0">
            <a:noAutofit/>
          </a:bodyPr>
          <a:lstStyle/>
          <a:p>
            <a:pPr marL="0" marR="0" lvl="0" indent="0" algn="l" rtl="0">
              <a:spcBef>
                <a:spcPts val="0"/>
              </a:spcBef>
              <a:buFont typeface="Arial" panose="020B0604020202020204" pitchFamily="34" charset="0"/>
              <a:buNone/>
            </a:pPr>
            <a:r>
              <a:rPr lang="en-US" sz="1050" b="0" dirty="0" smtClean="0"/>
              <a:t>While</a:t>
            </a:r>
            <a:r>
              <a:rPr lang="en-US" sz="1050" b="0" baseline="0" dirty="0" smtClean="0"/>
              <a:t> all of the ISTE Standards express valuable competencies, they begin with the “Empowered Learner” Standard, which strongly supports all of the other Standards. The Empowered Learner standard pivots off of student agency, supporting the type of nimble thinking to design and achieve learning outcomes using technology.</a:t>
            </a:r>
          </a:p>
          <a:p>
            <a:pPr marL="171450" marR="0" lvl="0" indent="-171450" algn="l" rtl="0">
              <a:spcBef>
                <a:spcPts val="0"/>
              </a:spcBef>
              <a:buFont typeface="Arial" panose="020B0604020202020204" pitchFamily="34" charset="0"/>
              <a:buChar char="•"/>
            </a:pPr>
            <a:endParaRPr lang="en-US" sz="1050" b="0" dirty="0" smtClean="0"/>
          </a:p>
        </p:txBody>
      </p:sp>
      <p:sp>
        <p:nvSpPr>
          <p:cNvPr id="243" name="Shape 243"/>
          <p:cNvSpPr txBox="1">
            <a:spLocks noGrp="1"/>
          </p:cNvSpPr>
          <p:nvPr>
            <p:ph type="sldNum" idx="12"/>
          </p:nvPr>
        </p:nvSpPr>
        <p:spPr>
          <a:xfrm>
            <a:off x="3970937" y="8829967"/>
            <a:ext cx="3037799" cy="4665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3516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701039" y="4473892"/>
            <a:ext cx="5608200" cy="3660600"/>
          </a:xfrm>
          <a:prstGeom prst="rect">
            <a:avLst/>
          </a:prstGeom>
          <a:noFill/>
          <a:ln>
            <a:noFill/>
          </a:ln>
        </p:spPr>
        <p:txBody>
          <a:bodyPr lIns="91425" tIns="91425" rIns="91425" bIns="91425" anchor="t" anchorCtr="0">
            <a:noAutofit/>
          </a:bodyPr>
          <a:lstStyle/>
          <a:p>
            <a:pPr marL="0" marR="0" lvl="0" indent="0" algn="l" rtl="0">
              <a:spcBef>
                <a:spcPts val="0"/>
              </a:spcBef>
              <a:buFont typeface="Arial" panose="020B0604020202020204" pitchFamily="34" charset="0"/>
              <a:buNone/>
            </a:pPr>
            <a:r>
              <a:rPr lang="en-US" dirty="0" smtClean="0"/>
              <a:t>Digital citizenship really means using technology</a:t>
            </a:r>
            <a:r>
              <a:rPr lang="en-US" baseline="0" dirty="0" smtClean="0"/>
              <a:t> effectively and safely. This means treating others with respect. It is about recognizing the rights and responsibilities of living and working in an interconnected digital world as well as acting in ways that are safe, legal and ethical.  Students need to understand that they are creating a digital footprint that can’t be easily washed away.  They need to learn to value of their own data and understand how to protect themselves against privacy theft.</a:t>
            </a:r>
          </a:p>
          <a:p>
            <a:pPr marL="0" marR="0" lvl="0" indent="0" algn="l" rtl="0">
              <a:spcBef>
                <a:spcPts val="0"/>
              </a:spcBef>
              <a:buFont typeface="Arial" panose="020B0604020202020204" pitchFamily="34" charset="0"/>
              <a:buNone/>
            </a:pPr>
            <a:endParaRPr lang="en-US" baseline="0" dirty="0" smtClean="0"/>
          </a:p>
          <a:p>
            <a:endParaRPr lang="en-US" sz="1200" b="0" i="0" kern="1200" dirty="0" smtClean="0">
              <a:solidFill>
                <a:schemeClr val="tx1"/>
              </a:solidFill>
              <a:effectLst/>
              <a:latin typeface="+mn-lt"/>
              <a:ea typeface="+mn-ea"/>
              <a:cs typeface="+mn-cs"/>
            </a:endParaRPr>
          </a:p>
          <a:p>
            <a:pPr marL="0" marR="0" lvl="0" indent="0" algn="l" rtl="0">
              <a:spcBef>
                <a:spcPts val="0"/>
              </a:spcBef>
              <a:buFont typeface="Arial" panose="020B0604020202020204" pitchFamily="34" charset="0"/>
              <a:buNone/>
            </a:pPr>
            <a:endParaRPr lang="en-US" dirty="0"/>
          </a:p>
        </p:txBody>
      </p:sp>
      <p:sp>
        <p:nvSpPr>
          <p:cNvPr id="251" name="Shape 251"/>
          <p:cNvSpPr txBox="1">
            <a:spLocks noGrp="1"/>
          </p:cNvSpPr>
          <p:nvPr>
            <p:ph type="sldNum" idx="12"/>
          </p:nvPr>
        </p:nvSpPr>
        <p:spPr>
          <a:xfrm>
            <a:off x="3970937" y="8829967"/>
            <a:ext cx="3037799" cy="4665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3434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8" y="6650776"/>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500"/>
            <a:ext cx="4220006" cy="276999"/>
          </a:xfrm>
          <a:prstGeom prst="rect">
            <a:avLst/>
          </a:prstGeom>
          <a:noFill/>
        </p:spPr>
        <p:txBody>
          <a:bodyPr wrap="square" rtlCol="0">
            <a:spAutoFit/>
          </a:bodyPr>
          <a:lstStyle/>
          <a:p>
            <a:pPr algn="r" defTabSz="457189"/>
            <a:r>
              <a:rPr lang="en-US" sz="1200" spc="51"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20"/>
            <a:ext cx="1040773" cy="789779"/>
          </a:xfrm>
          <a:prstGeom prst="rect">
            <a:avLst/>
          </a:prstGeom>
        </p:spPr>
      </p:pic>
    </p:spTree>
    <p:extLst>
      <p:ext uri="{BB962C8B-B14F-4D97-AF65-F5344CB8AC3E}">
        <p14:creationId xmlns:p14="http://schemas.microsoft.com/office/powerpoint/2010/main" val="57952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End Slide">
    <p:spTree>
      <p:nvGrpSpPr>
        <p:cNvPr id="1" name="Shape 163"/>
        <p:cNvGrpSpPr/>
        <p:nvPr/>
      </p:nvGrpSpPr>
      <p:grpSpPr>
        <a:xfrm>
          <a:off x="0" y="0"/>
          <a:ext cx="0" cy="0"/>
          <a:chOff x="0" y="0"/>
          <a:chExt cx="0" cy="0"/>
        </a:xfrm>
      </p:grpSpPr>
      <p:sp>
        <p:nvSpPr>
          <p:cNvPr id="165" name="Shape 165"/>
          <p:cNvSpPr txBox="1"/>
          <p:nvPr/>
        </p:nvSpPr>
        <p:spPr>
          <a:xfrm>
            <a:off x="115460" y="2306264"/>
            <a:ext cx="3793677" cy="1933091"/>
          </a:xfrm>
          <a:prstGeom prst="rect">
            <a:avLst/>
          </a:prstGeom>
          <a:noFill/>
          <a:ln>
            <a:noFill/>
          </a:ln>
        </p:spPr>
        <p:txBody>
          <a:bodyPr lIns="91425" tIns="45700" rIns="91425" bIns="45700" anchor="ctr" anchorCtr="0">
            <a:noAutofit/>
          </a:bodyPr>
          <a:lstStyle/>
          <a:p>
            <a:pPr defTabSz="457178">
              <a:buClr>
                <a:prstClr val="black"/>
              </a:buClr>
              <a:buFont typeface="Calibri"/>
              <a:buNone/>
            </a:pPr>
            <a:endParaRPr sz="3200">
              <a:solidFill>
                <a:prstClr val="black"/>
              </a:solidFill>
              <a:latin typeface="Allerta"/>
              <a:ea typeface="Allerta"/>
              <a:cs typeface="Allerta"/>
              <a:sym typeface="Allerta"/>
            </a:endParaRPr>
          </a:p>
        </p:txBody>
      </p:sp>
      <p:sp>
        <p:nvSpPr>
          <p:cNvPr id="166" name="Shape 166"/>
          <p:cNvSpPr txBox="1"/>
          <p:nvPr/>
        </p:nvSpPr>
        <p:spPr>
          <a:xfrm>
            <a:off x="115460" y="2306264"/>
            <a:ext cx="3793677" cy="1933091"/>
          </a:xfrm>
          <a:prstGeom prst="rect">
            <a:avLst/>
          </a:prstGeom>
          <a:noFill/>
          <a:ln>
            <a:noFill/>
          </a:ln>
        </p:spPr>
        <p:txBody>
          <a:bodyPr lIns="91425" tIns="45700" rIns="91425" bIns="45700" anchor="ctr" anchorCtr="0">
            <a:noAutofit/>
          </a:bodyPr>
          <a:lstStyle/>
          <a:p>
            <a:pPr defTabSz="457178">
              <a:buClr>
                <a:prstClr val="black"/>
              </a:buClr>
              <a:buFont typeface="Calibri"/>
              <a:buNone/>
            </a:pPr>
            <a:endParaRPr sz="3200">
              <a:solidFill>
                <a:prstClr val="black"/>
              </a:solidFill>
              <a:latin typeface="Allerta"/>
              <a:ea typeface="Allerta"/>
              <a:cs typeface="Allerta"/>
              <a:sym typeface="Allerta"/>
            </a:endParaRPr>
          </a:p>
        </p:txBody>
      </p:sp>
      <p:sp>
        <p:nvSpPr>
          <p:cNvPr id="167" name="Shape 167"/>
          <p:cNvSpPr txBox="1"/>
          <p:nvPr/>
        </p:nvSpPr>
        <p:spPr>
          <a:xfrm>
            <a:off x="216569" y="2852960"/>
            <a:ext cx="8620551" cy="876843"/>
          </a:xfrm>
          <a:prstGeom prst="rect">
            <a:avLst/>
          </a:prstGeom>
          <a:solidFill>
            <a:srgbClr val="FFFFFF">
              <a:alpha val="80000"/>
            </a:srgbClr>
          </a:solidFill>
          <a:ln>
            <a:noFill/>
          </a:ln>
        </p:spPr>
        <p:txBody>
          <a:bodyPr lIns="91425" tIns="45700" rIns="91425" bIns="45700" anchor="ctr" anchorCtr="0">
            <a:noAutofit/>
          </a:bodyPr>
          <a:lstStyle/>
          <a:p>
            <a:pPr defTabSz="457178">
              <a:buClr>
                <a:prstClr val="black"/>
              </a:buClr>
              <a:buFont typeface="Calibri"/>
              <a:buNone/>
            </a:pPr>
            <a:endParaRPr sz="3200">
              <a:solidFill>
                <a:srgbClr val="23593E"/>
              </a:solidFill>
              <a:latin typeface="Allerta"/>
              <a:ea typeface="Allerta"/>
              <a:cs typeface="Allerta"/>
              <a:sym typeface="Allerta"/>
            </a:endParaRPr>
          </a:p>
        </p:txBody>
      </p:sp>
      <p:sp>
        <p:nvSpPr>
          <p:cNvPr id="169" name="Shape 169"/>
          <p:cNvSpPr txBox="1">
            <a:spLocks noGrp="1"/>
          </p:cNvSpPr>
          <p:nvPr>
            <p:ph type="title"/>
          </p:nvPr>
        </p:nvSpPr>
        <p:spPr>
          <a:xfrm>
            <a:off x="219319" y="1761700"/>
            <a:ext cx="8617800" cy="3124213"/>
          </a:xfrm>
          <a:prstGeom prst="rect">
            <a:avLst/>
          </a:prstGeom>
          <a:solidFill>
            <a:srgbClr val="1C4372"/>
          </a:solidFill>
          <a:ln>
            <a:noFill/>
          </a:ln>
        </p:spPr>
        <p:txBody>
          <a:bodyPr lIns="91425" tIns="91425" rIns="91425" bIns="91425" anchor="ctr" anchorCtr="0"/>
          <a:lstStyle>
            <a:lvl1pPr algn="l" rtl="0">
              <a:spcBef>
                <a:spcPts val="0"/>
              </a:spcBef>
              <a:buClr>
                <a:schemeClr val="dk1"/>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8" name="TextBox 7"/>
          <p:cNvSpPr txBox="1"/>
          <p:nvPr userDrawn="1"/>
        </p:nvSpPr>
        <p:spPr>
          <a:xfrm>
            <a:off x="4740457" y="6374505"/>
            <a:ext cx="4220006" cy="276999"/>
          </a:xfrm>
          <a:prstGeom prst="rect">
            <a:avLst/>
          </a:prstGeom>
          <a:noFill/>
        </p:spPr>
        <p:txBody>
          <a:bodyPr wrap="square" rtlCol="0">
            <a:spAutoFit/>
          </a:bodyPr>
          <a:lstStyle/>
          <a:p>
            <a:pPr algn="r" defTabSz="457178"/>
            <a:r>
              <a:rPr lang="en-US" sz="1200" spc="51" dirty="0">
                <a:solidFill>
                  <a:srgbClr val="002D73"/>
                </a:solidFill>
                <a:latin typeface="Times New Roman"/>
                <a:cs typeface="Times New Roman"/>
              </a:rPr>
              <a:t>CONNECTICUT STATE DEPARTMENT OF EDUCATION</a:t>
            </a:r>
          </a:p>
        </p:txBody>
      </p:sp>
      <p:cxnSp>
        <p:nvCxnSpPr>
          <p:cNvPr id="9" name="Straight Connector 8"/>
          <p:cNvCxnSpPr/>
          <p:nvPr userDrawn="1"/>
        </p:nvCxnSpPr>
        <p:spPr>
          <a:xfrm flipV="1">
            <a:off x="1254728" y="6682387"/>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93331"/>
            <a:ext cx="1040773" cy="789779"/>
          </a:xfrm>
          <a:prstGeom prst="rect">
            <a:avLst/>
          </a:prstGeom>
        </p:spPr>
      </p:pic>
    </p:spTree>
    <p:extLst>
      <p:ext uri="{BB962C8B-B14F-4D97-AF65-F5344CB8AC3E}">
        <p14:creationId xmlns:p14="http://schemas.microsoft.com/office/powerpoint/2010/main" val="3348649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396"/>
        <p:cNvGrpSpPr/>
        <p:nvPr/>
      </p:nvGrpSpPr>
      <p:grpSpPr>
        <a:xfrm>
          <a:off x="0" y="0"/>
          <a:ext cx="0" cy="0"/>
          <a:chOff x="0" y="0"/>
          <a:chExt cx="0" cy="0"/>
        </a:xfrm>
      </p:grpSpPr>
      <p:sp>
        <p:nvSpPr>
          <p:cNvPr id="397" name="Shape 397"/>
          <p:cNvSpPr>
            <a:spLocks noGrp="1"/>
          </p:cNvSpPr>
          <p:nvPr>
            <p:ph type="pic" idx="2"/>
          </p:nvPr>
        </p:nvSpPr>
        <p:spPr>
          <a:xfrm>
            <a:off x="0" y="0"/>
            <a:ext cx="9144000" cy="6858000"/>
          </a:xfrm>
          <a:prstGeom prst="rect">
            <a:avLst/>
          </a:prstGeom>
          <a:noFill/>
          <a:ln>
            <a:noFill/>
          </a:ln>
        </p:spPr>
      </p:sp>
    </p:spTree>
    <p:extLst>
      <p:ext uri="{BB962C8B-B14F-4D97-AF65-F5344CB8AC3E}">
        <p14:creationId xmlns:p14="http://schemas.microsoft.com/office/powerpoint/2010/main" val="1624865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4"/>
            <a:ext cx="2133600" cy="365125"/>
          </a:xfrm>
          <a:prstGeom prst="rect">
            <a:avLst/>
          </a:prstGeom>
        </p:spPr>
        <p:txBody>
          <a:bodyPr/>
          <a:lstStyle/>
          <a:p>
            <a:fld id="{E71331B4-8886-884C-97D5-3124897D6AD0}" type="datetimeFigureOut">
              <a:rPr lang="en-US">
                <a:solidFill>
                  <a:prstClr val="black">
                    <a:tint val="75000"/>
                  </a:prstClr>
                </a:solidFill>
              </a:rPr>
              <a:pPr/>
              <a:t>9/20/2018</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64"/>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64"/>
            <a:ext cx="2133600" cy="365125"/>
          </a:xfrm>
          <a:prstGeom prst="rect">
            <a:avLst/>
          </a:prstGeom>
        </p:spPr>
        <p:txBody>
          <a:bodyPr/>
          <a:lstStyle/>
          <a:p>
            <a:fld id="{24F2258D-CF54-2C4E-9726-8648A0B8DDCC}"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0031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8" y="6650782"/>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505"/>
            <a:ext cx="4220006" cy="276999"/>
          </a:xfrm>
          <a:prstGeom prst="rect">
            <a:avLst/>
          </a:prstGeom>
          <a:noFill/>
        </p:spPr>
        <p:txBody>
          <a:bodyPr wrap="square" rtlCol="0">
            <a:spAutoFit/>
          </a:bodyPr>
          <a:lstStyle/>
          <a:p>
            <a:pPr algn="r"/>
            <a:r>
              <a:rPr lang="en-US" sz="1200" spc="51"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26"/>
            <a:ext cx="1040773" cy="789779"/>
          </a:xfrm>
          <a:prstGeom prst="rect">
            <a:avLst/>
          </a:prstGeom>
        </p:spPr>
      </p:pic>
    </p:spTree>
    <p:extLst>
      <p:ext uri="{BB962C8B-B14F-4D97-AF65-F5344CB8AC3E}">
        <p14:creationId xmlns:p14="http://schemas.microsoft.com/office/powerpoint/2010/main" val="3486594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167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413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746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9/20/2018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561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9/20/2018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34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9/20/2018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34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997938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9/20/2018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78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9/20/2018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0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9/20/2018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403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975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634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2"/>
        <p:cNvGrpSpPr/>
        <p:nvPr/>
      </p:nvGrpSpPr>
      <p:grpSpPr>
        <a:xfrm>
          <a:off x="0" y="0"/>
          <a:ext cx="0" cy="0"/>
          <a:chOff x="0" y="0"/>
          <a:chExt cx="0" cy="0"/>
        </a:xfrm>
      </p:grpSpPr>
      <p:sp>
        <p:nvSpPr>
          <p:cNvPr id="263" name="Google Shape;263;p52"/>
          <p:cNvSpPr txBox="1">
            <a:spLocks noGrp="1"/>
          </p:cNvSpPr>
          <p:nvPr>
            <p:ph type="title"/>
          </p:nvPr>
        </p:nvSpPr>
        <p:spPr>
          <a:xfrm>
            <a:off x="311704" y="593367"/>
            <a:ext cx="8520643" cy="831300"/>
          </a:xfrm>
          <a:prstGeom prst="rect">
            <a:avLst/>
          </a:prstGeom>
        </p:spPr>
        <p:txBody>
          <a:bodyPr spcFirstLastPara="1" wrap="square" lIns="125975" tIns="125975" rIns="125975" bIns="125975" anchor="t" anchorCtr="0"/>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264" name="Google Shape;264;p52"/>
          <p:cNvSpPr txBox="1">
            <a:spLocks noGrp="1"/>
          </p:cNvSpPr>
          <p:nvPr>
            <p:ph type="body" idx="1"/>
          </p:nvPr>
        </p:nvSpPr>
        <p:spPr>
          <a:xfrm>
            <a:off x="311704" y="1536633"/>
            <a:ext cx="8520643" cy="4555200"/>
          </a:xfrm>
          <a:prstGeom prst="rect">
            <a:avLst/>
          </a:prstGeom>
        </p:spPr>
        <p:txBody>
          <a:bodyPr spcFirstLastPara="1" wrap="square" lIns="125975" tIns="125975" rIns="125975" bIns="125975" anchor="t" anchorCtr="0"/>
          <a:lstStyle>
            <a:lvl1pPr marL="326571" lvl="0" indent="-276677" rtl="0">
              <a:spcBef>
                <a:spcPts val="0"/>
              </a:spcBef>
              <a:spcAft>
                <a:spcPts val="0"/>
              </a:spcAft>
              <a:buClr>
                <a:srgbClr val="434343"/>
              </a:buClr>
              <a:buSzPts val="2500"/>
              <a:buChar char="●"/>
              <a:defRPr>
                <a:solidFill>
                  <a:srgbClr val="434343"/>
                </a:solidFill>
              </a:defRPr>
            </a:lvl1pPr>
            <a:lvl2pPr marL="653140" lvl="1" indent="-249463" rtl="0">
              <a:spcBef>
                <a:spcPts val="1571"/>
              </a:spcBef>
              <a:spcAft>
                <a:spcPts val="0"/>
              </a:spcAft>
              <a:buClr>
                <a:srgbClr val="666666"/>
              </a:buClr>
              <a:buSzPts val="1900"/>
              <a:buChar char="○"/>
              <a:defRPr>
                <a:solidFill>
                  <a:srgbClr val="666666"/>
                </a:solidFill>
              </a:defRPr>
            </a:lvl2pPr>
            <a:lvl3pPr marL="979710" lvl="2" indent="-249463" rtl="0">
              <a:spcBef>
                <a:spcPts val="1571"/>
              </a:spcBef>
              <a:spcAft>
                <a:spcPts val="0"/>
              </a:spcAft>
              <a:buSzPts val="1900"/>
              <a:buChar char="■"/>
              <a:defRPr/>
            </a:lvl3pPr>
            <a:lvl4pPr marL="1306279" lvl="3" indent="-249463" rtl="0">
              <a:spcBef>
                <a:spcPts val="1571"/>
              </a:spcBef>
              <a:spcAft>
                <a:spcPts val="0"/>
              </a:spcAft>
              <a:buSzPts val="1900"/>
              <a:buChar char="●"/>
              <a:defRPr/>
            </a:lvl4pPr>
            <a:lvl5pPr marL="1632850" lvl="4" indent="-249463" rtl="0">
              <a:spcBef>
                <a:spcPts val="1571"/>
              </a:spcBef>
              <a:spcAft>
                <a:spcPts val="0"/>
              </a:spcAft>
              <a:buSzPts val="1900"/>
              <a:buChar char="○"/>
              <a:defRPr/>
            </a:lvl5pPr>
            <a:lvl6pPr marL="1959419" lvl="5" indent="-249463" rtl="0">
              <a:spcBef>
                <a:spcPts val="1571"/>
              </a:spcBef>
              <a:spcAft>
                <a:spcPts val="0"/>
              </a:spcAft>
              <a:buSzPts val="1900"/>
              <a:buChar char="■"/>
              <a:defRPr/>
            </a:lvl6pPr>
            <a:lvl7pPr marL="2285990" lvl="6" indent="-249463" rtl="0">
              <a:spcBef>
                <a:spcPts val="1571"/>
              </a:spcBef>
              <a:spcAft>
                <a:spcPts val="0"/>
              </a:spcAft>
              <a:buSzPts val="1900"/>
              <a:buChar char="●"/>
              <a:defRPr/>
            </a:lvl7pPr>
            <a:lvl8pPr marL="2612559" lvl="7" indent="-249463" rtl="0">
              <a:spcBef>
                <a:spcPts val="1571"/>
              </a:spcBef>
              <a:spcAft>
                <a:spcPts val="0"/>
              </a:spcAft>
              <a:buSzPts val="1900"/>
              <a:buChar char="○"/>
              <a:defRPr/>
            </a:lvl8pPr>
            <a:lvl9pPr marL="2939129" lvl="8" indent="-249463" rtl="0">
              <a:spcBef>
                <a:spcPts val="1571"/>
              </a:spcBef>
              <a:spcAft>
                <a:spcPts val="1571"/>
              </a:spcAft>
              <a:buSzPts val="1900"/>
              <a:buChar char="■"/>
              <a:defRPr/>
            </a:lvl9pPr>
          </a:lstStyle>
          <a:p>
            <a:endParaRPr/>
          </a:p>
        </p:txBody>
      </p:sp>
      <p:sp>
        <p:nvSpPr>
          <p:cNvPr id="265" name="Google Shape;265;p52"/>
          <p:cNvSpPr txBox="1">
            <a:spLocks noGrp="1"/>
          </p:cNvSpPr>
          <p:nvPr>
            <p:ph type="sldNum" idx="12"/>
          </p:nvPr>
        </p:nvSpPr>
        <p:spPr>
          <a:xfrm>
            <a:off x="8497999" y="6251679"/>
            <a:ext cx="548786" cy="524700"/>
          </a:xfrm>
          <a:prstGeom prst="rect">
            <a:avLst/>
          </a:prstGeom>
        </p:spPr>
        <p:txBody>
          <a:bodyPr spcFirstLastPara="1" wrap="square" lIns="125975" tIns="125975" rIns="125975" bIns="1259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78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620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7551355" y="1645920"/>
            <a:ext cx="2438399" cy="365760"/>
          </a:xfrm>
          <a:prstGeom prst="rect">
            <a:avLst/>
          </a:prstGeom>
        </p:spPr>
        <p:txBody>
          <a:bodyPr/>
          <a:lstStyle/>
          <a:p>
            <a:pPr defTabSz="457189"/>
            <a:fld id="{F6907F47-50AB-4A7F-A7ED-DDC8F1F431F1}" type="datetime1">
              <a:rPr lang="en-US" smtClean="0">
                <a:solidFill>
                  <a:prstClr val="black"/>
                </a:solidFill>
              </a:rPr>
              <a:pPr defTabSz="457189"/>
              <a:t>9/20/2018</a:t>
            </a:fld>
            <a:endParaRPr lang="en-US">
              <a:solidFill>
                <a:prstClr val="black"/>
              </a:solidFill>
            </a:endParaRPr>
          </a:p>
        </p:txBody>
      </p:sp>
      <p:sp>
        <p:nvSpPr>
          <p:cNvPr id="5" name="Footer Placeholder 4"/>
          <p:cNvSpPr>
            <a:spLocks noGrp="1"/>
          </p:cNvSpPr>
          <p:nvPr>
            <p:ph type="ftr" sz="quarter" idx="11"/>
          </p:nvPr>
        </p:nvSpPr>
        <p:spPr>
          <a:xfrm rot="16200000">
            <a:off x="7586914" y="4048760"/>
            <a:ext cx="2367281" cy="365760"/>
          </a:xfrm>
          <a:prstGeom prst="rect">
            <a:avLst/>
          </a:prstGeom>
        </p:spPr>
        <p:txBody>
          <a:bodyPr/>
          <a:lstStyle/>
          <a:p>
            <a:pPr defTabSz="457189"/>
            <a:endParaRPr lang="en-US">
              <a:solidFill>
                <a:prstClr val="black"/>
              </a:solidFill>
            </a:endParaRPr>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pPr defTabSz="457189"/>
            <a:fld id="{DF934E8A-924F-4D27-A156-BCE77C52CE63}" type="slidenum">
              <a:rPr lang="en-US" smtClean="0">
                <a:solidFill>
                  <a:prstClr val="black"/>
                </a:solidFill>
              </a:rPr>
              <a:pPr defTabSz="457189"/>
              <a:t>‹#›</a:t>
            </a:fld>
            <a:endParaRPr lang="en-US">
              <a:solidFill>
                <a:prstClr val="black"/>
              </a:solidFill>
            </a:endParaRPr>
          </a:p>
        </p:txBody>
      </p:sp>
    </p:spTree>
    <p:extLst>
      <p:ext uri="{BB962C8B-B14F-4D97-AF65-F5344CB8AC3E}">
        <p14:creationId xmlns:p14="http://schemas.microsoft.com/office/powerpoint/2010/main" val="72518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Content Slide_White_Horizontal">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9"/>
            <a:ext cx="4038600" cy="3394075"/>
          </a:xfrm>
          <a:prstGeom prst="rect">
            <a:avLst/>
          </a:prstGeom>
        </p:spPr>
        <p:txBody>
          <a:bodyPr/>
          <a:lstStyle>
            <a:lvl1pPr>
              <a:defRPr sz="2813"/>
            </a:lvl1pPr>
            <a:lvl2pPr>
              <a:defRPr sz="2400"/>
            </a:lvl2pPr>
            <a:lvl3pPr>
              <a:defRPr sz="1988"/>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9"/>
            <a:ext cx="4038600" cy="3394075"/>
          </a:xfrm>
          <a:prstGeom prst="rect">
            <a:avLst/>
          </a:prstGeom>
        </p:spPr>
        <p:txBody>
          <a:bodyPr/>
          <a:lstStyle>
            <a:lvl1pPr>
              <a:defRPr sz="2813"/>
            </a:lvl1pPr>
            <a:lvl2pPr>
              <a:defRPr sz="2400"/>
            </a:lvl2pPr>
            <a:lvl3pPr>
              <a:defRPr sz="1988"/>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5" y="5812893"/>
            <a:ext cx="2039813" cy="885943"/>
          </a:xfrm>
          <a:prstGeom prst="rect">
            <a:avLst/>
          </a:prstGeom>
        </p:spPr>
      </p:pic>
    </p:spTree>
    <p:extLst>
      <p:ext uri="{BB962C8B-B14F-4D97-AF65-F5344CB8AC3E}">
        <p14:creationId xmlns:p14="http://schemas.microsoft.com/office/powerpoint/2010/main" val="203266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8" y="6650782"/>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505"/>
            <a:ext cx="4220006" cy="276999"/>
          </a:xfrm>
          <a:prstGeom prst="rect">
            <a:avLst/>
          </a:prstGeom>
          <a:noFill/>
        </p:spPr>
        <p:txBody>
          <a:bodyPr wrap="square" rtlCol="0">
            <a:spAutoFit/>
          </a:bodyPr>
          <a:lstStyle/>
          <a:p>
            <a:pPr algn="r" defTabSz="457178"/>
            <a:r>
              <a:rPr lang="en-US" sz="1200" spc="51"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26"/>
            <a:ext cx="1040773" cy="789779"/>
          </a:xfrm>
          <a:prstGeom prst="rect">
            <a:avLst/>
          </a:prstGeom>
        </p:spPr>
      </p:pic>
    </p:spTree>
    <p:extLst>
      <p:ext uri="{BB962C8B-B14F-4D97-AF65-F5344CB8AC3E}">
        <p14:creationId xmlns:p14="http://schemas.microsoft.com/office/powerpoint/2010/main" val="24402980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0757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620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7551358" y="1645920"/>
            <a:ext cx="2438399" cy="365760"/>
          </a:xfrm>
          <a:prstGeom prst="rect">
            <a:avLst/>
          </a:prstGeom>
        </p:spPr>
        <p:txBody>
          <a:bodyPr/>
          <a:lstStyle/>
          <a:p>
            <a:pPr defTabSz="457178"/>
            <a:fld id="{F6907F47-50AB-4A7F-A7ED-DDC8F1F431F1}" type="datetime1">
              <a:rPr lang="en-US" smtClean="0">
                <a:solidFill>
                  <a:prstClr val="black"/>
                </a:solidFill>
              </a:rPr>
              <a:pPr defTabSz="457178"/>
              <a:t>9/20/2018</a:t>
            </a:fld>
            <a:endParaRPr lang="en-US">
              <a:solidFill>
                <a:prstClr val="black"/>
              </a:solidFill>
            </a:endParaRPr>
          </a:p>
        </p:txBody>
      </p:sp>
      <p:sp>
        <p:nvSpPr>
          <p:cNvPr id="5" name="Footer Placeholder 4"/>
          <p:cNvSpPr>
            <a:spLocks noGrp="1"/>
          </p:cNvSpPr>
          <p:nvPr>
            <p:ph type="ftr" sz="quarter" idx="11"/>
          </p:nvPr>
        </p:nvSpPr>
        <p:spPr>
          <a:xfrm rot="16200000">
            <a:off x="7586917" y="4048760"/>
            <a:ext cx="2367281" cy="365760"/>
          </a:xfrm>
          <a:prstGeom prst="rect">
            <a:avLst/>
          </a:prstGeom>
        </p:spPr>
        <p:txBody>
          <a:bodyPr/>
          <a:lstStyle/>
          <a:p>
            <a:pPr defTabSz="457178"/>
            <a:endParaRPr lang="en-US">
              <a:solidFill>
                <a:prstClr val="black"/>
              </a:solidFill>
            </a:endParaRPr>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pPr defTabSz="457178"/>
            <a:fld id="{DF934E8A-924F-4D27-A156-BCE77C52CE63}" type="slidenum">
              <a:rPr lang="en-US" smtClean="0">
                <a:solidFill>
                  <a:prstClr val="black"/>
                </a:solidFill>
              </a:rPr>
              <a:pPr defTabSz="457178"/>
              <a:t>‹#›</a:t>
            </a:fld>
            <a:endParaRPr lang="en-US">
              <a:solidFill>
                <a:prstClr val="black"/>
              </a:solidFill>
            </a:endParaRPr>
          </a:p>
        </p:txBody>
      </p:sp>
    </p:spTree>
    <p:extLst>
      <p:ext uri="{BB962C8B-B14F-4D97-AF65-F5344CB8AC3E}">
        <p14:creationId xmlns:p14="http://schemas.microsoft.com/office/powerpoint/2010/main" val="38054842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 SAP and ATC">
    <p:spTree>
      <p:nvGrpSpPr>
        <p:cNvPr id="1" name="Shape 11"/>
        <p:cNvGrpSpPr/>
        <p:nvPr/>
      </p:nvGrpSpPr>
      <p:grpSpPr>
        <a:xfrm>
          <a:off x="0" y="0"/>
          <a:ext cx="0" cy="0"/>
          <a:chOff x="0" y="0"/>
          <a:chExt cx="0" cy="0"/>
        </a:xfrm>
      </p:grpSpPr>
      <p:sp>
        <p:nvSpPr>
          <p:cNvPr id="14" name="Shape 14"/>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
        <p:nvSpPr>
          <p:cNvPr id="15" name="Shape 15"/>
          <p:cNvSpPr txBox="1">
            <a:spLocks noGrp="1"/>
          </p:cNvSpPr>
          <p:nvPr>
            <p:ph type="subTitle" idx="1"/>
          </p:nvPr>
        </p:nvSpPr>
        <p:spPr>
          <a:xfrm>
            <a:off x="219317" y="3835576"/>
            <a:ext cx="8785851"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178" marR="0" indent="0" algn="ctr" rtl="0">
              <a:spcBef>
                <a:spcPts val="400"/>
              </a:spcBef>
              <a:buClr>
                <a:srgbClr val="888888"/>
              </a:buClr>
              <a:buFont typeface="Arial"/>
              <a:buNone/>
              <a:defRPr/>
            </a:lvl2pPr>
            <a:lvl3pPr marL="914354" marR="0" indent="0" algn="ctr" rtl="0">
              <a:spcBef>
                <a:spcPts val="360"/>
              </a:spcBef>
              <a:buClr>
                <a:srgbClr val="888888"/>
              </a:buClr>
              <a:buFont typeface="Arial"/>
              <a:buNone/>
              <a:defRPr/>
            </a:lvl3pPr>
            <a:lvl4pPr marL="1371532" marR="0" indent="0" algn="ctr" rtl="0">
              <a:spcBef>
                <a:spcPts val="320"/>
              </a:spcBef>
              <a:buClr>
                <a:srgbClr val="888888"/>
              </a:buClr>
              <a:buFont typeface="Arial"/>
              <a:buNone/>
              <a:defRPr/>
            </a:lvl4pPr>
            <a:lvl5pPr marL="1828709" marR="0" indent="0" algn="ctr" rtl="0">
              <a:spcBef>
                <a:spcPts val="320"/>
              </a:spcBef>
              <a:buClr>
                <a:srgbClr val="888888"/>
              </a:buClr>
              <a:buFont typeface="Arial"/>
              <a:buNone/>
              <a:defRPr/>
            </a:lvl5pPr>
            <a:lvl6pPr marL="2285886" marR="0" indent="0" algn="ctr" rtl="0">
              <a:spcBef>
                <a:spcPts val="400"/>
              </a:spcBef>
              <a:buClr>
                <a:srgbClr val="888888"/>
              </a:buClr>
              <a:buFont typeface="Arial"/>
              <a:buNone/>
              <a:defRPr/>
            </a:lvl6pPr>
            <a:lvl7pPr marL="2743062" marR="0" indent="0" algn="ctr" rtl="0">
              <a:spcBef>
                <a:spcPts val="400"/>
              </a:spcBef>
              <a:buClr>
                <a:srgbClr val="888888"/>
              </a:buClr>
              <a:buFont typeface="Arial"/>
              <a:buNone/>
              <a:defRPr/>
            </a:lvl7pPr>
            <a:lvl8pPr marL="3200240" marR="0" indent="0" algn="ctr" rtl="0">
              <a:spcBef>
                <a:spcPts val="400"/>
              </a:spcBef>
              <a:buClr>
                <a:srgbClr val="888888"/>
              </a:buClr>
              <a:buFont typeface="Arial"/>
              <a:buNone/>
              <a:defRPr/>
            </a:lvl8pPr>
            <a:lvl9pPr marL="3657418" marR="0" indent="0" algn="ctr" rtl="0">
              <a:spcBef>
                <a:spcPts val="400"/>
              </a:spcBef>
              <a:buClr>
                <a:srgbClr val="888888"/>
              </a:buClr>
              <a:buFont typeface="Arial"/>
              <a:buNone/>
              <a:defRPr/>
            </a:lvl9pPr>
          </a:lstStyle>
          <a:p>
            <a:endParaRPr/>
          </a:p>
        </p:txBody>
      </p:sp>
      <p:sp>
        <p:nvSpPr>
          <p:cNvPr id="16" name="Shape 16"/>
          <p:cNvSpPr/>
          <p:nvPr/>
        </p:nvSpPr>
        <p:spPr>
          <a:xfrm>
            <a:off x="0" y="1737615"/>
            <a:ext cx="9144000" cy="111125"/>
          </a:xfrm>
          <a:prstGeom prst="rect">
            <a:avLst/>
          </a:prstGeom>
          <a:solidFill>
            <a:srgbClr val="FFFFFF"/>
          </a:solidFill>
          <a:ln>
            <a:noFill/>
          </a:ln>
        </p:spPr>
        <p:txBody>
          <a:bodyPr lIns="91425" tIns="45700" rIns="91425" bIns="45700" anchor="ctr" anchorCtr="0">
            <a:noAutofit/>
          </a:bodyPr>
          <a:lstStyle/>
          <a:p>
            <a:pPr algn="ctr" defTabSz="457178"/>
            <a:endParaRPr sz="1800">
              <a:solidFill>
                <a:prstClr val="white"/>
              </a:solidFill>
              <a:ea typeface="Calibri"/>
              <a:cs typeface="Calibri"/>
              <a:sym typeface="Calibri"/>
            </a:endParaRPr>
          </a:p>
        </p:txBody>
      </p:sp>
      <p:pic>
        <p:nvPicPr>
          <p:cNvPr id="20" name="Picture 19" descr="treebackground2.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16084" y="362646"/>
            <a:ext cx="8261709" cy="6266754"/>
          </a:xfrm>
          <a:prstGeom prst="rect">
            <a:avLst/>
          </a:prstGeom>
        </p:spPr>
      </p:pic>
      <p:pic>
        <p:nvPicPr>
          <p:cNvPr id="4" name="Picture 3"/>
          <p:cNvPicPr>
            <a:picLocks noChangeAspect="1"/>
          </p:cNvPicPr>
          <p:nvPr userDrawn="1"/>
        </p:nvPicPr>
        <p:blipFill>
          <a:blip r:embed="rId3"/>
          <a:stretch>
            <a:fillRect/>
          </a:stretch>
        </p:blipFill>
        <p:spPr>
          <a:xfrm>
            <a:off x="213954" y="2310483"/>
            <a:ext cx="8791216" cy="2317484"/>
          </a:xfrm>
          <a:prstGeom prst="rect">
            <a:avLst/>
          </a:prstGeom>
          <a:ln>
            <a:solidFill>
              <a:srgbClr val="1C4372"/>
            </a:solidFill>
          </a:ln>
        </p:spPr>
      </p:pic>
      <p:pic>
        <p:nvPicPr>
          <p:cNvPr id="21" name="Picture 20" descr="CSDElogo_informal_blu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953" y="5861726"/>
            <a:ext cx="1040773" cy="789779"/>
          </a:xfrm>
          <a:prstGeom prst="rect">
            <a:avLst/>
          </a:prstGeom>
        </p:spPr>
      </p:pic>
      <p:sp>
        <p:nvSpPr>
          <p:cNvPr id="22" name="TextBox 21"/>
          <p:cNvSpPr txBox="1"/>
          <p:nvPr userDrawn="1"/>
        </p:nvSpPr>
        <p:spPr>
          <a:xfrm>
            <a:off x="4740457" y="6374505"/>
            <a:ext cx="4220006" cy="276999"/>
          </a:xfrm>
          <a:prstGeom prst="rect">
            <a:avLst/>
          </a:prstGeom>
          <a:noFill/>
        </p:spPr>
        <p:txBody>
          <a:bodyPr wrap="square" rtlCol="0">
            <a:spAutoFit/>
          </a:bodyPr>
          <a:lstStyle/>
          <a:p>
            <a:pPr algn="r" defTabSz="457178"/>
            <a:r>
              <a:rPr lang="en-US" sz="1200" spc="51"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9268481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3" name="Shape 243"/>
          <p:cNvSpPr txBox="1"/>
          <p:nvPr/>
        </p:nvSpPr>
        <p:spPr>
          <a:xfrm>
            <a:off x="7571691" y="6483787"/>
            <a:ext cx="1458299" cy="246299"/>
          </a:xfrm>
          <a:prstGeom prst="rect">
            <a:avLst/>
          </a:prstGeom>
          <a:noFill/>
          <a:ln>
            <a:noFill/>
          </a:ln>
        </p:spPr>
        <p:txBody>
          <a:bodyPr lIns="91425" tIns="45700" rIns="91425" bIns="45700" anchor="t" anchorCtr="0">
            <a:noAutofit/>
          </a:bodyPr>
          <a:lstStyle/>
          <a:p>
            <a:pPr algn="r" defTabSz="457178">
              <a:buSzPct val="25000"/>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pPr algn="r" defTabSz="457178">
                <a:buSzPct val="25000"/>
              </a:pPr>
              <a:t>‹#›</a:t>
            </a:fld>
            <a:r>
              <a:rPr lang="en-US" sz="1000">
                <a:solidFill>
                  <a:srgbClr val="FFFFFF"/>
                </a:solidFill>
                <a:latin typeface="Allerta"/>
                <a:ea typeface="Allerta"/>
                <a:cs typeface="Allerta"/>
                <a:sym typeface="Allerta"/>
              </a:rPr>
              <a:t> </a:t>
            </a:r>
          </a:p>
        </p:txBody>
      </p:sp>
      <p:sp>
        <p:nvSpPr>
          <p:cNvPr id="245" name="Shape 245"/>
          <p:cNvSpPr/>
          <p:nvPr/>
        </p:nvSpPr>
        <p:spPr>
          <a:xfrm>
            <a:off x="3542592" y="6519789"/>
            <a:ext cx="1906799" cy="175499"/>
          </a:xfrm>
          <a:prstGeom prst="rect">
            <a:avLst/>
          </a:prstGeom>
          <a:noFill/>
          <a:ln>
            <a:noFill/>
          </a:ln>
        </p:spPr>
        <p:txBody>
          <a:bodyPr lIns="91425" tIns="45700" rIns="91425" bIns="45700" anchor="ctr" anchorCtr="0">
            <a:noAutofit/>
          </a:bodyPr>
          <a:lstStyle/>
          <a:p>
            <a:pPr algn="ctr" defTabSz="457178"/>
            <a:endParaRPr sz="1800">
              <a:solidFill>
                <a:prstClr val="white"/>
              </a:solidFill>
              <a:ea typeface="Calibri"/>
              <a:cs typeface="Calibri"/>
              <a:sym typeface="Calibri"/>
            </a:endParaRPr>
          </a:p>
        </p:txBody>
      </p:sp>
      <p:pic>
        <p:nvPicPr>
          <p:cNvPr id="8" name="Picture 7"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26"/>
            <a:ext cx="1040773" cy="789779"/>
          </a:xfrm>
          <a:prstGeom prst="rect">
            <a:avLst/>
          </a:prstGeom>
        </p:spPr>
      </p:pic>
      <p:sp>
        <p:nvSpPr>
          <p:cNvPr id="9" name="TextBox 8"/>
          <p:cNvSpPr txBox="1"/>
          <p:nvPr userDrawn="1"/>
        </p:nvSpPr>
        <p:spPr>
          <a:xfrm>
            <a:off x="4740457" y="6374505"/>
            <a:ext cx="4220006" cy="276999"/>
          </a:xfrm>
          <a:prstGeom prst="rect">
            <a:avLst/>
          </a:prstGeom>
          <a:noFill/>
        </p:spPr>
        <p:txBody>
          <a:bodyPr wrap="square" rtlCol="0">
            <a:spAutoFit/>
          </a:bodyPr>
          <a:lstStyle/>
          <a:p>
            <a:pPr algn="r" defTabSz="457178"/>
            <a:r>
              <a:rPr lang="en-US" sz="1200" spc="51" dirty="0">
                <a:solidFill>
                  <a:srgbClr val="002D73"/>
                </a:solidFill>
                <a:latin typeface="Times New Roman"/>
                <a:cs typeface="Times New Roman"/>
              </a:rPr>
              <a:t>CONNECTICUT STATE DEPARTMENT OF EDUCATION</a:t>
            </a:r>
          </a:p>
        </p:txBody>
      </p:sp>
      <p:cxnSp>
        <p:nvCxnSpPr>
          <p:cNvPr id="10" name="Straight Connector 9"/>
          <p:cNvCxnSpPr/>
          <p:nvPr userDrawn="1"/>
        </p:nvCxnSpPr>
        <p:spPr>
          <a:xfrm flipV="1">
            <a:off x="1254728" y="6650782"/>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70385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763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0795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txStyles>
    <p:titleStyle>
      <a:lvl1pPr algn="ctr" defTabSz="457178"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9/20/2018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7" name="Straight Connector 6"/>
          <p:cNvCxnSpPr/>
          <p:nvPr userDrawn="1"/>
        </p:nvCxnSpPr>
        <p:spPr>
          <a:xfrm flipV="1">
            <a:off x="1254728" y="6650776"/>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500"/>
            <a:ext cx="4220006" cy="276999"/>
          </a:xfrm>
          <a:prstGeom prst="rect">
            <a:avLst/>
          </a:prstGeom>
          <a:noFill/>
        </p:spPr>
        <p:txBody>
          <a:bodyPr wrap="square" rtlCol="0">
            <a:spAutoFit/>
          </a:bodyPr>
          <a:lstStyle/>
          <a:p>
            <a:pPr algn="r" defTabSz="457189"/>
            <a:r>
              <a:rPr lang="en-US" sz="1200" spc="51"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3953" y="5861720"/>
            <a:ext cx="1040773" cy="789779"/>
          </a:xfrm>
          <a:prstGeom prst="rect">
            <a:avLst/>
          </a:prstGeom>
        </p:spPr>
      </p:pic>
    </p:spTree>
    <p:extLst>
      <p:ext uri="{BB962C8B-B14F-4D97-AF65-F5344CB8AC3E}">
        <p14:creationId xmlns:p14="http://schemas.microsoft.com/office/powerpoint/2010/main" val="35302313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www.iste.org/standards/for-students#collapse3"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s://www.iste.org/standards/for-students"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hyperlink" Target="https://docs.google.com/forms/d/e/1FAIpQLSen4bqUNXzaiwZIoPEHpepkuyPMnHAdmqgWtCCiRt4akHjc9w/viewform" TargetMode="External"/><Relationship Id="rId4" Type="http://schemas.openxmlformats.org/officeDocument/2006/relationships/hyperlink" Target="http://www.ct.gov/ctedtech"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ct.gov/ISTE"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hyperlink" Target="http://www.cecact.org/" TargetMode="External"/><Relationship Id="rId4" Type="http://schemas.openxmlformats.org/officeDocument/2006/relationships/hyperlink" Target="http://www.iste.or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Doug.Casey@ct.gov"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hyperlink" Target="mailto:Melissa.Hickey@ct.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iste.org/standards/for-students#collapse1"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215371" y="206741"/>
            <a:ext cx="8713260" cy="1897223"/>
          </a:xfrm>
          <a:prstGeom prst="rect">
            <a:avLst/>
          </a:prstGeom>
          <a:solidFill>
            <a:srgbClr val="002D73">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srgbClr val="000090"/>
              </a:solidFill>
            </a:endParaRPr>
          </a:p>
        </p:txBody>
      </p:sp>
      <p:cxnSp>
        <p:nvCxnSpPr>
          <p:cNvPr id="10" name="Straight Connector 9"/>
          <p:cNvCxnSpPr/>
          <p:nvPr/>
        </p:nvCxnSpPr>
        <p:spPr>
          <a:xfrm>
            <a:off x="215371" y="2103959"/>
            <a:ext cx="8713260" cy="0"/>
          </a:xfrm>
          <a:prstGeom prst="line">
            <a:avLst/>
          </a:prstGeom>
          <a:ln w="57150"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15371" y="206745"/>
            <a:ext cx="8713260" cy="6458063"/>
          </a:xfrm>
          <a:prstGeom prst="rect">
            <a:avLst/>
          </a:prstGeom>
          <a:noFill/>
          <a:ln>
            <a:solidFill>
              <a:srgbClr val="002D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ln w="12700" cmpd="sng">
                <a:solidFill>
                  <a:srgbClr val="000090"/>
                </a:solidFill>
              </a:ln>
              <a:solidFill>
                <a:prstClr val="white"/>
              </a:solidFill>
            </a:endParaRPr>
          </a:p>
        </p:txBody>
      </p:sp>
      <p:pic>
        <p:nvPicPr>
          <p:cNvPr id="12" name="Picture 11"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332907" y="398048"/>
            <a:ext cx="8261709" cy="6266755"/>
          </a:xfrm>
          <a:prstGeom prst="rect">
            <a:avLst/>
          </a:prstGeom>
        </p:spPr>
      </p:pic>
      <p:sp>
        <p:nvSpPr>
          <p:cNvPr id="13" name="Content Placeholder 4"/>
          <p:cNvSpPr txBox="1">
            <a:spLocks/>
          </p:cNvSpPr>
          <p:nvPr/>
        </p:nvSpPr>
        <p:spPr>
          <a:xfrm>
            <a:off x="457200" y="2763014"/>
            <a:ext cx="8229600" cy="363573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solidFill>
                  <a:srgbClr val="002D73"/>
                </a:solidFill>
                <a:latin typeface="Arial"/>
                <a:cs typeface="Arial"/>
              </a:rPr>
              <a:t>Technology for Learning and Careers</a:t>
            </a:r>
            <a:endParaRPr lang="en-US" sz="4000" b="1" dirty="0">
              <a:solidFill>
                <a:prstClr val="black"/>
              </a:solidFill>
              <a:latin typeface="Helvetica"/>
              <a:cs typeface="Helvetica"/>
            </a:endParaRPr>
          </a:p>
          <a:p>
            <a:pPr marL="0" indent="0" algn="ctr">
              <a:buNone/>
            </a:pPr>
            <a:r>
              <a:rPr lang="en-US" sz="3600" b="1" dirty="0">
                <a:solidFill>
                  <a:prstClr val="black"/>
                </a:solidFill>
                <a:latin typeface="Arial"/>
                <a:cs typeface="Arial"/>
              </a:rPr>
              <a:t>ISTE </a:t>
            </a:r>
            <a:r>
              <a:rPr lang="en-US" sz="3600" b="1" dirty="0" smtClean="0">
                <a:solidFill>
                  <a:prstClr val="black"/>
                </a:solidFill>
                <a:latin typeface="Arial"/>
                <a:cs typeface="Arial"/>
              </a:rPr>
              <a:t>Standards</a:t>
            </a:r>
            <a:endParaRPr lang="en-US" sz="3600" b="1" dirty="0">
              <a:solidFill>
                <a:prstClr val="black"/>
              </a:solidFill>
              <a:latin typeface="Arial"/>
              <a:cs typeface="Arial"/>
            </a:endParaRPr>
          </a:p>
          <a:p>
            <a:pPr marL="0" indent="0" algn="ctr">
              <a:buNone/>
            </a:pPr>
            <a:endParaRPr lang="en-US" sz="3600" b="1" dirty="0">
              <a:solidFill>
                <a:srgbClr val="1F497D"/>
              </a:solidFill>
              <a:latin typeface="Arial Black"/>
              <a:cs typeface="Arial Black"/>
            </a:endParaRPr>
          </a:p>
          <a:p>
            <a:pPr marL="0" indent="0" algn="ctr">
              <a:buNone/>
            </a:pPr>
            <a:endParaRPr lang="en-US" sz="3600" b="1" dirty="0">
              <a:solidFill>
                <a:srgbClr val="1F497D"/>
              </a:solidFill>
              <a:latin typeface="Arial Black"/>
              <a:cs typeface="Arial Black"/>
            </a:endParaRPr>
          </a:p>
          <a:p>
            <a:pPr marL="0" indent="0" algn="ctr">
              <a:buNone/>
            </a:pPr>
            <a:endParaRPr lang="en-US" sz="3600" b="1" dirty="0">
              <a:solidFill>
                <a:srgbClr val="1F497D"/>
              </a:solidFill>
              <a:latin typeface="Arial Black"/>
              <a:cs typeface="Arial Black"/>
            </a:endParaRPr>
          </a:p>
          <a:p>
            <a:pPr marL="0" indent="0" algn="ctr">
              <a:buNone/>
            </a:pPr>
            <a:endParaRPr lang="en-US" sz="3600" b="1" dirty="0">
              <a:solidFill>
                <a:srgbClr val="1F497D"/>
              </a:solidFill>
              <a:latin typeface="Arial Black"/>
              <a:cs typeface="Arial Black"/>
            </a:endParaRPr>
          </a:p>
          <a:p>
            <a:pPr marL="0" indent="0" algn="ctr">
              <a:buNone/>
            </a:pPr>
            <a:endParaRPr lang="en-US" sz="3600" b="1" dirty="0">
              <a:solidFill>
                <a:prstClr val="black"/>
              </a:solidFill>
              <a:latin typeface="Arial Black"/>
              <a:cs typeface="Arial Black"/>
            </a:endParaRPr>
          </a:p>
        </p:txBody>
      </p:sp>
      <p:sp>
        <p:nvSpPr>
          <p:cNvPr id="14" name="Title 1"/>
          <p:cNvSpPr txBox="1">
            <a:spLocks/>
          </p:cNvSpPr>
          <p:nvPr/>
        </p:nvSpPr>
        <p:spPr>
          <a:xfrm>
            <a:off x="1406592" y="1575592"/>
            <a:ext cx="6338395" cy="33170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spc="100" dirty="0">
                <a:solidFill>
                  <a:srgbClr val="002D73"/>
                </a:solidFill>
                <a:latin typeface="Times New Roman"/>
                <a:cs typeface="Times New Roman"/>
              </a:rPr>
              <a:t>CONNECTICUT STATE DEPARTMENT OF EDUCATION </a:t>
            </a:r>
            <a:r>
              <a:rPr lang="en-US" sz="1800" dirty="0">
                <a:solidFill>
                  <a:srgbClr val="002D73"/>
                </a:solidFill>
                <a:latin typeface="Times New Roman"/>
                <a:cs typeface="Times New Roman"/>
              </a:rPr>
              <a:t/>
            </a:r>
            <a:br>
              <a:rPr lang="en-US" sz="1800" dirty="0">
                <a:solidFill>
                  <a:srgbClr val="002D73"/>
                </a:solidFill>
                <a:latin typeface="Times New Roman"/>
                <a:cs typeface="Times New Roman"/>
              </a:rPr>
            </a:br>
            <a:endParaRPr lang="en-US" sz="1800" b="1" dirty="0">
              <a:solidFill>
                <a:srgbClr val="002D73"/>
              </a:solidFill>
              <a:latin typeface="Times New Roman"/>
              <a:cs typeface="Times New Roman"/>
            </a:endParaRPr>
          </a:p>
        </p:txBody>
      </p:sp>
      <p:pic>
        <p:nvPicPr>
          <p:cNvPr id="15" name="Picture 14" descr="CSDElogo_informal_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3392" y="445652"/>
            <a:ext cx="1351351" cy="1025457"/>
          </a:xfrm>
          <a:prstGeom prst="rect">
            <a:avLst/>
          </a:prstGeom>
        </p:spPr>
      </p:pic>
    </p:spTree>
    <p:extLst>
      <p:ext uri="{BB962C8B-B14F-4D97-AF65-F5344CB8AC3E}">
        <p14:creationId xmlns:p14="http://schemas.microsoft.com/office/powerpoint/2010/main" val="1101839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idx="4294967295"/>
          </p:nvPr>
        </p:nvSpPr>
        <p:spPr>
          <a:xfrm>
            <a:off x="0" y="63500"/>
            <a:ext cx="8229600" cy="857250"/>
          </a:xfrm>
          <a:prstGeom prst="rect">
            <a:avLst/>
          </a:prstGeom>
          <a:noFill/>
          <a:ln>
            <a:noFill/>
          </a:ln>
        </p:spPr>
        <p:txBody>
          <a:bodyPr vert="horz" lIns="34280" tIns="34280" rIns="34280" bIns="34280" rtlCol="0" anchor="ctr" anchorCtr="0">
            <a:noAutofit/>
          </a:bodyPr>
          <a:lstStyle/>
          <a:p>
            <a:pPr>
              <a:spcBef>
                <a:spcPts val="0"/>
              </a:spcBef>
              <a:buClr>
                <a:schemeClr val="dk1"/>
              </a:buClr>
              <a:buSzPct val="25000"/>
            </a:pPr>
            <a:r>
              <a:rPr lang="en-US" b="1" dirty="0">
                <a:latin typeface="+mn-lt"/>
              </a:rPr>
              <a:t>3 - Knowledge Constructor</a:t>
            </a:r>
          </a:p>
        </p:txBody>
      </p:sp>
      <p:sp>
        <p:nvSpPr>
          <p:cNvPr id="262" name="Shape 262"/>
          <p:cNvSpPr txBox="1">
            <a:spLocks noGrp="1"/>
          </p:cNvSpPr>
          <p:nvPr>
            <p:ph type="body" idx="4294967295"/>
          </p:nvPr>
        </p:nvSpPr>
        <p:spPr>
          <a:xfrm>
            <a:off x="3568988" y="2887806"/>
            <a:ext cx="5159375" cy="2544763"/>
          </a:xfrm>
          <a:prstGeom prst="rect">
            <a:avLst/>
          </a:prstGeom>
          <a:noFill/>
          <a:ln>
            <a:noFill/>
          </a:ln>
        </p:spPr>
        <p:txBody>
          <a:bodyPr vert="horz" lIns="34280" tIns="34280" rIns="34280" bIns="34280" rtlCol="0" anchor="t" anchorCtr="0">
            <a:noAutofit/>
          </a:bodyPr>
          <a:lstStyle/>
          <a:p>
            <a:pPr marL="171450" indent="-200025">
              <a:spcBef>
                <a:spcPts val="563"/>
              </a:spcBef>
              <a:buSzPct val="100000"/>
            </a:pPr>
            <a:r>
              <a:rPr lang="en-US" sz="2400" dirty="0"/>
              <a:t>Includes assessing the veracity, quality, and usefulness of resources and handling access to an overwhelming amount of content.</a:t>
            </a:r>
          </a:p>
          <a:p>
            <a:pPr marL="171450" indent="-200025">
              <a:spcBef>
                <a:spcPts val="563"/>
              </a:spcBef>
              <a:buSzPct val="100000"/>
            </a:pPr>
            <a:r>
              <a:rPr lang="en-US" sz="2400" dirty="0"/>
              <a:t>Includes curation as a valuable meaning-making and knowledge-sharing skill.</a:t>
            </a:r>
          </a:p>
          <a:p>
            <a:pPr marL="171450" indent="-200025">
              <a:spcBef>
                <a:spcPts val="563"/>
              </a:spcBef>
              <a:buSzPct val="100000"/>
            </a:pPr>
            <a:r>
              <a:rPr lang="en-US" sz="2400" dirty="0"/>
              <a:t>Pushes students to create knowledge, not just absorb and regurgitate it.</a:t>
            </a:r>
          </a:p>
        </p:txBody>
      </p:sp>
      <p:sp>
        <p:nvSpPr>
          <p:cNvPr id="5" name="Shape 262"/>
          <p:cNvSpPr txBox="1">
            <a:spLocks/>
          </p:cNvSpPr>
          <p:nvPr/>
        </p:nvSpPr>
        <p:spPr>
          <a:xfrm>
            <a:off x="704114" y="1009150"/>
            <a:ext cx="7735824" cy="933112"/>
          </a:xfrm>
          <a:prstGeom prst="rect">
            <a:avLst/>
          </a:prstGeom>
          <a:noFill/>
          <a:ln>
            <a:noFill/>
          </a:ln>
        </p:spPr>
        <p:txBody>
          <a:bodyPr vert="horz" lIns="34280" tIns="34280" rIns="34280" bIns="34280" rtlCol="0" anchor="t" anchorCtr="0">
            <a:noAutofit/>
          </a:bodyPr>
          <a:lstStyle>
            <a:lvl1pPr marL="342917" indent="-342917" algn="l" defTabSz="457223" rtl="0" eaLnBrk="1" latinLnBrk="0" hangingPunct="1">
              <a:spcBef>
                <a:spcPct val="20000"/>
              </a:spcBef>
              <a:buFont typeface="Arial"/>
              <a:buChar char="•"/>
              <a:defRPr sz="2813" b="0" i="0" kern="1200" baseline="0">
                <a:solidFill>
                  <a:schemeClr val="tx1"/>
                </a:solidFill>
                <a:latin typeface="arial" charset="0"/>
                <a:ea typeface="+mn-ea"/>
                <a:cs typeface="AvenirNext LT Pro MediumCn"/>
              </a:defRPr>
            </a:lvl1pPr>
            <a:lvl2pPr marL="742987" indent="-285764" algn="l" defTabSz="457223" rtl="0" eaLnBrk="1" latinLnBrk="0" hangingPunct="1">
              <a:spcBef>
                <a:spcPct val="20000"/>
              </a:spcBef>
              <a:buFont typeface="Arial"/>
              <a:buChar char="–"/>
              <a:defRPr sz="2400" b="0" i="0" kern="1200" baseline="0">
                <a:solidFill>
                  <a:schemeClr val="tx1"/>
                </a:solidFill>
                <a:latin typeface="arial" charset="0"/>
                <a:ea typeface="+mn-ea"/>
                <a:cs typeface="AvenirNext LT Pro MediumCn"/>
              </a:defRPr>
            </a:lvl2pPr>
            <a:lvl3pPr marL="1143057" indent="-228611" algn="l" defTabSz="457223" rtl="0" eaLnBrk="1" latinLnBrk="0" hangingPunct="1">
              <a:spcBef>
                <a:spcPct val="20000"/>
              </a:spcBef>
              <a:buFont typeface="Arial"/>
              <a:buChar char="•"/>
              <a:defRPr sz="1988" b="0" i="0" kern="1200" baseline="0">
                <a:solidFill>
                  <a:schemeClr val="tx1"/>
                </a:solidFill>
                <a:latin typeface="arial" charset="0"/>
                <a:ea typeface="+mn-ea"/>
                <a:cs typeface="AvenirNext LT Pro MediumCn"/>
              </a:defRPr>
            </a:lvl3pPr>
            <a:lvl4pPr marL="1600280" indent="-228611" algn="l" defTabSz="457223" rtl="0" eaLnBrk="1" latinLnBrk="0" hangingPunct="1">
              <a:spcBef>
                <a:spcPct val="20000"/>
              </a:spcBef>
              <a:buFont typeface="Arial"/>
              <a:buChar char="–"/>
              <a:defRPr sz="1800" b="0" i="0" kern="1200" baseline="0">
                <a:solidFill>
                  <a:schemeClr val="tx1"/>
                </a:solidFill>
                <a:latin typeface="arial" charset="0"/>
                <a:ea typeface="+mn-ea"/>
                <a:cs typeface="AvenirNext LT Pro MediumCn"/>
              </a:defRPr>
            </a:lvl4pPr>
            <a:lvl5pPr marL="2057503" indent="-228611" algn="l" defTabSz="457223" rtl="0" eaLnBrk="1" latinLnBrk="0" hangingPunct="1">
              <a:spcBef>
                <a:spcPct val="20000"/>
              </a:spcBef>
              <a:buFont typeface="Arial"/>
              <a:buChar char="»"/>
              <a:defRPr sz="1800" b="0" i="0" kern="1200" baseline="0">
                <a:solidFill>
                  <a:schemeClr val="tx1"/>
                </a:solidFill>
                <a:latin typeface="arial" charset="0"/>
                <a:ea typeface="+mn-ea"/>
                <a:cs typeface="AvenirNext LT Pro MediumCn"/>
              </a:defRPr>
            </a:lvl5pPr>
            <a:lvl6pPr marL="2514726" indent="-228611" algn="l" defTabSz="457223" rtl="0" eaLnBrk="1" latinLnBrk="0" hangingPunct="1">
              <a:spcBef>
                <a:spcPct val="20000"/>
              </a:spcBef>
              <a:buFont typeface="Arial"/>
              <a:buChar char="•"/>
              <a:defRPr sz="1800" kern="1200">
                <a:solidFill>
                  <a:schemeClr val="tx1"/>
                </a:solidFill>
                <a:latin typeface="+mn-lt"/>
                <a:ea typeface="+mn-ea"/>
                <a:cs typeface="+mn-cs"/>
              </a:defRPr>
            </a:lvl6pPr>
            <a:lvl7pPr marL="2971949" indent="-228611" algn="l" defTabSz="457223" rtl="0" eaLnBrk="1" latinLnBrk="0" hangingPunct="1">
              <a:spcBef>
                <a:spcPct val="20000"/>
              </a:spcBef>
              <a:buFont typeface="Arial"/>
              <a:buChar char="•"/>
              <a:defRPr sz="1800" kern="1200">
                <a:solidFill>
                  <a:schemeClr val="tx1"/>
                </a:solidFill>
                <a:latin typeface="+mn-lt"/>
                <a:ea typeface="+mn-ea"/>
                <a:cs typeface="+mn-cs"/>
              </a:defRPr>
            </a:lvl7pPr>
            <a:lvl8pPr marL="3429171" indent="-228611" algn="l" defTabSz="457223" rtl="0" eaLnBrk="1" latinLnBrk="0" hangingPunct="1">
              <a:spcBef>
                <a:spcPct val="20000"/>
              </a:spcBef>
              <a:buFont typeface="Arial"/>
              <a:buChar char="•"/>
              <a:defRPr sz="1800" kern="1200">
                <a:solidFill>
                  <a:schemeClr val="tx1"/>
                </a:solidFill>
                <a:latin typeface="+mn-lt"/>
                <a:ea typeface="+mn-ea"/>
                <a:cs typeface="+mn-cs"/>
              </a:defRPr>
            </a:lvl8pPr>
            <a:lvl9pPr marL="3886394" indent="-228611" algn="l" defTabSz="457223"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2800" i="1" dirty="0">
                <a:latin typeface="+mn-lt"/>
              </a:rPr>
              <a:t>Students critically curate a variety of resources using digital tools to construct knowledge, produce creative artifacts, and make meaningful learning experiences for themselves and others.</a:t>
            </a:r>
            <a:r>
              <a:rPr lang="en-US" sz="1800" cap="all" dirty="0">
                <a:hlinkClick r:id="rId3"/>
              </a:rPr>
              <a:t/>
            </a:r>
            <a:br>
              <a:rPr lang="en-US" sz="1800" cap="all" dirty="0">
                <a:hlinkClick r:id="rId3"/>
              </a:rPr>
            </a:br>
            <a:endParaRPr lang="en-US" sz="18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968" y="3030163"/>
            <a:ext cx="2993564" cy="2612218"/>
          </a:xfrm>
          <a:prstGeom prst="rect">
            <a:avLst/>
          </a:prstGeom>
        </p:spPr>
      </p:pic>
      <p:sp>
        <p:nvSpPr>
          <p:cNvPr id="7" name="Oval Callout 6"/>
          <p:cNvSpPr/>
          <p:nvPr/>
        </p:nvSpPr>
        <p:spPr>
          <a:xfrm>
            <a:off x="2289053" y="3531600"/>
            <a:ext cx="1097280" cy="804672"/>
          </a:xfrm>
          <a:prstGeom prst="wedgeEllipseCallout">
            <a:avLst>
              <a:gd name="adj1" fmla="val 70349"/>
              <a:gd name="adj2" fmla="val -64549"/>
            </a:avLst>
          </a:prstGeom>
          <a:noFill/>
          <a:ln w="34925">
            <a:solidFill>
              <a:schemeClr val="accent5"/>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938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idx="4294967295"/>
          </p:nvPr>
        </p:nvSpPr>
        <p:spPr>
          <a:xfrm>
            <a:off x="210312" y="0"/>
            <a:ext cx="8229600" cy="857250"/>
          </a:xfrm>
          <a:prstGeom prst="rect">
            <a:avLst/>
          </a:prstGeom>
          <a:noFill/>
          <a:ln>
            <a:noFill/>
          </a:ln>
        </p:spPr>
        <p:txBody>
          <a:bodyPr vert="horz" lIns="34280" tIns="34280" rIns="34280" bIns="34280" rtlCol="0" anchor="ctr" anchorCtr="0">
            <a:noAutofit/>
          </a:bodyPr>
          <a:lstStyle/>
          <a:p>
            <a:pPr>
              <a:spcBef>
                <a:spcPts val="0"/>
              </a:spcBef>
              <a:buClr>
                <a:schemeClr val="dk1"/>
              </a:buClr>
              <a:buSzPct val="25000"/>
            </a:pPr>
            <a:r>
              <a:rPr lang="en-US" b="1" dirty="0">
                <a:latin typeface="+mn-lt"/>
              </a:rPr>
              <a:t>4 - Innovative Designer</a:t>
            </a:r>
          </a:p>
        </p:txBody>
      </p:sp>
      <p:sp>
        <p:nvSpPr>
          <p:cNvPr id="270" name="Shape 270"/>
          <p:cNvSpPr txBox="1">
            <a:spLocks noGrp="1"/>
          </p:cNvSpPr>
          <p:nvPr>
            <p:ph type="body" idx="4294967295"/>
          </p:nvPr>
        </p:nvSpPr>
        <p:spPr>
          <a:xfrm>
            <a:off x="69274" y="2443596"/>
            <a:ext cx="5565775" cy="2938463"/>
          </a:xfrm>
          <a:prstGeom prst="rect">
            <a:avLst/>
          </a:prstGeom>
          <a:noFill/>
          <a:ln>
            <a:noFill/>
          </a:ln>
        </p:spPr>
        <p:txBody>
          <a:bodyPr vert="horz" lIns="34280" tIns="34280" rIns="34280" bIns="34280" rtlCol="0" anchor="t" anchorCtr="0">
            <a:noAutofit/>
          </a:bodyPr>
          <a:lstStyle/>
          <a:p>
            <a:pPr marL="171450" indent="-200025">
              <a:spcBef>
                <a:spcPts val="563"/>
              </a:spcBef>
              <a:buSzPct val="100000"/>
            </a:pPr>
            <a:r>
              <a:rPr lang="en-US" sz="2400" dirty="0"/>
              <a:t>Pushes students to create artifacts or solutions using a deliberate process that accounts for calculated risks and constraints.</a:t>
            </a:r>
          </a:p>
          <a:p>
            <a:pPr marL="171450" indent="-200025">
              <a:spcBef>
                <a:spcPts val="563"/>
              </a:spcBef>
              <a:buSzPct val="100000"/>
            </a:pPr>
            <a:r>
              <a:rPr lang="en-US" sz="2400" dirty="0"/>
              <a:t>Builds tolerance for ambiguity, perseverance, ability to work with open-ended problems (e.g., problems without one solution).</a:t>
            </a:r>
          </a:p>
        </p:txBody>
      </p:sp>
      <p:sp>
        <p:nvSpPr>
          <p:cNvPr id="5" name="Shape 262"/>
          <p:cNvSpPr txBox="1">
            <a:spLocks/>
          </p:cNvSpPr>
          <p:nvPr/>
        </p:nvSpPr>
        <p:spPr>
          <a:xfrm>
            <a:off x="704088" y="1002022"/>
            <a:ext cx="7735824" cy="933112"/>
          </a:xfrm>
          <a:prstGeom prst="rect">
            <a:avLst/>
          </a:prstGeom>
          <a:noFill/>
          <a:ln>
            <a:noFill/>
          </a:ln>
        </p:spPr>
        <p:txBody>
          <a:bodyPr vert="horz" lIns="34280" tIns="34280" rIns="34280" bIns="34280" rtlCol="0" anchor="t" anchorCtr="0">
            <a:noAutofit/>
          </a:bodyPr>
          <a:lstStyle>
            <a:lvl1pPr marL="342917" indent="-342917" algn="l" defTabSz="457223" rtl="0" eaLnBrk="1" latinLnBrk="0" hangingPunct="1">
              <a:spcBef>
                <a:spcPct val="20000"/>
              </a:spcBef>
              <a:buFont typeface="Arial"/>
              <a:buChar char="•"/>
              <a:defRPr sz="2813" b="0" i="0" kern="1200" baseline="0">
                <a:solidFill>
                  <a:schemeClr val="tx1"/>
                </a:solidFill>
                <a:latin typeface="arial" charset="0"/>
                <a:ea typeface="+mn-ea"/>
                <a:cs typeface="AvenirNext LT Pro MediumCn"/>
              </a:defRPr>
            </a:lvl1pPr>
            <a:lvl2pPr marL="742987" indent="-285764" algn="l" defTabSz="457223" rtl="0" eaLnBrk="1" latinLnBrk="0" hangingPunct="1">
              <a:spcBef>
                <a:spcPct val="20000"/>
              </a:spcBef>
              <a:buFont typeface="Arial"/>
              <a:buChar char="–"/>
              <a:defRPr sz="2400" b="0" i="0" kern="1200" baseline="0">
                <a:solidFill>
                  <a:schemeClr val="tx1"/>
                </a:solidFill>
                <a:latin typeface="arial" charset="0"/>
                <a:ea typeface="+mn-ea"/>
                <a:cs typeface="AvenirNext LT Pro MediumCn"/>
              </a:defRPr>
            </a:lvl2pPr>
            <a:lvl3pPr marL="1143057" indent="-228611" algn="l" defTabSz="457223" rtl="0" eaLnBrk="1" latinLnBrk="0" hangingPunct="1">
              <a:spcBef>
                <a:spcPct val="20000"/>
              </a:spcBef>
              <a:buFont typeface="Arial"/>
              <a:buChar char="•"/>
              <a:defRPr sz="1988" b="0" i="0" kern="1200" baseline="0">
                <a:solidFill>
                  <a:schemeClr val="tx1"/>
                </a:solidFill>
                <a:latin typeface="arial" charset="0"/>
                <a:ea typeface="+mn-ea"/>
                <a:cs typeface="AvenirNext LT Pro MediumCn"/>
              </a:defRPr>
            </a:lvl3pPr>
            <a:lvl4pPr marL="1600280" indent="-228611" algn="l" defTabSz="457223" rtl="0" eaLnBrk="1" latinLnBrk="0" hangingPunct="1">
              <a:spcBef>
                <a:spcPct val="20000"/>
              </a:spcBef>
              <a:buFont typeface="Arial"/>
              <a:buChar char="–"/>
              <a:defRPr sz="1800" b="0" i="0" kern="1200" baseline="0">
                <a:solidFill>
                  <a:schemeClr val="tx1"/>
                </a:solidFill>
                <a:latin typeface="arial" charset="0"/>
                <a:ea typeface="+mn-ea"/>
                <a:cs typeface="AvenirNext LT Pro MediumCn"/>
              </a:defRPr>
            </a:lvl4pPr>
            <a:lvl5pPr marL="2057503" indent="-228611" algn="l" defTabSz="457223" rtl="0" eaLnBrk="1" latinLnBrk="0" hangingPunct="1">
              <a:spcBef>
                <a:spcPct val="20000"/>
              </a:spcBef>
              <a:buFont typeface="Arial"/>
              <a:buChar char="»"/>
              <a:defRPr sz="1800" b="0" i="0" kern="1200" baseline="0">
                <a:solidFill>
                  <a:schemeClr val="tx1"/>
                </a:solidFill>
                <a:latin typeface="arial" charset="0"/>
                <a:ea typeface="+mn-ea"/>
                <a:cs typeface="AvenirNext LT Pro MediumCn"/>
              </a:defRPr>
            </a:lvl5pPr>
            <a:lvl6pPr marL="2514726" indent="-228611" algn="l" defTabSz="457223" rtl="0" eaLnBrk="1" latinLnBrk="0" hangingPunct="1">
              <a:spcBef>
                <a:spcPct val="20000"/>
              </a:spcBef>
              <a:buFont typeface="Arial"/>
              <a:buChar char="•"/>
              <a:defRPr sz="1800" kern="1200">
                <a:solidFill>
                  <a:schemeClr val="tx1"/>
                </a:solidFill>
                <a:latin typeface="+mn-lt"/>
                <a:ea typeface="+mn-ea"/>
                <a:cs typeface="+mn-cs"/>
              </a:defRPr>
            </a:lvl6pPr>
            <a:lvl7pPr marL="2971949" indent="-228611" algn="l" defTabSz="457223" rtl="0" eaLnBrk="1" latinLnBrk="0" hangingPunct="1">
              <a:spcBef>
                <a:spcPct val="20000"/>
              </a:spcBef>
              <a:buFont typeface="Arial"/>
              <a:buChar char="•"/>
              <a:defRPr sz="1800" kern="1200">
                <a:solidFill>
                  <a:schemeClr val="tx1"/>
                </a:solidFill>
                <a:latin typeface="+mn-lt"/>
                <a:ea typeface="+mn-ea"/>
                <a:cs typeface="+mn-cs"/>
              </a:defRPr>
            </a:lvl7pPr>
            <a:lvl8pPr marL="3429171" indent="-228611" algn="l" defTabSz="457223" rtl="0" eaLnBrk="1" latinLnBrk="0" hangingPunct="1">
              <a:spcBef>
                <a:spcPct val="20000"/>
              </a:spcBef>
              <a:buFont typeface="Arial"/>
              <a:buChar char="•"/>
              <a:defRPr sz="1800" kern="1200">
                <a:solidFill>
                  <a:schemeClr val="tx1"/>
                </a:solidFill>
                <a:latin typeface="+mn-lt"/>
                <a:ea typeface="+mn-ea"/>
                <a:cs typeface="+mn-cs"/>
              </a:defRPr>
            </a:lvl8pPr>
            <a:lvl9pPr marL="3886394" indent="-228611" algn="l" defTabSz="457223"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2800" i="1" dirty="0">
                <a:latin typeface="+mn-lt"/>
              </a:rPr>
              <a:t>Students use a variety of technologies within a design process to identify and solve problems by creating new, useful or imaginative solutions</a:t>
            </a:r>
            <a:r>
              <a:rPr lang="en-US" sz="1800"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049" y="2573699"/>
            <a:ext cx="3508952" cy="3061952"/>
          </a:xfrm>
          <a:prstGeom prst="rect">
            <a:avLst/>
          </a:prstGeom>
        </p:spPr>
      </p:pic>
      <p:sp>
        <p:nvSpPr>
          <p:cNvPr id="7" name="Oval Callout 6"/>
          <p:cNvSpPr/>
          <p:nvPr/>
        </p:nvSpPr>
        <p:spPr>
          <a:xfrm>
            <a:off x="8104909" y="4074451"/>
            <a:ext cx="942109" cy="1024022"/>
          </a:xfrm>
          <a:prstGeom prst="wedgeEllipseCallout">
            <a:avLst>
              <a:gd name="adj1" fmla="val -352139"/>
              <a:gd name="adj2" fmla="val -128736"/>
            </a:avLst>
          </a:prstGeom>
          <a:noFill/>
          <a:ln w="34925">
            <a:solidFill>
              <a:schemeClr val="accent5"/>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959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idx="4294967295"/>
          </p:nvPr>
        </p:nvSpPr>
        <p:spPr>
          <a:xfrm>
            <a:off x="443345" y="0"/>
            <a:ext cx="8229600" cy="857250"/>
          </a:xfrm>
          <a:prstGeom prst="rect">
            <a:avLst/>
          </a:prstGeom>
          <a:noFill/>
          <a:ln>
            <a:noFill/>
          </a:ln>
        </p:spPr>
        <p:txBody>
          <a:bodyPr vert="horz" lIns="34280" tIns="34280" rIns="34280" bIns="34280" rtlCol="0" anchor="ctr" anchorCtr="0">
            <a:noAutofit/>
          </a:bodyPr>
          <a:lstStyle/>
          <a:p>
            <a:pPr>
              <a:spcBef>
                <a:spcPts val="0"/>
              </a:spcBef>
              <a:buClr>
                <a:schemeClr val="dk1"/>
              </a:buClr>
              <a:buSzPct val="25000"/>
            </a:pPr>
            <a:r>
              <a:rPr lang="en-US" b="1" dirty="0">
                <a:latin typeface="+mn-lt"/>
              </a:rPr>
              <a:t>5 - Computational Thinker</a:t>
            </a:r>
          </a:p>
        </p:txBody>
      </p:sp>
      <p:sp>
        <p:nvSpPr>
          <p:cNvPr id="278" name="Shape 278"/>
          <p:cNvSpPr txBox="1">
            <a:spLocks noGrp="1"/>
          </p:cNvSpPr>
          <p:nvPr>
            <p:ph type="body" idx="4294967295"/>
          </p:nvPr>
        </p:nvSpPr>
        <p:spPr>
          <a:xfrm>
            <a:off x="1275997" y="2649395"/>
            <a:ext cx="5192610" cy="3573462"/>
          </a:xfrm>
          <a:prstGeom prst="rect">
            <a:avLst/>
          </a:prstGeom>
          <a:noFill/>
          <a:ln>
            <a:noFill/>
          </a:ln>
        </p:spPr>
        <p:txBody>
          <a:bodyPr vert="horz" lIns="34280" tIns="34280" rIns="34280" bIns="34280" rtlCol="0" anchor="t" anchorCtr="0">
            <a:noAutofit/>
          </a:bodyPr>
          <a:lstStyle/>
          <a:p>
            <a:pPr marL="171450" indent="-188119">
              <a:spcBef>
                <a:spcPts val="563"/>
              </a:spcBef>
              <a:buSzPct val="100000"/>
            </a:pPr>
            <a:r>
              <a:rPr lang="en-US" sz="2400" dirty="0" smtClean="0"/>
              <a:t>Logically organizing and analyzing data.</a:t>
            </a:r>
          </a:p>
          <a:p>
            <a:pPr marL="171450" indent="-188119">
              <a:spcBef>
                <a:spcPts val="563"/>
              </a:spcBef>
              <a:buSzPct val="100000"/>
            </a:pPr>
            <a:r>
              <a:rPr lang="en-US" sz="2400" dirty="0" smtClean="0"/>
              <a:t>Automating solutions through algorithmic thinking</a:t>
            </a:r>
            <a:br>
              <a:rPr lang="en-US" sz="2400" dirty="0" smtClean="0"/>
            </a:br>
            <a:r>
              <a:rPr lang="en-US" sz="2400" dirty="0" smtClean="0"/>
              <a:t>(a series of ordered steps).</a:t>
            </a:r>
          </a:p>
          <a:p>
            <a:pPr marL="171450" indent="-188119">
              <a:spcBef>
                <a:spcPts val="563"/>
              </a:spcBef>
              <a:buSzPct val="100000"/>
            </a:pPr>
            <a:r>
              <a:rPr lang="en-US" sz="2400" dirty="0" smtClean="0"/>
              <a:t>Problem solving to achieve the most efficient and effective combination of steps and resources.</a:t>
            </a:r>
          </a:p>
          <a:p>
            <a:pPr marL="171450" indent="-188119">
              <a:spcBef>
                <a:spcPts val="563"/>
              </a:spcBef>
              <a:buSzPct val="100000"/>
            </a:pPr>
            <a:r>
              <a:rPr lang="en-US" sz="2400" dirty="0" smtClean="0"/>
              <a:t>Generalizing and transferring this problem-solving process to a wide variety of problems.</a:t>
            </a:r>
          </a:p>
          <a:p>
            <a:pPr marL="571520" lvl="1" indent="-188119">
              <a:spcBef>
                <a:spcPts val="563"/>
              </a:spcBef>
              <a:buSzPct val="100000"/>
            </a:pPr>
            <a:endParaRPr lang="en-US" sz="1800" dirty="0"/>
          </a:p>
        </p:txBody>
      </p:sp>
      <p:sp>
        <p:nvSpPr>
          <p:cNvPr id="5" name="Shape 262"/>
          <p:cNvSpPr txBox="1">
            <a:spLocks/>
          </p:cNvSpPr>
          <p:nvPr/>
        </p:nvSpPr>
        <p:spPr>
          <a:xfrm>
            <a:off x="1055790" y="716866"/>
            <a:ext cx="7735824" cy="933112"/>
          </a:xfrm>
          <a:prstGeom prst="rect">
            <a:avLst/>
          </a:prstGeom>
          <a:noFill/>
          <a:ln>
            <a:noFill/>
          </a:ln>
        </p:spPr>
        <p:txBody>
          <a:bodyPr vert="horz" lIns="34280" tIns="34280" rIns="34280" bIns="34280" rtlCol="0" anchor="t" anchorCtr="0">
            <a:noAutofit/>
          </a:bodyPr>
          <a:lstStyle>
            <a:lvl1pPr marL="342917" indent="-342917" algn="l" defTabSz="457223" rtl="0" eaLnBrk="1" latinLnBrk="0" hangingPunct="1">
              <a:spcBef>
                <a:spcPct val="20000"/>
              </a:spcBef>
              <a:buFont typeface="Arial"/>
              <a:buChar char="•"/>
              <a:defRPr sz="2813" b="0" i="0" kern="1200" baseline="0">
                <a:solidFill>
                  <a:schemeClr val="tx1"/>
                </a:solidFill>
                <a:latin typeface="arial" charset="0"/>
                <a:ea typeface="+mn-ea"/>
                <a:cs typeface="AvenirNext LT Pro MediumCn"/>
              </a:defRPr>
            </a:lvl1pPr>
            <a:lvl2pPr marL="742987" indent="-285764" algn="l" defTabSz="457223" rtl="0" eaLnBrk="1" latinLnBrk="0" hangingPunct="1">
              <a:spcBef>
                <a:spcPct val="20000"/>
              </a:spcBef>
              <a:buFont typeface="Arial"/>
              <a:buChar char="–"/>
              <a:defRPr sz="2400" b="0" i="0" kern="1200" baseline="0">
                <a:solidFill>
                  <a:schemeClr val="tx1"/>
                </a:solidFill>
                <a:latin typeface="arial" charset="0"/>
                <a:ea typeface="+mn-ea"/>
                <a:cs typeface="AvenirNext LT Pro MediumCn"/>
              </a:defRPr>
            </a:lvl2pPr>
            <a:lvl3pPr marL="1143057" indent="-228611" algn="l" defTabSz="457223" rtl="0" eaLnBrk="1" latinLnBrk="0" hangingPunct="1">
              <a:spcBef>
                <a:spcPct val="20000"/>
              </a:spcBef>
              <a:buFont typeface="Arial"/>
              <a:buChar char="•"/>
              <a:defRPr sz="1988" b="0" i="0" kern="1200" baseline="0">
                <a:solidFill>
                  <a:schemeClr val="tx1"/>
                </a:solidFill>
                <a:latin typeface="arial" charset="0"/>
                <a:ea typeface="+mn-ea"/>
                <a:cs typeface="AvenirNext LT Pro MediumCn"/>
              </a:defRPr>
            </a:lvl3pPr>
            <a:lvl4pPr marL="1600280" indent="-228611" algn="l" defTabSz="457223" rtl="0" eaLnBrk="1" latinLnBrk="0" hangingPunct="1">
              <a:spcBef>
                <a:spcPct val="20000"/>
              </a:spcBef>
              <a:buFont typeface="Arial"/>
              <a:buChar char="–"/>
              <a:defRPr sz="1800" b="0" i="0" kern="1200" baseline="0">
                <a:solidFill>
                  <a:schemeClr val="tx1"/>
                </a:solidFill>
                <a:latin typeface="arial" charset="0"/>
                <a:ea typeface="+mn-ea"/>
                <a:cs typeface="AvenirNext LT Pro MediumCn"/>
              </a:defRPr>
            </a:lvl4pPr>
            <a:lvl5pPr marL="2057503" indent="-228611" algn="l" defTabSz="457223" rtl="0" eaLnBrk="1" latinLnBrk="0" hangingPunct="1">
              <a:spcBef>
                <a:spcPct val="20000"/>
              </a:spcBef>
              <a:buFont typeface="Arial"/>
              <a:buChar char="»"/>
              <a:defRPr sz="1800" b="0" i="0" kern="1200" baseline="0">
                <a:solidFill>
                  <a:schemeClr val="tx1"/>
                </a:solidFill>
                <a:latin typeface="arial" charset="0"/>
                <a:ea typeface="+mn-ea"/>
                <a:cs typeface="AvenirNext LT Pro MediumCn"/>
              </a:defRPr>
            </a:lvl5pPr>
            <a:lvl6pPr marL="2514726" indent="-228611" algn="l" defTabSz="457223" rtl="0" eaLnBrk="1" latinLnBrk="0" hangingPunct="1">
              <a:spcBef>
                <a:spcPct val="20000"/>
              </a:spcBef>
              <a:buFont typeface="Arial"/>
              <a:buChar char="•"/>
              <a:defRPr sz="1800" kern="1200">
                <a:solidFill>
                  <a:schemeClr val="tx1"/>
                </a:solidFill>
                <a:latin typeface="+mn-lt"/>
                <a:ea typeface="+mn-ea"/>
                <a:cs typeface="+mn-cs"/>
              </a:defRPr>
            </a:lvl6pPr>
            <a:lvl7pPr marL="2971949" indent="-228611" algn="l" defTabSz="457223" rtl="0" eaLnBrk="1" latinLnBrk="0" hangingPunct="1">
              <a:spcBef>
                <a:spcPct val="20000"/>
              </a:spcBef>
              <a:buFont typeface="Arial"/>
              <a:buChar char="•"/>
              <a:defRPr sz="1800" kern="1200">
                <a:solidFill>
                  <a:schemeClr val="tx1"/>
                </a:solidFill>
                <a:latin typeface="+mn-lt"/>
                <a:ea typeface="+mn-ea"/>
                <a:cs typeface="+mn-cs"/>
              </a:defRPr>
            </a:lvl7pPr>
            <a:lvl8pPr marL="3429171" indent="-228611" algn="l" defTabSz="457223" rtl="0" eaLnBrk="1" latinLnBrk="0" hangingPunct="1">
              <a:spcBef>
                <a:spcPct val="20000"/>
              </a:spcBef>
              <a:buFont typeface="Arial"/>
              <a:buChar char="•"/>
              <a:defRPr sz="1800" kern="1200">
                <a:solidFill>
                  <a:schemeClr val="tx1"/>
                </a:solidFill>
                <a:latin typeface="+mn-lt"/>
                <a:ea typeface="+mn-ea"/>
                <a:cs typeface="+mn-cs"/>
              </a:defRPr>
            </a:lvl8pPr>
            <a:lvl9pPr marL="3886394" indent="-228611" algn="l" defTabSz="457223"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2800" i="1" dirty="0">
                <a:latin typeface="+mn-lt"/>
              </a:rPr>
              <a:t>Students develop and employ strategies for understanding and solving problems in ways that leverage the power of technological methods to develop and test solutions.</a:t>
            </a:r>
          </a:p>
          <a:p>
            <a:pPr marL="0" indent="0">
              <a:buNone/>
            </a:pPr>
            <a:endParaRPr lang="en-US" sz="1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2626" y="2550142"/>
            <a:ext cx="2956167" cy="2579585"/>
          </a:xfrm>
          <a:prstGeom prst="rect">
            <a:avLst/>
          </a:prstGeom>
        </p:spPr>
      </p:pic>
      <p:sp>
        <p:nvSpPr>
          <p:cNvPr id="7" name="Oval Callout 6"/>
          <p:cNvSpPr/>
          <p:nvPr/>
        </p:nvSpPr>
        <p:spPr>
          <a:xfrm>
            <a:off x="7331655" y="4326163"/>
            <a:ext cx="884090" cy="803564"/>
          </a:xfrm>
          <a:prstGeom prst="wedgeEllipseCallout">
            <a:avLst>
              <a:gd name="adj1" fmla="val -262013"/>
              <a:gd name="adj2" fmla="val -133531"/>
            </a:avLst>
          </a:prstGeom>
          <a:noFill/>
          <a:ln w="34925">
            <a:solidFill>
              <a:schemeClr val="accent5"/>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613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idx="4294967295"/>
          </p:nvPr>
        </p:nvSpPr>
        <p:spPr>
          <a:xfrm>
            <a:off x="457200" y="118501"/>
            <a:ext cx="8229600" cy="857250"/>
          </a:xfrm>
          <a:prstGeom prst="rect">
            <a:avLst/>
          </a:prstGeom>
          <a:noFill/>
          <a:ln>
            <a:noFill/>
          </a:ln>
        </p:spPr>
        <p:txBody>
          <a:bodyPr vert="horz" lIns="34280" tIns="34280" rIns="34280" bIns="34280" rtlCol="0" anchor="ctr" anchorCtr="0">
            <a:noAutofit/>
          </a:bodyPr>
          <a:lstStyle/>
          <a:p>
            <a:pPr>
              <a:spcBef>
                <a:spcPts val="0"/>
              </a:spcBef>
              <a:buClr>
                <a:schemeClr val="dk1"/>
              </a:buClr>
              <a:buSzPct val="25000"/>
            </a:pPr>
            <a:r>
              <a:rPr lang="en-US" b="1" dirty="0">
                <a:latin typeface="+mn-lt"/>
              </a:rPr>
              <a:t>6 - Creative Communicator</a:t>
            </a:r>
          </a:p>
        </p:txBody>
      </p:sp>
      <p:sp>
        <p:nvSpPr>
          <p:cNvPr id="286" name="Shape 286"/>
          <p:cNvSpPr txBox="1">
            <a:spLocks noGrp="1"/>
          </p:cNvSpPr>
          <p:nvPr>
            <p:ph type="body" idx="4294967295"/>
          </p:nvPr>
        </p:nvSpPr>
        <p:spPr>
          <a:xfrm>
            <a:off x="3665249" y="3167894"/>
            <a:ext cx="5132387" cy="2846387"/>
          </a:xfrm>
          <a:prstGeom prst="rect">
            <a:avLst/>
          </a:prstGeom>
          <a:noFill/>
          <a:ln>
            <a:noFill/>
          </a:ln>
        </p:spPr>
        <p:txBody>
          <a:bodyPr vert="horz" lIns="34280" tIns="34280" rIns="34280" bIns="34280" rtlCol="0" anchor="t" anchorCtr="0">
            <a:noAutofit/>
          </a:bodyPr>
          <a:lstStyle/>
          <a:p>
            <a:pPr marL="171450" indent="-200025">
              <a:spcBef>
                <a:spcPts val="563"/>
              </a:spcBef>
              <a:buSzPct val="100000"/>
            </a:pPr>
            <a:r>
              <a:rPr lang="en-US" sz="2400" dirty="0"/>
              <a:t>Students account for audience and message when choosing technology to use to share and present.</a:t>
            </a:r>
          </a:p>
          <a:p>
            <a:pPr marL="171450" indent="-200025">
              <a:spcBef>
                <a:spcPts val="563"/>
              </a:spcBef>
              <a:buSzPct val="100000"/>
            </a:pPr>
            <a:r>
              <a:rPr lang="en-US" sz="2400" dirty="0"/>
              <a:t>Students use visualization, models, or simulations to communicate information.</a:t>
            </a:r>
          </a:p>
          <a:p>
            <a:pPr marL="0" indent="0">
              <a:spcBef>
                <a:spcPts val="563"/>
              </a:spcBef>
              <a:buNone/>
            </a:pPr>
            <a:endParaRPr sz="2400" dirty="0"/>
          </a:p>
        </p:txBody>
      </p:sp>
      <p:sp>
        <p:nvSpPr>
          <p:cNvPr id="5" name="Shape 262"/>
          <p:cNvSpPr txBox="1">
            <a:spLocks/>
          </p:cNvSpPr>
          <p:nvPr/>
        </p:nvSpPr>
        <p:spPr>
          <a:xfrm>
            <a:off x="704088" y="975751"/>
            <a:ext cx="7735824" cy="933112"/>
          </a:xfrm>
          <a:prstGeom prst="rect">
            <a:avLst/>
          </a:prstGeom>
          <a:noFill/>
          <a:ln>
            <a:noFill/>
          </a:ln>
        </p:spPr>
        <p:txBody>
          <a:bodyPr vert="horz" lIns="34280" tIns="34280" rIns="34280" bIns="34280" rtlCol="0" anchor="t" anchorCtr="0">
            <a:noAutofit/>
          </a:bodyPr>
          <a:lstStyle>
            <a:lvl1pPr marL="342917" indent="-342917" algn="l" defTabSz="457223" rtl="0" eaLnBrk="1" latinLnBrk="0" hangingPunct="1">
              <a:spcBef>
                <a:spcPct val="20000"/>
              </a:spcBef>
              <a:buFont typeface="Arial"/>
              <a:buChar char="•"/>
              <a:defRPr sz="2813" b="0" i="0" kern="1200" baseline="0">
                <a:solidFill>
                  <a:schemeClr val="tx1"/>
                </a:solidFill>
                <a:latin typeface="arial" charset="0"/>
                <a:ea typeface="+mn-ea"/>
                <a:cs typeface="AvenirNext LT Pro MediumCn"/>
              </a:defRPr>
            </a:lvl1pPr>
            <a:lvl2pPr marL="742987" indent="-285764" algn="l" defTabSz="457223" rtl="0" eaLnBrk="1" latinLnBrk="0" hangingPunct="1">
              <a:spcBef>
                <a:spcPct val="20000"/>
              </a:spcBef>
              <a:buFont typeface="Arial"/>
              <a:buChar char="–"/>
              <a:defRPr sz="2400" b="0" i="0" kern="1200" baseline="0">
                <a:solidFill>
                  <a:schemeClr val="tx1"/>
                </a:solidFill>
                <a:latin typeface="arial" charset="0"/>
                <a:ea typeface="+mn-ea"/>
                <a:cs typeface="AvenirNext LT Pro MediumCn"/>
              </a:defRPr>
            </a:lvl2pPr>
            <a:lvl3pPr marL="1143057" indent="-228611" algn="l" defTabSz="457223" rtl="0" eaLnBrk="1" latinLnBrk="0" hangingPunct="1">
              <a:spcBef>
                <a:spcPct val="20000"/>
              </a:spcBef>
              <a:buFont typeface="Arial"/>
              <a:buChar char="•"/>
              <a:defRPr sz="1988" b="0" i="0" kern="1200" baseline="0">
                <a:solidFill>
                  <a:schemeClr val="tx1"/>
                </a:solidFill>
                <a:latin typeface="arial" charset="0"/>
                <a:ea typeface="+mn-ea"/>
                <a:cs typeface="AvenirNext LT Pro MediumCn"/>
              </a:defRPr>
            </a:lvl3pPr>
            <a:lvl4pPr marL="1600280" indent="-228611" algn="l" defTabSz="457223" rtl="0" eaLnBrk="1" latinLnBrk="0" hangingPunct="1">
              <a:spcBef>
                <a:spcPct val="20000"/>
              </a:spcBef>
              <a:buFont typeface="Arial"/>
              <a:buChar char="–"/>
              <a:defRPr sz="1800" b="0" i="0" kern="1200" baseline="0">
                <a:solidFill>
                  <a:schemeClr val="tx1"/>
                </a:solidFill>
                <a:latin typeface="arial" charset="0"/>
                <a:ea typeface="+mn-ea"/>
                <a:cs typeface="AvenirNext LT Pro MediumCn"/>
              </a:defRPr>
            </a:lvl4pPr>
            <a:lvl5pPr marL="2057503" indent="-228611" algn="l" defTabSz="457223" rtl="0" eaLnBrk="1" latinLnBrk="0" hangingPunct="1">
              <a:spcBef>
                <a:spcPct val="20000"/>
              </a:spcBef>
              <a:buFont typeface="Arial"/>
              <a:buChar char="»"/>
              <a:defRPr sz="1800" b="0" i="0" kern="1200" baseline="0">
                <a:solidFill>
                  <a:schemeClr val="tx1"/>
                </a:solidFill>
                <a:latin typeface="arial" charset="0"/>
                <a:ea typeface="+mn-ea"/>
                <a:cs typeface="AvenirNext LT Pro MediumCn"/>
              </a:defRPr>
            </a:lvl5pPr>
            <a:lvl6pPr marL="2514726" indent="-228611" algn="l" defTabSz="457223" rtl="0" eaLnBrk="1" latinLnBrk="0" hangingPunct="1">
              <a:spcBef>
                <a:spcPct val="20000"/>
              </a:spcBef>
              <a:buFont typeface="Arial"/>
              <a:buChar char="•"/>
              <a:defRPr sz="1800" kern="1200">
                <a:solidFill>
                  <a:schemeClr val="tx1"/>
                </a:solidFill>
                <a:latin typeface="+mn-lt"/>
                <a:ea typeface="+mn-ea"/>
                <a:cs typeface="+mn-cs"/>
              </a:defRPr>
            </a:lvl6pPr>
            <a:lvl7pPr marL="2971949" indent="-228611" algn="l" defTabSz="457223" rtl="0" eaLnBrk="1" latinLnBrk="0" hangingPunct="1">
              <a:spcBef>
                <a:spcPct val="20000"/>
              </a:spcBef>
              <a:buFont typeface="Arial"/>
              <a:buChar char="•"/>
              <a:defRPr sz="1800" kern="1200">
                <a:solidFill>
                  <a:schemeClr val="tx1"/>
                </a:solidFill>
                <a:latin typeface="+mn-lt"/>
                <a:ea typeface="+mn-ea"/>
                <a:cs typeface="+mn-cs"/>
              </a:defRPr>
            </a:lvl7pPr>
            <a:lvl8pPr marL="3429171" indent="-228611" algn="l" defTabSz="457223" rtl="0" eaLnBrk="1" latinLnBrk="0" hangingPunct="1">
              <a:spcBef>
                <a:spcPct val="20000"/>
              </a:spcBef>
              <a:buFont typeface="Arial"/>
              <a:buChar char="•"/>
              <a:defRPr sz="1800" kern="1200">
                <a:solidFill>
                  <a:schemeClr val="tx1"/>
                </a:solidFill>
                <a:latin typeface="+mn-lt"/>
                <a:ea typeface="+mn-ea"/>
                <a:cs typeface="+mn-cs"/>
              </a:defRPr>
            </a:lvl8pPr>
            <a:lvl9pPr marL="3886394" indent="-228611" algn="l" defTabSz="457223"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2800" i="1" dirty="0">
                <a:latin typeface="+mn-lt"/>
              </a:rPr>
              <a:t>Students communicate clearly and express themselves creatively for a variety of purposes using the platforms, tools, styles, formats and digital media appropriate to their goals.</a:t>
            </a:r>
          </a:p>
          <a:p>
            <a:pPr marL="0" indent="0">
              <a:buNone/>
            </a:pPr>
            <a:endParaRPr lang="en-US" sz="1800" dirty="0"/>
          </a:p>
          <a:p>
            <a:pPr marL="0" indent="0">
              <a:buNone/>
            </a:pPr>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31" y="2860443"/>
            <a:ext cx="3400643" cy="2967440"/>
          </a:xfrm>
          <a:prstGeom prst="rect">
            <a:avLst/>
          </a:prstGeom>
        </p:spPr>
      </p:pic>
      <p:sp>
        <p:nvSpPr>
          <p:cNvPr id="7" name="Oval Callout 6"/>
          <p:cNvSpPr/>
          <p:nvPr/>
        </p:nvSpPr>
        <p:spPr>
          <a:xfrm>
            <a:off x="457200" y="4732090"/>
            <a:ext cx="1097280" cy="804672"/>
          </a:xfrm>
          <a:prstGeom prst="wedgeEllipseCallout">
            <a:avLst>
              <a:gd name="adj1" fmla="val 250601"/>
              <a:gd name="adj2" fmla="val -121229"/>
            </a:avLst>
          </a:prstGeom>
          <a:noFill/>
          <a:ln w="34925">
            <a:solidFill>
              <a:schemeClr val="accent5"/>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361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idx="4294967295"/>
          </p:nvPr>
        </p:nvSpPr>
        <p:spPr>
          <a:xfrm>
            <a:off x="210312" y="58744"/>
            <a:ext cx="8229600" cy="857250"/>
          </a:xfrm>
          <a:prstGeom prst="rect">
            <a:avLst/>
          </a:prstGeom>
          <a:noFill/>
          <a:ln>
            <a:noFill/>
          </a:ln>
        </p:spPr>
        <p:txBody>
          <a:bodyPr vert="horz" lIns="34280" tIns="34280" rIns="34280" bIns="34280" rtlCol="0" anchor="ctr" anchorCtr="0">
            <a:noAutofit/>
          </a:bodyPr>
          <a:lstStyle/>
          <a:p>
            <a:pPr>
              <a:spcBef>
                <a:spcPts val="0"/>
              </a:spcBef>
              <a:buClr>
                <a:schemeClr val="dk1"/>
              </a:buClr>
              <a:buSzPct val="25000"/>
            </a:pPr>
            <a:r>
              <a:rPr lang="en-US" b="1" dirty="0">
                <a:latin typeface="+mn-lt"/>
              </a:rPr>
              <a:t>7 - Global Collaborator</a:t>
            </a:r>
          </a:p>
        </p:txBody>
      </p:sp>
      <p:sp>
        <p:nvSpPr>
          <p:cNvPr id="294" name="Shape 294"/>
          <p:cNvSpPr txBox="1">
            <a:spLocks noGrp="1"/>
          </p:cNvSpPr>
          <p:nvPr>
            <p:ph type="body" idx="4294967295"/>
          </p:nvPr>
        </p:nvSpPr>
        <p:spPr>
          <a:xfrm>
            <a:off x="210312" y="3000374"/>
            <a:ext cx="4807527" cy="2846388"/>
          </a:xfrm>
          <a:prstGeom prst="rect">
            <a:avLst/>
          </a:prstGeom>
          <a:noFill/>
          <a:ln>
            <a:noFill/>
          </a:ln>
        </p:spPr>
        <p:txBody>
          <a:bodyPr vert="horz" lIns="34280" tIns="34280" rIns="34280" bIns="34280" rtlCol="0" anchor="t" anchorCtr="0">
            <a:noAutofit/>
          </a:bodyPr>
          <a:lstStyle/>
          <a:p>
            <a:pPr marL="171450" indent="-200025">
              <a:spcBef>
                <a:spcPts val="563"/>
              </a:spcBef>
              <a:buSzPct val="100000"/>
            </a:pPr>
            <a:r>
              <a:rPr lang="en-US" sz="2400" dirty="0"/>
              <a:t>Builds project management and team-working skills, as well as self-knowledge about leadership style and preferences.</a:t>
            </a:r>
          </a:p>
          <a:p>
            <a:pPr marL="171450" indent="-200025">
              <a:spcBef>
                <a:spcPts val="563"/>
              </a:spcBef>
              <a:buSzPct val="100000"/>
            </a:pPr>
            <a:r>
              <a:rPr lang="en-US" sz="2400" dirty="0"/>
              <a:t>Students work on authentic (e.g., “real world”) problems and engage diverse perspectives and viewpoints.</a:t>
            </a:r>
          </a:p>
          <a:p>
            <a:pPr marL="0" indent="0">
              <a:spcBef>
                <a:spcPts val="563"/>
              </a:spcBef>
              <a:buNone/>
            </a:pPr>
            <a:endParaRPr sz="1800" dirty="0"/>
          </a:p>
        </p:txBody>
      </p:sp>
      <p:sp>
        <p:nvSpPr>
          <p:cNvPr id="5" name="Shape 262"/>
          <p:cNvSpPr txBox="1">
            <a:spLocks/>
          </p:cNvSpPr>
          <p:nvPr/>
        </p:nvSpPr>
        <p:spPr>
          <a:xfrm>
            <a:off x="704088" y="1025072"/>
            <a:ext cx="7735824" cy="933112"/>
          </a:xfrm>
          <a:prstGeom prst="rect">
            <a:avLst/>
          </a:prstGeom>
          <a:noFill/>
          <a:ln>
            <a:noFill/>
          </a:ln>
        </p:spPr>
        <p:txBody>
          <a:bodyPr vert="horz" lIns="34280" tIns="34280" rIns="34280" bIns="34280" rtlCol="0" anchor="t" anchorCtr="0">
            <a:noAutofit/>
          </a:bodyPr>
          <a:lstStyle>
            <a:lvl1pPr marL="342917" indent="-342917" algn="l" defTabSz="457223" rtl="0" eaLnBrk="1" latinLnBrk="0" hangingPunct="1">
              <a:spcBef>
                <a:spcPct val="20000"/>
              </a:spcBef>
              <a:buFont typeface="Arial"/>
              <a:buChar char="•"/>
              <a:defRPr sz="2813" b="0" i="0" kern="1200" baseline="0">
                <a:solidFill>
                  <a:schemeClr val="tx1"/>
                </a:solidFill>
                <a:latin typeface="arial" charset="0"/>
                <a:ea typeface="+mn-ea"/>
                <a:cs typeface="AvenirNext LT Pro MediumCn"/>
              </a:defRPr>
            </a:lvl1pPr>
            <a:lvl2pPr marL="742987" indent="-285764" algn="l" defTabSz="457223" rtl="0" eaLnBrk="1" latinLnBrk="0" hangingPunct="1">
              <a:spcBef>
                <a:spcPct val="20000"/>
              </a:spcBef>
              <a:buFont typeface="Arial"/>
              <a:buChar char="–"/>
              <a:defRPr sz="2400" b="0" i="0" kern="1200" baseline="0">
                <a:solidFill>
                  <a:schemeClr val="tx1"/>
                </a:solidFill>
                <a:latin typeface="arial" charset="0"/>
                <a:ea typeface="+mn-ea"/>
                <a:cs typeface="AvenirNext LT Pro MediumCn"/>
              </a:defRPr>
            </a:lvl2pPr>
            <a:lvl3pPr marL="1143057" indent="-228611" algn="l" defTabSz="457223" rtl="0" eaLnBrk="1" latinLnBrk="0" hangingPunct="1">
              <a:spcBef>
                <a:spcPct val="20000"/>
              </a:spcBef>
              <a:buFont typeface="Arial"/>
              <a:buChar char="•"/>
              <a:defRPr sz="1988" b="0" i="0" kern="1200" baseline="0">
                <a:solidFill>
                  <a:schemeClr val="tx1"/>
                </a:solidFill>
                <a:latin typeface="arial" charset="0"/>
                <a:ea typeface="+mn-ea"/>
                <a:cs typeface="AvenirNext LT Pro MediumCn"/>
              </a:defRPr>
            </a:lvl3pPr>
            <a:lvl4pPr marL="1600280" indent="-228611" algn="l" defTabSz="457223" rtl="0" eaLnBrk="1" latinLnBrk="0" hangingPunct="1">
              <a:spcBef>
                <a:spcPct val="20000"/>
              </a:spcBef>
              <a:buFont typeface="Arial"/>
              <a:buChar char="–"/>
              <a:defRPr sz="1800" b="0" i="0" kern="1200" baseline="0">
                <a:solidFill>
                  <a:schemeClr val="tx1"/>
                </a:solidFill>
                <a:latin typeface="arial" charset="0"/>
                <a:ea typeface="+mn-ea"/>
                <a:cs typeface="AvenirNext LT Pro MediumCn"/>
              </a:defRPr>
            </a:lvl4pPr>
            <a:lvl5pPr marL="2057503" indent="-228611" algn="l" defTabSz="457223" rtl="0" eaLnBrk="1" latinLnBrk="0" hangingPunct="1">
              <a:spcBef>
                <a:spcPct val="20000"/>
              </a:spcBef>
              <a:buFont typeface="Arial"/>
              <a:buChar char="»"/>
              <a:defRPr sz="1800" b="0" i="0" kern="1200" baseline="0">
                <a:solidFill>
                  <a:schemeClr val="tx1"/>
                </a:solidFill>
                <a:latin typeface="arial" charset="0"/>
                <a:ea typeface="+mn-ea"/>
                <a:cs typeface="AvenirNext LT Pro MediumCn"/>
              </a:defRPr>
            </a:lvl5pPr>
            <a:lvl6pPr marL="2514726" indent="-228611" algn="l" defTabSz="457223" rtl="0" eaLnBrk="1" latinLnBrk="0" hangingPunct="1">
              <a:spcBef>
                <a:spcPct val="20000"/>
              </a:spcBef>
              <a:buFont typeface="Arial"/>
              <a:buChar char="•"/>
              <a:defRPr sz="1800" kern="1200">
                <a:solidFill>
                  <a:schemeClr val="tx1"/>
                </a:solidFill>
                <a:latin typeface="+mn-lt"/>
                <a:ea typeface="+mn-ea"/>
                <a:cs typeface="+mn-cs"/>
              </a:defRPr>
            </a:lvl6pPr>
            <a:lvl7pPr marL="2971949" indent="-228611" algn="l" defTabSz="457223" rtl="0" eaLnBrk="1" latinLnBrk="0" hangingPunct="1">
              <a:spcBef>
                <a:spcPct val="20000"/>
              </a:spcBef>
              <a:buFont typeface="Arial"/>
              <a:buChar char="•"/>
              <a:defRPr sz="1800" kern="1200">
                <a:solidFill>
                  <a:schemeClr val="tx1"/>
                </a:solidFill>
                <a:latin typeface="+mn-lt"/>
                <a:ea typeface="+mn-ea"/>
                <a:cs typeface="+mn-cs"/>
              </a:defRPr>
            </a:lvl7pPr>
            <a:lvl8pPr marL="3429171" indent="-228611" algn="l" defTabSz="457223" rtl="0" eaLnBrk="1" latinLnBrk="0" hangingPunct="1">
              <a:spcBef>
                <a:spcPct val="20000"/>
              </a:spcBef>
              <a:buFont typeface="Arial"/>
              <a:buChar char="•"/>
              <a:defRPr sz="1800" kern="1200">
                <a:solidFill>
                  <a:schemeClr val="tx1"/>
                </a:solidFill>
                <a:latin typeface="+mn-lt"/>
                <a:ea typeface="+mn-ea"/>
                <a:cs typeface="+mn-cs"/>
              </a:defRPr>
            </a:lvl8pPr>
            <a:lvl9pPr marL="3886394" indent="-228611" algn="l" defTabSz="457223"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2800" i="1" dirty="0">
                <a:latin typeface="+mn-lt"/>
              </a:rPr>
              <a:t>Students use digital tools to broaden their perspectives and enrich their learning by collaborating with others and working effectively in teams locally and globally.</a:t>
            </a:r>
          </a:p>
          <a:p>
            <a:pPr marL="0" indent="0">
              <a:buNone/>
            </a:pPr>
            <a:endParaRPr lang="en-US" sz="1800" dirty="0"/>
          </a:p>
          <a:p>
            <a:pPr marL="0" indent="0">
              <a:buNone/>
            </a:pPr>
            <a:endParaRPr lang="en-US" sz="1800" dirty="0"/>
          </a:p>
          <a:p>
            <a:pPr marL="0" indent="0">
              <a:buNone/>
            </a:pPr>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642" y="2768341"/>
            <a:ext cx="3527826" cy="3078421"/>
          </a:xfrm>
          <a:prstGeom prst="rect">
            <a:avLst/>
          </a:prstGeom>
        </p:spPr>
      </p:pic>
      <p:sp>
        <p:nvSpPr>
          <p:cNvPr id="7" name="Oval Callout 6"/>
          <p:cNvSpPr/>
          <p:nvPr/>
        </p:nvSpPr>
        <p:spPr>
          <a:xfrm>
            <a:off x="5277642" y="3710694"/>
            <a:ext cx="981456" cy="935740"/>
          </a:xfrm>
          <a:prstGeom prst="wedgeEllipseCallout">
            <a:avLst>
              <a:gd name="adj1" fmla="val -116446"/>
              <a:gd name="adj2" fmla="val -46235"/>
            </a:avLst>
          </a:prstGeom>
          <a:noFill/>
          <a:ln w="34925">
            <a:solidFill>
              <a:schemeClr val="accent5"/>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1756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Implementation of the Standards</a:t>
            </a:r>
            <a:endParaRPr lang="en-US" b="1" dirty="0"/>
          </a:p>
        </p:txBody>
      </p:sp>
      <p:sp>
        <p:nvSpPr>
          <p:cNvPr id="4" name="Subtitle 3"/>
          <p:cNvSpPr>
            <a:spLocks noGrp="1"/>
          </p:cNvSpPr>
          <p:nvPr>
            <p:ph type="subTitle" idx="1"/>
          </p:nvPr>
        </p:nvSpPr>
        <p:spPr/>
        <p:txBody>
          <a:bodyPr/>
          <a:lstStyle/>
          <a:p>
            <a:endParaRPr lang="en-US" sz="2800" i="1" dirty="0"/>
          </a:p>
        </p:txBody>
      </p:sp>
    </p:spTree>
    <p:extLst>
      <p:ext uri="{BB962C8B-B14F-4D97-AF65-F5344CB8AC3E}">
        <p14:creationId xmlns:p14="http://schemas.microsoft.com/office/powerpoint/2010/main" val="2203406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136138"/>
            <a:ext cx="9144000" cy="4585731"/>
          </a:xfrm>
          <a:prstGeom prst="rect">
            <a:avLst/>
          </a:prstGeom>
        </p:spPr>
      </p:pic>
      <p:sp>
        <p:nvSpPr>
          <p:cNvPr id="3" name="Title 2"/>
          <p:cNvSpPr>
            <a:spLocks noGrp="1"/>
          </p:cNvSpPr>
          <p:nvPr>
            <p:ph type="title"/>
          </p:nvPr>
        </p:nvSpPr>
        <p:spPr>
          <a:xfrm>
            <a:off x="0" y="-126124"/>
            <a:ext cx="9144000" cy="1143000"/>
          </a:xfrm>
        </p:spPr>
        <p:txBody>
          <a:bodyPr/>
          <a:lstStyle/>
          <a:p>
            <a:r>
              <a:rPr lang="en-US" b="1" dirty="0" smtClean="0">
                <a:latin typeface="+mn-lt"/>
              </a:rPr>
              <a:t>Connections of the Standards</a:t>
            </a:r>
            <a:endParaRPr lang="en-US" b="1" dirty="0">
              <a:latin typeface="+mn-lt"/>
            </a:endParaRPr>
          </a:p>
        </p:txBody>
      </p:sp>
    </p:spTree>
    <p:extLst>
      <p:ext uri="{BB962C8B-B14F-4D97-AF65-F5344CB8AC3E}">
        <p14:creationId xmlns:p14="http://schemas.microsoft.com/office/powerpoint/2010/main" val="933982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 y="1"/>
            <a:ext cx="9143995" cy="831300"/>
          </a:xfrm>
        </p:spPr>
        <p:txBody>
          <a:bodyPr>
            <a:noAutofit/>
          </a:bodyPr>
          <a:lstStyle/>
          <a:p>
            <a:pPr algn="ctr"/>
            <a:r>
              <a:rPr lang="en-US" b="1" dirty="0" smtClean="0">
                <a:latin typeface="+mn-lt"/>
              </a:rPr>
              <a:t>Using the Standards</a:t>
            </a:r>
            <a:endParaRPr lang="en-US" b="1" dirty="0">
              <a:latin typeface="+mn-lt"/>
            </a:endParaRPr>
          </a:p>
        </p:txBody>
      </p:sp>
      <p:sp>
        <p:nvSpPr>
          <p:cNvPr id="3" name="Text Placeholder 2"/>
          <p:cNvSpPr>
            <a:spLocks noGrp="1"/>
          </p:cNvSpPr>
          <p:nvPr>
            <p:ph type="body" idx="1"/>
          </p:nvPr>
        </p:nvSpPr>
        <p:spPr>
          <a:xfrm>
            <a:off x="1156991" y="1214852"/>
            <a:ext cx="6206667" cy="4876987"/>
          </a:xfrm>
        </p:spPr>
        <p:txBody>
          <a:bodyPr>
            <a:normAutofit/>
          </a:bodyPr>
          <a:lstStyle/>
          <a:p>
            <a:pPr marL="49893" indent="0">
              <a:buNone/>
            </a:pPr>
            <a:r>
              <a:rPr lang="en-US" sz="3200" dirty="0">
                <a:solidFill>
                  <a:schemeClr val="tx1"/>
                </a:solidFill>
              </a:rPr>
              <a:t>The standards are used to guide:</a:t>
            </a:r>
          </a:p>
          <a:p>
            <a:pPr marL="49893" indent="0">
              <a:buNone/>
            </a:pPr>
            <a:endParaRPr lang="en-US" sz="3200" dirty="0">
              <a:solidFill>
                <a:schemeClr val="tx1"/>
              </a:solidFill>
            </a:endParaRPr>
          </a:p>
          <a:p>
            <a:pPr lvl="1">
              <a:lnSpc>
                <a:spcPct val="100000"/>
              </a:lnSpc>
              <a:spcBef>
                <a:spcPts val="0"/>
              </a:spcBef>
              <a:spcAft>
                <a:spcPts val="1200"/>
              </a:spcAft>
              <a:buFont typeface="Arial" panose="020B0604020202020204" pitchFamily="34" charset="0"/>
              <a:buChar char="•"/>
            </a:pPr>
            <a:r>
              <a:rPr lang="en-US" sz="2800" dirty="0">
                <a:solidFill>
                  <a:schemeClr val="tx1"/>
                </a:solidFill>
              </a:rPr>
              <a:t>Curriculum mapping</a:t>
            </a:r>
          </a:p>
          <a:p>
            <a:pPr lvl="1">
              <a:lnSpc>
                <a:spcPct val="100000"/>
              </a:lnSpc>
              <a:spcBef>
                <a:spcPts val="0"/>
              </a:spcBef>
              <a:spcAft>
                <a:spcPts val="1200"/>
              </a:spcAft>
              <a:buFont typeface="Arial" panose="020B0604020202020204" pitchFamily="34" charset="0"/>
              <a:buChar char="•"/>
            </a:pPr>
            <a:r>
              <a:rPr lang="en-US" sz="2800" dirty="0">
                <a:solidFill>
                  <a:schemeClr val="tx1"/>
                </a:solidFill>
              </a:rPr>
              <a:t>Lesson design</a:t>
            </a:r>
          </a:p>
          <a:p>
            <a:pPr lvl="1">
              <a:lnSpc>
                <a:spcPct val="100000"/>
              </a:lnSpc>
              <a:spcBef>
                <a:spcPts val="0"/>
              </a:spcBef>
              <a:spcAft>
                <a:spcPts val="1200"/>
              </a:spcAft>
              <a:buFont typeface="Arial" panose="020B0604020202020204" pitchFamily="34" charset="0"/>
              <a:buChar char="•"/>
            </a:pPr>
            <a:r>
              <a:rPr lang="en-US" sz="2800" dirty="0">
                <a:solidFill>
                  <a:schemeClr val="tx1"/>
                </a:solidFill>
              </a:rPr>
              <a:t>Professional Learning</a:t>
            </a:r>
          </a:p>
          <a:p>
            <a:pPr lvl="1">
              <a:lnSpc>
                <a:spcPct val="100000"/>
              </a:lnSpc>
              <a:spcBef>
                <a:spcPts val="0"/>
              </a:spcBef>
              <a:spcAft>
                <a:spcPts val="1200"/>
              </a:spcAft>
              <a:buFont typeface="Arial" panose="020B0604020202020204" pitchFamily="34" charset="0"/>
              <a:buChar char="•"/>
            </a:pPr>
            <a:r>
              <a:rPr lang="en-US" sz="2800" dirty="0">
                <a:solidFill>
                  <a:schemeClr val="tx1"/>
                </a:solidFill>
              </a:rPr>
              <a:t>School technology planning</a:t>
            </a:r>
          </a:p>
          <a:p>
            <a:pPr lvl="1">
              <a:lnSpc>
                <a:spcPct val="100000"/>
              </a:lnSpc>
              <a:spcBef>
                <a:spcPts val="0"/>
              </a:spcBef>
              <a:spcAft>
                <a:spcPts val="1200"/>
              </a:spcAft>
              <a:buFont typeface="Arial" panose="020B0604020202020204" pitchFamily="34" charset="0"/>
              <a:buChar char="•"/>
            </a:pPr>
            <a:r>
              <a:rPr lang="en-US" sz="2800" dirty="0">
                <a:solidFill>
                  <a:schemeClr val="tx1"/>
                </a:solidFill>
              </a:rPr>
              <a:t>School improvement planning</a:t>
            </a:r>
          </a:p>
          <a:p>
            <a:pPr lvl="1">
              <a:lnSpc>
                <a:spcPct val="100000"/>
              </a:lnSpc>
              <a:spcBef>
                <a:spcPts val="0"/>
              </a:spcBef>
              <a:spcAft>
                <a:spcPts val="1200"/>
              </a:spcAft>
              <a:buFont typeface="Arial" panose="020B0604020202020204" pitchFamily="34" charset="0"/>
              <a:buChar char="•"/>
            </a:pPr>
            <a:r>
              <a:rPr lang="en-US" sz="2800" dirty="0">
                <a:solidFill>
                  <a:schemeClr val="tx1"/>
                </a:solidFill>
              </a:rPr>
              <a:t>Teacher preparation</a:t>
            </a:r>
          </a:p>
          <a:p>
            <a:endParaRPr lang="en-US" dirty="0">
              <a:solidFill>
                <a:schemeClr val="tx1"/>
              </a:solidFill>
            </a:endParaRPr>
          </a:p>
        </p:txBody>
      </p:sp>
    </p:spTree>
    <p:extLst>
      <p:ext uri="{BB962C8B-B14F-4D97-AF65-F5344CB8AC3E}">
        <p14:creationId xmlns:p14="http://schemas.microsoft.com/office/powerpoint/2010/main" val="1459824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49767"/>
            <a:ext cx="9143999" cy="1325563"/>
          </a:xfrm>
        </p:spPr>
        <p:txBody>
          <a:bodyPr/>
          <a:lstStyle/>
          <a:p>
            <a:pPr algn="ctr"/>
            <a:r>
              <a:rPr lang="en-US" b="1" dirty="0" smtClean="0">
                <a:latin typeface="+mn-lt"/>
              </a:rPr>
              <a:t>Resources to Support Implementation</a:t>
            </a:r>
            <a:endParaRPr lang="en-US" b="1" dirty="0">
              <a:latin typeface="+mn-lt"/>
            </a:endParaRPr>
          </a:p>
        </p:txBody>
      </p:sp>
      <p:sp>
        <p:nvSpPr>
          <p:cNvPr id="4" name="Content Placeholder 3"/>
          <p:cNvSpPr>
            <a:spLocks noGrp="1"/>
          </p:cNvSpPr>
          <p:nvPr>
            <p:ph idx="1"/>
          </p:nvPr>
        </p:nvSpPr>
        <p:spPr>
          <a:xfrm>
            <a:off x="570992" y="1447392"/>
            <a:ext cx="8223689" cy="4232972"/>
          </a:xfrm>
        </p:spPr>
        <p:txBody>
          <a:bodyPr>
            <a:normAutofit fontScale="85000" lnSpcReduction="10000"/>
          </a:bodyPr>
          <a:lstStyle/>
          <a:p>
            <a:pPr>
              <a:lnSpc>
                <a:spcPct val="120000"/>
              </a:lnSpc>
              <a:spcBef>
                <a:spcPts val="0"/>
              </a:spcBef>
              <a:spcAft>
                <a:spcPts val="1200"/>
              </a:spcAft>
            </a:pPr>
            <a:r>
              <a:rPr lang="en-US" sz="3300" dirty="0" smtClean="0">
                <a:hlinkClick r:id="rId3"/>
              </a:rPr>
              <a:t>ISTE Standards for Students</a:t>
            </a:r>
            <a:endParaRPr lang="en-US" sz="3300" dirty="0" smtClean="0"/>
          </a:p>
          <a:p>
            <a:pPr>
              <a:lnSpc>
                <a:spcPct val="120000"/>
              </a:lnSpc>
              <a:spcBef>
                <a:spcPts val="0"/>
              </a:spcBef>
              <a:spcAft>
                <a:spcPts val="1200"/>
              </a:spcAft>
            </a:pPr>
            <a:r>
              <a:rPr lang="en-US" sz="3300" dirty="0" smtClean="0"/>
              <a:t>Share </a:t>
            </a:r>
            <a:r>
              <a:rPr lang="en-US" sz="3300" dirty="0"/>
              <a:t>and Find Exemplars with #</a:t>
            </a:r>
            <a:r>
              <a:rPr lang="en-US" sz="3300" dirty="0" err="1" smtClean="0"/>
              <a:t>ISTEinCT</a:t>
            </a:r>
            <a:endParaRPr lang="en-US" sz="3300" dirty="0" smtClean="0"/>
          </a:p>
          <a:p>
            <a:pPr>
              <a:lnSpc>
                <a:spcPct val="120000"/>
              </a:lnSpc>
              <a:spcAft>
                <a:spcPts val="1200"/>
              </a:spcAft>
              <a:buSzPct val="100000"/>
            </a:pPr>
            <a:r>
              <a:rPr lang="en-US" sz="3300" dirty="0"/>
              <a:t>Recommendations for Policy Revisions (</a:t>
            </a:r>
            <a:r>
              <a:rPr lang="en-US" sz="3300" dirty="0">
                <a:latin typeface="Arial" charset="0"/>
                <a:hlinkClick r:id="rId4"/>
              </a:rPr>
              <a:t>CT.gov/</a:t>
            </a:r>
            <a:r>
              <a:rPr lang="en-US" sz="3300" dirty="0" err="1">
                <a:latin typeface="Arial" charset="0"/>
                <a:hlinkClick r:id="rId4"/>
              </a:rPr>
              <a:t>CTEdTech</a:t>
            </a:r>
            <a:r>
              <a:rPr lang="en-US" sz="3300" dirty="0"/>
              <a:t>)</a:t>
            </a:r>
          </a:p>
          <a:p>
            <a:pPr>
              <a:lnSpc>
                <a:spcPct val="120000"/>
              </a:lnSpc>
              <a:spcAft>
                <a:spcPts val="1200"/>
              </a:spcAft>
              <a:buSzPct val="100000"/>
            </a:pPr>
            <a:r>
              <a:rPr lang="en-US" sz="3300" dirty="0" smtClean="0"/>
              <a:t>Download </a:t>
            </a:r>
            <a:r>
              <a:rPr lang="en-US" sz="3300" i="1" dirty="0">
                <a:hlinkClick r:id="rId5"/>
              </a:rPr>
              <a:t>ISTE Standards for Students: A Practical Guide for Learning with </a:t>
            </a:r>
            <a:r>
              <a:rPr lang="en-US" sz="3300" i="1" dirty="0" smtClean="0">
                <a:hlinkClick r:id="rId5"/>
              </a:rPr>
              <a:t>Technology </a:t>
            </a:r>
            <a:r>
              <a:rPr lang="en-US" sz="3300" dirty="0" smtClean="0"/>
              <a:t>eBook</a:t>
            </a:r>
            <a:endParaRPr lang="en-US" sz="3300" dirty="0"/>
          </a:p>
          <a:p>
            <a:endParaRPr lang="en-US" sz="3200" dirty="0"/>
          </a:p>
          <a:p>
            <a:endParaRPr lang="en-US" dirty="0"/>
          </a:p>
          <a:p>
            <a:endParaRPr lang="en-US" dirty="0"/>
          </a:p>
        </p:txBody>
      </p:sp>
    </p:spTree>
    <p:extLst>
      <p:ext uri="{BB962C8B-B14F-4D97-AF65-F5344CB8AC3E}">
        <p14:creationId xmlns:p14="http://schemas.microsoft.com/office/powerpoint/2010/main" val="2797734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92"/>
            <a:ext cx="9143999" cy="1325563"/>
          </a:xfrm>
        </p:spPr>
        <p:txBody>
          <a:bodyPr/>
          <a:lstStyle/>
          <a:p>
            <a:pPr algn="ctr"/>
            <a:r>
              <a:rPr lang="en-US" b="1" dirty="0" smtClean="0">
                <a:latin typeface="+mn-lt"/>
              </a:rPr>
              <a:t>For Additional Information</a:t>
            </a:r>
            <a:endParaRPr lang="en-US" b="1" dirty="0">
              <a:latin typeface="+mn-lt"/>
            </a:endParaRPr>
          </a:p>
        </p:txBody>
      </p:sp>
      <p:sp>
        <p:nvSpPr>
          <p:cNvPr id="4" name="Content Placeholder 3"/>
          <p:cNvSpPr>
            <a:spLocks noGrp="1"/>
          </p:cNvSpPr>
          <p:nvPr>
            <p:ph idx="1"/>
          </p:nvPr>
        </p:nvSpPr>
        <p:spPr>
          <a:xfrm>
            <a:off x="460154" y="1876882"/>
            <a:ext cx="8223689" cy="3540245"/>
          </a:xfrm>
        </p:spPr>
        <p:txBody>
          <a:bodyPr>
            <a:normAutofit/>
          </a:bodyPr>
          <a:lstStyle/>
          <a:p>
            <a:pPr>
              <a:lnSpc>
                <a:spcPct val="100000"/>
              </a:lnSpc>
              <a:spcBef>
                <a:spcPts val="0"/>
              </a:spcBef>
              <a:spcAft>
                <a:spcPts val="1800"/>
              </a:spcAft>
            </a:pPr>
            <a:r>
              <a:rPr lang="en-US" dirty="0"/>
              <a:t>Visit the Connecticut State Department of Education Computer Science </a:t>
            </a:r>
            <a:r>
              <a:rPr lang="en-US" dirty="0" smtClean="0"/>
              <a:t>ISTE webpage:  </a:t>
            </a:r>
            <a:r>
              <a:rPr lang="en-US" dirty="0" smtClean="0">
                <a:hlinkClick r:id="rId3"/>
              </a:rPr>
              <a:t>www.CT.gov/ISTE</a:t>
            </a:r>
            <a:endParaRPr lang="en-US" dirty="0"/>
          </a:p>
          <a:p>
            <a:pPr>
              <a:lnSpc>
                <a:spcPct val="100000"/>
              </a:lnSpc>
              <a:spcBef>
                <a:spcPts val="0"/>
              </a:spcBef>
              <a:spcAft>
                <a:spcPts val="1800"/>
              </a:spcAft>
            </a:pPr>
            <a:r>
              <a:rPr lang="en-US" dirty="0" smtClean="0"/>
              <a:t>Visit </a:t>
            </a:r>
            <a:r>
              <a:rPr lang="en-US" dirty="0"/>
              <a:t>the International Society for Technology in Education website: </a:t>
            </a:r>
            <a:r>
              <a:rPr lang="en-US" dirty="0">
                <a:hlinkClick r:id="rId4"/>
              </a:rPr>
              <a:t>www.ISTE.org</a:t>
            </a:r>
            <a:endParaRPr lang="en-US" dirty="0"/>
          </a:p>
          <a:p>
            <a:pPr>
              <a:lnSpc>
                <a:spcPct val="100000"/>
              </a:lnSpc>
              <a:spcBef>
                <a:spcPts val="0"/>
              </a:spcBef>
              <a:spcAft>
                <a:spcPts val="1800"/>
              </a:spcAft>
            </a:pPr>
            <a:r>
              <a:rPr lang="en-US" dirty="0" smtClean="0"/>
              <a:t>Attend </a:t>
            </a:r>
            <a:r>
              <a:rPr lang="en-US" dirty="0"/>
              <a:t>the CECA Conference October 21 – 22 (</a:t>
            </a:r>
            <a:r>
              <a:rPr lang="en-US" dirty="0">
                <a:hlinkClick r:id="rId5"/>
              </a:rPr>
              <a:t>cecact.org</a:t>
            </a:r>
            <a:r>
              <a:rPr lang="en-US" dirty="0"/>
              <a:t>)</a:t>
            </a:r>
          </a:p>
          <a:p>
            <a:endParaRPr lang="en-US" sz="3200" dirty="0"/>
          </a:p>
          <a:p>
            <a:endParaRPr lang="en-US" dirty="0"/>
          </a:p>
          <a:p>
            <a:endParaRPr lang="en-US" dirty="0"/>
          </a:p>
        </p:txBody>
      </p:sp>
    </p:spTree>
    <p:extLst>
      <p:ext uri="{BB962C8B-B14F-4D97-AF65-F5344CB8AC3E}">
        <p14:creationId xmlns:p14="http://schemas.microsoft.com/office/powerpoint/2010/main" val="2942273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0" y="220604"/>
            <a:ext cx="9144000" cy="1325563"/>
          </a:xfrm>
          <a:prstGeom prst="rect">
            <a:avLst/>
          </a:prstGeom>
        </p:spPr>
        <p:txBody>
          <a:bodyPr>
            <a:norm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US" b="1" dirty="0">
                <a:solidFill>
                  <a:prstClr val="black"/>
                </a:solidFill>
              </a:rPr>
              <a:t>A Timeline to Adoption</a:t>
            </a:r>
          </a:p>
        </p:txBody>
      </p:sp>
      <p:sp>
        <p:nvSpPr>
          <p:cNvPr id="10" name="Rounded Rectangle 4"/>
          <p:cNvSpPr/>
          <p:nvPr/>
        </p:nvSpPr>
        <p:spPr>
          <a:xfrm>
            <a:off x="821062" y="1096435"/>
            <a:ext cx="1208709" cy="4632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algn="ctr" defTabSz="1244569">
              <a:lnSpc>
                <a:spcPct val="90000"/>
              </a:lnSpc>
              <a:spcBef>
                <a:spcPct val="0"/>
              </a:spcBef>
              <a:spcAft>
                <a:spcPct val="35000"/>
              </a:spcAft>
            </a:pPr>
            <a:r>
              <a:rPr lang="en-US" sz="2800" dirty="0">
                <a:solidFill>
                  <a:prstClr val="white"/>
                </a:solidFill>
              </a:rPr>
              <a:t>2000</a:t>
            </a:r>
          </a:p>
        </p:txBody>
      </p:sp>
      <p:graphicFrame>
        <p:nvGraphicFramePr>
          <p:cNvPr id="4" name="Diagram 3"/>
          <p:cNvGraphicFramePr/>
          <p:nvPr>
            <p:extLst>
              <p:ext uri="{D42A27DB-BD31-4B8C-83A1-F6EECF244321}">
                <p14:modId xmlns:p14="http://schemas.microsoft.com/office/powerpoint/2010/main" val="1510985080"/>
              </p:ext>
            </p:extLst>
          </p:nvPr>
        </p:nvGraphicFramePr>
        <p:xfrm>
          <a:off x="138545" y="1215296"/>
          <a:ext cx="8866910" cy="4575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8974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1" y="0"/>
            <a:ext cx="7886700" cy="1325563"/>
          </a:xfrm>
          <a:prstGeom prst="rect">
            <a:avLst/>
          </a:prstGeom>
        </p:spPr>
        <p:txBody>
          <a:bodyPr>
            <a:noAutofit/>
          </a:bodyPr>
          <a:lstStyle/>
          <a:p>
            <a:pPr algn="l"/>
            <a:r>
              <a:rPr lang="en-US" b="1" dirty="0" smtClean="0">
                <a:latin typeface="+mn-lt"/>
              </a:rPr>
              <a:t>Thank You</a:t>
            </a:r>
            <a:endParaRPr lang="en-US" b="1" dirty="0">
              <a:latin typeface="+mn-lt"/>
            </a:endParaRPr>
          </a:p>
        </p:txBody>
      </p:sp>
      <p:sp>
        <p:nvSpPr>
          <p:cNvPr id="6" name="Text Placeholder 5"/>
          <p:cNvSpPr>
            <a:spLocks noGrp="1"/>
          </p:cNvSpPr>
          <p:nvPr>
            <p:ph type="body" idx="1"/>
          </p:nvPr>
        </p:nvSpPr>
        <p:spPr/>
        <p:txBody>
          <a:bodyPr/>
          <a:lstStyle/>
          <a:p>
            <a:pPr algn="ctr"/>
            <a:r>
              <a:rPr lang="en-US" b="0" i="1" dirty="0" smtClean="0"/>
              <a:t>CT Commission for Educational Technology</a:t>
            </a:r>
            <a:endParaRPr lang="en-US" b="0" i="1" dirty="0"/>
          </a:p>
        </p:txBody>
      </p:sp>
      <p:sp>
        <p:nvSpPr>
          <p:cNvPr id="8" name="Text Placeholder 7"/>
          <p:cNvSpPr>
            <a:spLocks noGrp="1"/>
          </p:cNvSpPr>
          <p:nvPr>
            <p:ph type="body" sz="quarter" idx="3"/>
          </p:nvPr>
        </p:nvSpPr>
        <p:spPr/>
        <p:txBody>
          <a:bodyPr/>
          <a:lstStyle/>
          <a:p>
            <a:pPr algn="ctr"/>
            <a:r>
              <a:rPr lang="en-US" b="0" i="1" dirty="0" smtClean="0"/>
              <a:t>Connecticut State Department of Education</a:t>
            </a:r>
            <a:endParaRPr lang="en-US" b="0" i="1" dirty="0"/>
          </a:p>
        </p:txBody>
      </p:sp>
      <p:sp>
        <p:nvSpPr>
          <p:cNvPr id="10" name="Content Placeholder 9"/>
          <p:cNvSpPr>
            <a:spLocks noGrp="1"/>
          </p:cNvSpPr>
          <p:nvPr>
            <p:ph sz="half" idx="2"/>
          </p:nvPr>
        </p:nvSpPr>
        <p:spPr>
          <a:xfrm>
            <a:off x="629842" y="2990274"/>
            <a:ext cx="3868340" cy="2028248"/>
          </a:xfrm>
          <a:prstGeom prst="rect">
            <a:avLst/>
          </a:prstGeom>
        </p:spPr>
        <p:txBody>
          <a:bodyPr wrap="square">
            <a:spAutoFit/>
          </a:bodyPr>
          <a:lstStyle/>
          <a:p>
            <a:pPr marL="0" indent="0" algn="ctr" defTabSz="457189">
              <a:buNone/>
            </a:pPr>
            <a:r>
              <a:rPr lang="en-US" sz="2800" b="1" dirty="0" smtClean="0">
                <a:solidFill>
                  <a:prstClr val="black"/>
                </a:solidFill>
              </a:rPr>
              <a:t>Doug Casey</a:t>
            </a:r>
            <a:endParaRPr lang="en-US" sz="2800" b="1" dirty="0">
              <a:solidFill>
                <a:prstClr val="black"/>
              </a:solidFill>
            </a:endParaRPr>
          </a:p>
          <a:p>
            <a:pPr marL="0" indent="0" algn="ctr" defTabSz="457189">
              <a:buNone/>
            </a:pPr>
            <a:r>
              <a:rPr lang="en-US" sz="2800" dirty="0" smtClean="0">
                <a:solidFill>
                  <a:prstClr val="black"/>
                </a:solidFill>
              </a:rPr>
              <a:t>Executive Director</a:t>
            </a:r>
            <a:endParaRPr lang="en-US" sz="2800" dirty="0">
              <a:solidFill>
                <a:prstClr val="black"/>
              </a:solidFill>
            </a:endParaRPr>
          </a:p>
          <a:p>
            <a:pPr marL="0" indent="0" algn="ctr" defTabSz="457189">
              <a:buNone/>
            </a:pPr>
            <a:r>
              <a:rPr lang="en-US" dirty="0" smtClean="0">
                <a:solidFill>
                  <a:prstClr val="black"/>
                </a:solidFill>
                <a:hlinkClick r:id="rId3"/>
              </a:rPr>
              <a:t>Doug.Casey@ct.gov</a:t>
            </a:r>
            <a:endParaRPr lang="en-US" dirty="0" smtClean="0">
              <a:solidFill>
                <a:prstClr val="black"/>
              </a:solidFill>
            </a:endParaRPr>
          </a:p>
          <a:p>
            <a:pPr marL="0" indent="0" algn="ctr" defTabSz="457189">
              <a:buNone/>
            </a:pPr>
            <a:r>
              <a:rPr lang="en-US" dirty="0" smtClean="0">
                <a:solidFill>
                  <a:prstClr val="black"/>
                </a:solidFill>
              </a:rPr>
              <a:t>860-622-2224</a:t>
            </a:r>
            <a:endParaRPr lang="en-US" sz="2800" dirty="0">
              <a:solidFill>
                <a:prstClr val="black"/>
              </a:solidFill>
            </a:endParaRPr>
          </a:p>
        </p:txBody>
      </p:sp>
      <p:sp>
        <p:nvSpPr>
          <p:cNvPr id="11" name="Content Placeholder 10"/>
          <p:cNvSpPr>
            <a:spLocks noGrp="1"/>
          </p:cNvSpPr>
          <p:nvPr>
            <p:ph sz="quarter" idx="4"/>
          </p:nvPr>
        </p:nvSpPr>
        <p:spPr>
          <a:xfrm>
            <a:off x="4629150" y="3006726"/>
            <a:ext cx="3887391" cy="2028248"/>
          </a:xfrm>
          <a:prstGeom prst="rect">
            <a:avLst/>
          </a:prstGeom>
        </p:spPr>
        <p:txBody>
          <a:bodyPr wrap="square">
            <a:spAutoFit/>
          </a:bodyPr>
          <a:lstStyle/>
          <a:p>
            <a:pPr marL="0" indent="0" algn="ctr" defTabSz="457189">
              <a:buNone/>
            </a:pPr>
            <a:r>
              <a:rPr lang="en-US" sz="2800" b="1" dirty="0" smtClean="0">
                <a:solidFill>
                  <a:prstClr val="black"/>
                </a:solidFill>
              </a:rPr>
              <a:t>Melissa Hickey</a:t>
            </a:r>
            <a:endParaRPr lang="en-US" sz="2800" b="1" dirty="0">
              <a:solidFill>
                <a:prstClr val="black"/>
              </a:solidFill>
            </a:endParaRPr>
          </a:p>
          <a:p>
            <a:pPr marL="0" indent="0" algn="ctr" defTabSz="457189">
              <a:buNone/>
            </a:pPr>
            <a:r>
              <a:rPr lang="en-US" sz="2800" dirty="0" smtClean="0">
                <a:solidFill>
                  <a:prstClr val="black"/>
                </a:solidFill>
              </a:rPr>
              <a:t>Director</a:t>
            </a:r>
            <a:endParaRPr lang="en-US" sz="2800" dirty="0">
              <a:solidFill>
                <a:prstClr val="black"/>
              </a:solidFill>
            </a:endParaRPr>
          </a:p>
          <a:p>
            <a:pPr marL="0" indent="0" algn="ctr" defTabSz="457189">
              <a:buNone/>
            </a:pPr>
            <a:r>
              <a:rPr lang="en-US" dirty="0" smtClean="0">
                <a:solidFill>
                  <a:prstClr val="black"/>
                </a:solidFill>
                <a:hlinkClick r:id="rId4"/>
              </a:rPr>
              <a:t>Melissa.Hickey@ct.gov</a:t>
            </a:r>
            <a:endParaRPr lang="en-US" dirty="0" smtClean="0">
              <a:solidFill>
                <a:prstClr val="black"/>
              </a:solidFill>
            </a:endParaRPr>
          </a:p>
          <a:p>
            <a:pPr marL="0" indent="0" algn="ctr" defTabSz="457189">
              <a:buNone/>
            </a:pPr>
            <a:r>
              <a:rPr lang="en-US" dirty="0" smtClean="0">
                <a:solidFill>
                  <a:prstClr val="black"/>
                </a:solidFill>
              </a:rPr>
              <a:t>860-713-6680</a:t>
            </a:r>
            <a:endParaRPr lang="en-US" sz="2800" dirty="0">
              <a:solidFill>
                <a:prstClr val="black"/>
              </a:solidFill>
            </a:endParaRPr>
          </a:p>
        </p:txBody>
      </p:sp>
    </p:spTree>
    <p:extLst>
      <p:ext uri="{BB962C8B-B14F-4D97-AF65-F5344CB8AC3E}">
        <p14:creationId xmlns:p14="http://schemas.microsoft.com/office/powerpoint/2010/main" val="604239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Background of the ISTE Standards</a:t>
            </a:r>
            <a:endParaRPr lang="en-US" b="1" dirty="0"/>
          </a:p>
        </p:txBody>
      </p:sp>
      <p:sp>
        <p:nvSpPr>
          <p:cNvPr id="4" name="Subtitle 3"/>
          <p:cNvSpPr>
            <a:spLocks noGrp="1"/>
          </p:cNvSpPr>
          <p:nvPr>
            <p:ph type="subTitle" idx="1"/>
          </p:nvPr>
        </p:nvSpPr>
        <p:spPr/>
        <p:txBody>
          <a:bodyPr/>
          <a:lstStyle/>
          <a:p>
            <a:endParaRPr lang="en-US" sz="2800" i="1" dirty="0"/>
          </a:p>
        </p:txBody>
      </p:sp>
    </p:spTree>
    <p:extLst>
      <p:ext uri="{BB962C8B-B14F-4D97-AF65-F5344CB8AC3E}">
        <p14:creationId xmlns:p14="http://schemas.microsoft.com/office/powerpoint/2010/main" val="2212194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143000"/>
          </a:xfrm>
          <a:prstGeom prst="rect">
            <a:avLst/>
          </a:prstGeom>
        </p:spPr>
        <p:txBody>
          <a:bodyPr>
            <a:normAutofit/>
          </a:bodyPr>
          <a:lstStyle/>
          <a:p>
            <a:r>
              <a:rPr lang="en-US" b="1" dirty="0" smtClean="0">
                <a:latin typeface="+mn-lt"/>
              </a:rPr>
              <a:t>ISTE Standards for Students</a:t>
            </a:r>
            <a:endParaRPr lang="en-US" b="1" dirty="0">
              <a:latin typeface="+mn-lt"/>
            </a:endParaRPr>
          </a:p>
        </p:txBody>
      </p:sp>
      <p:sp>
        <p:nvSpPr>
          <p:cNvPr id="3" name="Content Placeholder 2"/>
          <p:cNvSpPr>
            <a:spLocks noGrp="1"/>
          </p:cNvSpPr>
          <p:nvPr>
            <p:ph idx="4294967295"/>
          </p:nvPr>
        </p:nvSpPr>
        <p:spPr>
          <a:xfrm>
            <a:off x="765500" y="1257806"/>
            <a:ext cx="7921307" cy="3835400"/>
          </a:xfrm>
          <a:prstGeom prst="rect">
            <a:avLst/>
          </a:prstGeom>
        </p:spPr>
        <p:txBody>
          <a:bodyPr>
            <a:noAutofit/>
          </a:bodyPr>
          <a:lstStyle/>
          <a:p>
            <a:pPr>
              <a:buSzPct val="70000"/>
            </a:pPr>
            <a:r>
              <a:rPr lang="en-US" sz="2800" dirty="0"/>
              <a:t>Developed through years of research and input from educators, researchers, and educational leaders </a:t>
            </a:r>
          </a:p>
          <a:p>
            <a:pPr>
              <a:buSzPct val="70000"/>
            </a:pPr>
            <a:r>
              <a:rPr lang="en-US" sz="2800" dirty="0"/>
              <a:t>Provide a framework for defining the profile of a learner with the technology competencies that will prepare them for college and career</a:t>
            </a:r>
          </a:p>
          <a:p>
            <a:pPr>
              <a:buSzPct val="70000"/>
            </a:pPr>
            <a:r>
              <a:rPr lang="en-US" sz="2800" dirty="0"/>
              <a:t>Designed to be relevant over time and applicable to all grade bands</a:t>
            </a:r>
          </a:p>
          <a:p>
            <a:pPr>
              <a:buSzPct val="70000"/>
            </a:pPr>
            <a:r>
              <a:rPr lang="en-US" sz="2800" dirty="0"/>
              <a:t>Enhance and support other education standards and initiatives</a:t>
            </a:r>
          </a:p>
          <a:p>
            <a:pPr marL="0" indent="0">
              <a:buSzPct val="70000"/>
              <a:buNone/>
            </a:pPr>
            <a:endParaRPr lang="en-US" sz="2000" dirty="0">
              <a:latin typeface="Arial" charset="0"/>
            </a:endParaRPr>
          </a:p>
          <a:p>
            <a:pPr>
              <a:buSzPct val="70000"/>
              <a:buFont typeface="Wingdings" panose="05000000000000000000" pitchFamily="2" charset="2"/>
              <a:buChar char="q"/>
            </a:pPr>
            <a:endParaRPr lang="en-US" sz="2000" dirty="0">
              <a:latin typeface="Arial" charset="0"/>
            </a:endParaRPr>
          </a:p>
        </p:txBody>
      </p:sp>
    </p:spTree>
    <p:extLst>
      <p:ext uri="{BB962C8B-B14F-4D97-AF65-F5344CB8AC3E}">
        <p14:creationId xmlns:p14="http://schemas.microsoft.com/office/powerpoint/2010/main" val="4105599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567" y="-173415"/>
            <a:ext cx="9129435" cy="1325563"/>
          </a:xfrm>
        </p:spPr>
        <p:txBody>
          <a:bodyPr/>
          <a:lstStyle/>
          <a:p>
            <a:pPr algn="ctr"/>
            <a:r>
              <a:rPr lang="en-US" b="1" dirty="0" smtClean="0">
                <a:latin typeface="+mn-lt"/>
              </a:rPr>
              <a:t>What are the Standards?</a:t>
            </a:r>
            <a:endParaRPr lang="en-US" b="1" dirty="0">
              <a:latin typeface="+mn-lt"/>
            </a:endParaRPr>
          </a:p>
        </p:txBody>
      </p:sp>
      <p:pic>
        <p:nvPicPr>
          <p:cNvPr id="3" name="Picture 2"/>
          <p:cNvPicPr>
            <a:picLocks noChangeAspect="1"/>
          </p:cNvPicPr>
          <p:nvPr/>
        </p:nvPicPr>
        <p:blipFill>
          <a:blip r:embed="rId3"/>
          <a:stretch>
            <a:fillRect/>
          </a:stretch>
        </p:blipFill>
        <p:spPr>
          <a:xfrm>
            <a:off x="615463" y="1776420"/>
            <a:ext cx="3324225" cy="3305175"/>
          </a:xfrm>
          <a:prstGeom prst="rect">
            <a:avLst/>
          </a:prstGeom>
        </p:spPr>
      </p:pic>
      <p:pic>
        <p:nvPicPr>
          <p:cNvPr id="4" name="Picture 3"/>
          <p:cNvPicPr>
            <a:picLocks noChangeAspect="1"/>
          </p:cNvPicPr>
          <p:nvPr/>
        </p:nvPicPr>
        <p:blipFill>
          <a:blip r:embed="rId4"/>
          <a:stretch>
            <a:fillRect/>
          </a:stretch>
        </p:blipFill>
        <p:spPr>
          <a:xfrm>
            <a:off x="3957920" y="1325571"/>
            <a:ext cx="5019675" cy="4314825"/>
          </a:xfrm>
          <a:prstGeom prst="rect">
            <a:avLst/>
          </a:prstGeom>
        </p:spPr>
      </p:pic>
    </p:spTree>
    <p:extLst>
      <p:ext uri="{BB962C8B-B14F-4D97-AF65-F5344CB8AC3E}">
        <p14:creationId xmlns:p14="http://schemas.microsoft.com/office/powerpoint/2010/main" val="3247662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575"/>
            <a:ext cx="9144000" cy="1143000"/>
          </a:xfrm>
          <a:prstGeom prst="rect">
            <a:avLst/>
          </a:prstGeom>
        </p:spPr>
        <p:txBody>
          <a:bodyPr>
            <a:normAutofit/>
          </a:bodyPr>
          <a:lstStyle/>
          <a:p>
            <a:r>
              <a:rPr lang="en-US" b="1" dirty="0" smtClean="0">
                <a:latin typeface="+mn-lt"/>
                <a:ea typeface="Arial" charset="0"/>
                <a:cs typeface="Arial" charset="0"/>
              </a:rPr>
              <a:t>The Structure of the Standards</a:t>
            </a:r>
            <a:endParaRPr lang="en-US" b="1" dirty="0">
              <a:latin typeface="+mn-lt"/>
              <a:ea typeface="Arial" charset="0"/>
              <a:cs typeface="Arial" charset="0"/>
            </a:endParaRPr>
          </a:p>
        </p:txBody>
      </p:sp>
      <p:sp>
        <p:nvSpPr>
          <p:cNvPr id="7" name="TextBox 6"/>
          <p:cNvSpPr txBox="1"/>
          <p:nvPr/>
        </p:nvSpPr>
        <p:spPr>
          <a:xfrm>
            <a:off x="1240977" y="1289081"/>
            <a:ext cx="1524000" cy="646331"/>
          </a:xfrm>
          <a:prstGeom prst="rect">
            <a:avLst/>
          </a:prstGeom>
          <a:noFill/>
        </p:spPr>
        <p:txBody>
          <a:bodyPr wrap="square" rtlCol="0">
            <a:spAutoFit/>
          </a:bodyPr>
          <a:lstStyle/>
          <a:p>
            <a:pPr defTabSz="457189"/>
            <a:r>
              <a:rPr lang="en-US" b="1" dirty="0">
                <a:solidFill>
                  <a:prstClr val="black"/>
                </a:solidFill>
                <a:latin typeface="Arial" charset="0"/>
                <a:ea typeface="Arial" charset="0"/>
                <a:cs typeface="Arial" charset="0"/>
              </a:rPr>
              <a:t>Standard name</a:t>
            </a:r>
          </a:p>
        </p:txBody>
      </p:sp>
      <p:sp>
        <p:nvSpPr>
          <p:cNvPr id="8" name="TextBox 7"/>
          <p:cNvSpPr txBox="1"/>
          <p:nvPr/>
        </p:nvSpPr>
        <p:spPr>
          <a:xfrm>
            <a:off x="5049012" y="1289081"/>
            <a:ext cx="1539240" cy="646331"/>
          </a:xfrm>
          <a:prstGeom prst="rect">
            <a:avLst/>
          </a:prstGeom>
          <a:noFill/>
        </p:spPr>
        <p:txBody>
          <a:bodyPr wrap="square" rtlCol="0">
            <a:spAutoFit/>
          </a:bodyPr>
          <a:lstStyle/>
          <a:p>
            <a:pPr defTabSz="457189"/>
            <a:r>
              <a:rPr lang="en-US" b="1" dirty="0">
                <a:solidFill>
                  <a:prstClr val="black"/>
                </a:solidFill>
                <a:latin typeface="Arial" charset="0"/>
                <a:ea typeface="Arial" charset="0"/>
                <a:cs typeface="Arial" charset="0"/>
              </a:rPr>
              <a:t>Standard statement</a:t>
            </a:r>
          </a:p>
        </p:txBody>
      </p:sp>
      <p:sp>
        <p:nvSpPr>
          <p:cNvPr id="9" name="TextBox 8"/>
          <p:cNvSpPr txBox="1"/>
          <p:nvPr/>
        </p:nvSpPr>
        <p:spPr>
          <a:xfrm>
            <a:off x="252560" y="4411288"/>
            <a:ext cx="1524000" cy="646331"/>
          </a:xfrm>
          <a:prstGeom prst="rect">
            <a:avLst/>
          </a:prstGeom>
          <a:noFill/>
        </p:spPr>
        <p:txBody>
          <a:bodyPr wrap="square" rtlCol="0">
            <a:spAutoFit/>
          </a:bodyPr>
          <a:lstStyle/>
          <a:p>
            <a:pPr defTabSz="457189"/>
            <a:r>
              <a:rPr lang="en-US" b="1" dirty="0">
                <a:solidFill>
                  <a:prstClr val="black"/>
                </a:solidFill>
                <a:latin typeface="Arial" charset="0"/>
                <a:ea typeface="Arial" charset="0"/>
                <a:cs typeface="Arial" charset="0"/>
              </a:rPr>
              <a:t>Standard indicators</a:t>
            </a:r>
          </a:p>
        </p:txBody>
      </p:sp>
      <p:cxnSp>
        <p:nvCxnSpPr>
          <p:cNvPr id="11" name="Straight Connector 10"/>
          <p:cNvCxnSpPr/>
          <p:nvPr/>
        </p:nvCxnSpPr>
        <p:spPr>
          <a:xfrm flipV="1">
            <a:off x="6291072" y="2337323"/>
            <a:ext cx="594360" cy="476341"/>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756361" y="1971532"/>
            <a:ext cx="7864303" cy="1477465"/>
          </a:xfrm>
          <a:prstGeom prst="rect">
            <a:avLst/>
          </a:prstGeom>
        </p:spPr>
      </p:pic>
      <p:pic>
        <p:nvPicPr>
          <p:cNvPr id="5" name="Picture 4"/>
          <p:cNvPicPr>
            <a:picLocks noChangeAspect="1"/>
          </p:cNvPicPr>
          <p:nvPr/>
        </p:nvPicPr>
        <p:blipFill>
          <a:blip r:embed="rId4"/>
          <a:stretch>
            <a:fillRect/>
          </a:stretch>
        </p:blipFill>
        <p:spPr>
          <a:xfrm>
            <a:off x="2638702" y="3485112"/>
            <a:ext cx="5727383" cy="2498675"/>
          </a:xfrm>
          <a:prstGeom prst="rect">
            <a:avLst/>
          </a:prstGeom>
        </p:spPr>
      </p:pic>
      <p:sp>
        <p:nvSpPr>
          <p:cNvPr id="17" name="Left Brace 16"/>
          <p:cNvSpPr/>
          <p:nvPr/>
        </p:nvSpPr>
        <p:spPr>
          <a:xfrm>
            <a:off x="1576257" y="3540873"/>
            <a:ext cx="853440" cy="2325188"/>
          </a:xfrm>
          <a:prstGeom prst="leftBrace">
            <a:avLst/>
          </a:prstGeom>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a:endParaRPr lang="en-US">
              <a:solidFill>
                <a:prstClr val="black"/>
              </a:solidFill>
            </a:endParaRPr>
          </a:p>
        </p:txBody>
      </p:sp>
    </p:spTree>
    <p:extLst>
      <p:ext uri="{BB962C8B-B14F-4D97-AF65-F5344CB8AC3E}">
        <p14:creationId xmlns:p14="http://schemas.microsoft.com/office/powerpoint/2010/main" val="3301327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A Closer Look at the ISTE Standards</a:t>
            </a:r>
            <a:endParaRPr lang="en-US" b="1" dirty="0"/>
          </a:p>
        </p:txBody>
      </p:sp>
      <p:sp>
        <p:nvSpPr>
          <p:cNvPr id="4" name="Subtitle 3"/>
          <p:cNvSpPr>
            <a:spLocks noGrp="1"/>
          </p:cNvSpPr>
          <p:nvPr>
            <p:ph type="subTitle" idx="1"/>
          </p:nvPr>
        </p:nvSpPr>
        <p:spPr/>
        <p:txBody>
          <a:bodyPr/>
          <a:lstStyle/>
          <a:p>
            <a:r>
              <a:rPr lang="en-US" sz="2800" i="1" dirty="0"/>
              <a:t>2016</a:t>
            </a:r>
          </a:p>
        </p:txBody>
      </p:sp>
    </p:spTree>
    <p:extLst>
      <p:ext uri="{BB962C8B-B14F-4D97-AF65-F5344CB8AC3E}">
        <p14:creationId xmlns:p14="http://schemas.microsoft.com/office/powerpoint/2010/main" val="4094357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idx="4294967295"/>
          </p:nvPr>
        </p:nvSpPr>
        <p:spPr>
          <a:xfrm>
            <a:off x="560832" y="88436"/>
            <a:ext cx="8229600" cy="857250"/>
          </a:xfrm>
          <a:prstGeom prst="rect">
            <a:avLst/>
          </a:prstGeom>
          <a:noFill/>
          <a:ln>
            <a:noFill/>
          </a:ln>
        </p:spPr>
        <p:txBody>
          <a:bodyPr vert="horz" lIns="34280" tIns="34280" rIns="34280" bIns="34280" rtlCol="0" anchor="ctr" anchorCtr="0">
            <a:noAutofit/>
          </a:bodyPr>
          <a:lstStyle/>
          <a:p>
            <a:pPr>
              <a:spcBef>
                <a:spcPts val="0"/>
              </a:spcBef>
              <a:buClr>
                <a:schemeClr val="dk1"/>
              </a:buClr>
              <a:buSzPct val="25000"/>
            </a:pPr>
            <a:r>
              <a:rPr lang="en-US" b="1" dirty="0">
                <a:latin typeface="+mn-lt"/>
              </a:rPr>
              <a:t>1 - Empowered Learner</a:t>
            </a:r>
          </a:p>
        </p:txBody>
      </p:sp>
      <p:sp>
        <p:nvSpPr>
          <p:cNvPr id="246" name="Shape 246"/>
          <p:cNvSpPr txBox="1">
            <a:spLocks noGrp="1"/>
          </p:cNvSpPr>
          <p:nvPr>
            <p:ph type="body" idx="4294967295"/>
          </p:nvPr>
        </p:nvSpPr>
        <p:spPr>
          <a:xfrm>
            <a:off x="3215764" y="2853221"/>
            <a:ext cx="5842000" cy="3128963"/>
          </a:xfrm>
          <a:prstGeom prst="rect">
            <a:avLst/>
          </a:prstGeom>
          <a:noFill/>
          <a:ln>
            <a:noFill/>
          </a:ln>
        </p:spPr>
        <p:txBody>
          <a:bodyPr vert="horz" lIns="34280" tIns="34280" rIns="34280" bIns="34280" rtlCol="0" anchor="t" anchorCtr="0">
            <a:noAutofit/>
          </a:bodyPr>
          <a:lstStyle/>
          <a:p>
            <a:pPr marL="171450" indent="-192881">
              <a:spcBef>
                <a:spcPts val="563"/>
              </a:spcBef>
              <a:buSzPct val="100000"/>
            </a:pPr>
            <a:r>
              <a:rPr lang="en-US" sz="2400" dirty="0"/>
              <a:t>Students have meaningful voice and choice in setting learning goals, choosing how to demonstrate competency.</a:t>
            </a:r>
          </a:p>
          <a:p>
            <a:pPr marL="171450" indent="-192881">
              <a:spcBef>
                <a:spcPts val="563"/>
              </a:spcBef>
              <a:buSzPct val="100000"/>
            </a:pPr>
            <a:r>
              <a:rPr lang="en-US" sz="2400" dirty="0"/>
              <a:t>Technology can facilitate various kinds of feedback, both directly from other people and embedded in resources.</a:t>
            </a:r>
          </a:p>
          <a:p>
            <a:pPr marL="171450" indent="-192881">
              <a:spcBef>
                <a:spcPts val="563"/>
              </a:spcBef>
              <a:buSzPct val="100000"/>
            </a:pPr>
            <a:r>
              <a:rPr lang="en-US" sz="2400" dirty="0"/>
              <a:t>Students learn how to troubleshoot and transfer tech knowledge, and their expertise should be utilized by teachers.</a:t>
            </a:r>
          </a:p>
        </p:txBody>
      </p:sp>
      <p:sp>
        <p:nvSpPr>
          <p:cNvPr id="2" name="TextBox 1"/>
          <p:cNvSpPr txBox="1"/>
          <p:nvPr/>
        </p:nvSpPr>
        <p:spPr>
          <a:xfrm>
            <a:off x="484909" y="1084965"/>
            <a:ext cx="7955280" cy="2369880"/>
          </a:xfrm>
          <a:prstGeom prst="rect">
            <a:avLst/>
          </a:prstGeom>
          <a:noFill/>
        </p:spPr>
        <p:txBody>
          <a:bodyPr wrap="square" rtlCol="0">
            <a:spAutoFit/>
          </a:bodyPr>
          <a:lstStyle/>
          <a:p>
            <a:pPr algn="ctr"/>
            <a:r>
              <a:rPr lang="en-US" sz="2800" i="1" dirty="0"/>
              <a:t>Students leverage technology to take an active role in choosing, achieving and demonstrating competency in their learning goals, informed by the learning sciences.</a:t>
            </a:r>
          </a:p>
          <a:p>
            <a:r>
              <a:rPr lang="en-US" cap="all" dirty="0">
                <a:hlinkClick r:id="rId3"/>
              </a:rPr>
              <a:t/>
            </a:r>
            <a:br>
              <a:rPr lang="en-US" cap="all" dirty="0">
                <a:hlinkClick r:id="rId3"/>
              </a:rPr>
            </a:b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30" y="2713942"/>
            <a:ext cx="3178363" cy="2773476"/>
          </a:xfrm>
          <a:prstGeom prst="rect">
            <a:avLst/>
          </a:prstGeom>
        </p:spPr>
      </p:pic>
      <p:sp>
        <p:nvSpPr>
          <p:cNvPr id="6" name="Oval Callout 5"/>
          <p:cNvSpPr/>
          <p:nvPr/>
        </p:nvSpPr>
        <p:spPr>
          <a:xfrm>
            <a:off x="560832" y="2856739"/>
            <a:ext cx="1097280" cy="804672"/>
          </a:xfrm>
          <a:prstGeom prst="wedgeEllipseCallout">
            <a:avLst>
              <a:gd name="adj1" fmla="val 197874"/>
              <a:gd name="adj2" fmla="val 136829"/>
            </a:avLst>
          </a:prstGeom>
          <a:noFill/>
          <a:ln w="34925">
            <a:solidFill>
              <a:schemeClr val="accent5"/>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676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idx="4294967295"/>
          </p:nvPr>
        </p:nvSpPr>
        <p:spPr>
          <a:xfrm>
            <a:off x="422282" y="0"/>
            <a:ext cx="8229600" cy="857250"/>
          </a:xfrm>
          <a:prstGeom prst="rect">
            <a:avLst/>
          </a:prstGeom>
          <a:noFill/>
          <a:ln>
            <a:noFill/>
          </a:ln>
        </p:spPr>
        <p:txBody>
          <a:bodyPr vert="horz" lIns="34280" tIns="34280" rIns="34280" bIns="34280" rtlCol="0" anchor="ctr" anchorCtr="0">
            <a:noAutofit/>
          </a:bodyPr>
          <a:lstStyle/>
          <a:p>
            <a:pPr>
              <a:spcBef>
                <a:spcPts val="0"/>
              </a:spcBef>
              <a:buClr>
                <a:schemeClr val="dk1"/>
              </a:buClr>
              <a:buSzPct val="25000"/>
            </a:pPr>
            <a:r>
              <a:rPr lang="en-US" b="1" dirty="0">
                <a:latin typeface="+mn-lt"/>
              </a:rPr>
              <a:t>2 - Digital Citizen</a:t>
            </a:r>
          </a:p>
        </p:txBody>
      </p:sp>
      <p:sp>
        <p:nvSpPr>
          <p:cNvPr id="254" name="Shape 254"/>
          <p:cNvSpPr txBox="1">
            <a:spLocks noGrp="1"/>
          </p:cNvSpPr>
          <p:nvPr>
            <p:ph type="body" idx="4294967295"/>
          </p:nvPr>
        </p:nvSpPr>
        <p:spPr>
          <a:xfrm>
            <a:off x="422281" y="857250"/>
            <a:ext cx="7715250" cy="2544763"/>
          </a:xfrm>
          <a:prstGeom prst="rect">
            <a:avLst/>
          </a:prstGeom>
          <a:noFill/>
          <a:ln>
            <a:noFill/>
          </a:ln>
        </p:spPr>
        <p:txBody>
          <a:bodyPr vert="horz" lIns="34280" tIns="34280" rIns="34280" bIns="34280" rtlCol="0" anchor="t" anchorCtr="0">
            <a:noAutofit/>
          </a:bodyPr>
          <a:lstStyle/>
          <a:p>
            <a:pPr marL="0" indent="0" algn="ctr">
              <a:spcBef>
                <a:spcPts val="563"/>
              </a:spcBef>
              <a:buSzPct val="100000"/>
              <a:buNone/>
            </a:pPr>
            <a:r>
              <a:rPr lang="en-US" sz="2800" i="1" dirty="0"/>
              <a:t>Students recognize the rights, responsibilities and opportunities of living, learning and working in an interconnected digital world, and they act and model in ways that are safe, legal, and ethical.</a:t>
            </a:r>
          </a:p>
          <a:p>
            <a:pPr marL="171450" indent="-200025">
              <a:spcBef>
                <a:spcPts val="563"/>
              </a:spcBef>
              <a:buSzPct val="100000"/>
            </a:pPr>
            <a:endParaRPr lang="en-US" sz="1800" dirty="0"/>
          </a:p>
          <a:p>
            <a:pPr marL="171450" indent="-200025">
              <a:spcBef>
                <a:spcPts val="563"/>
              </a:spcBef>
              <a:buSzPct val="100000"/>
            </a:pPr>
            <a:endParaRPr lang="en-US" sz="1800" dirty="0"/>
          </a:p>
        </p:txBody>
      </p:sp>
      <p:sp>
        <p:nvSpPr>
          <p:cNvPr id="5" name="Shape 254"/>
          <p:cNvSpPr txBox="1">
            <a:spLocks/>
          </p:cNvSpPr>
          <p:nvPr/>
        </p:nvSpPr>
        <p:spPr>
          <a:xfrm>
            <a:off x="422282" y="3107092"/>
            <a:ext cx="5389623" cy="2545206"/>
          </a:xfrm>
          <a:prstGeom prst="rect">
            <a:avLst/>
          </a:prstGeom>
          <a:noFill/>
          <a:ln>
            <a:noFill/>
          </a:ln>
        </p:spPr>
        <p:txBody>
          <a:bodyPr vert="horz" lIns="34280" tIns="34280" rIns="34280" bIns="34280" rtlCol="0" anchor="t" anchorCtr="0">
            <a:noAutofit/>
          </a:bodyPr>
          <a:lstStyle>
            <a:lvl1pPr marL="342917" indent="-342917" algn="l" defTabSz="457223" rtl="0" eaLnBrk="1" latinLnBrk="0" hangingPunct="1">
              <a:spcBef>
                <a:spcPct val="20000"/>
              </a:spcBef>
              <a:buFont typeface="Arial"/>
              <a:buChar char="•"/>
              <a:defRPr sz="2813" b="0" i="0" kern="1200" baseline="0">
                <a:solidFill>
                  <a:schemeClr val="tx1"/>
                </a:solidFill>
                <a:latin typeface="arial" charset="0"/>
                <a:ea typeface="+mn-ea"/>
                <a:cs typeface="AvenirNext LT Pro MediumCn"/>
              </a:defRPr>
            </a:lvl1pPr>
            <a:lvl2pPr marL="742987" indent="-285764" algn="l" defTabSz="457223" rtl="0" eaLnBrk="1" latinLnBrk="0" hangingPunct="1">
              <a:spcBef>
                <a:spcPct val="20000"/>
              </a:spcBef>
              <a:buFont typeface="Arial"/>
              <a:buChar char="–"/>
              <a:defRPr sz="2400" b="0" i="0" kern="1200" baseline="0">
                <a:solidFill>
                  <a:schemeClr val="tx1"/>
                </a:solidFill>
                <a:latin typeface="arial" charset="0"/>
                <a:ea typeface="+mn-ea"/>
                <a:cs typeface="AvenirNext LT Pro MediumCn"/>
              </a:defRPr>
            </a:lvl2pPr>
            <a:lvl3pPr marL="1143057" indent="-228611" algn="l" defTabSz="457223" rtl="0" eaLnBrk="1" latinLnBrk="0" hangingPunct="1">
              <a:spcBef>
                <a:spcPct val="20000"/>
              </a:spcBef>
              <a:buFont typeface="Arial"/>
              <a:buChar char="•"/>
              <a:defRPr sz="1988" b="0" i="0" kern="1200" baseline="0">
                <a:solidFill>
                  <a:schemeClr val="tx1"/>
                </a:solidFill>
                <a:latin typeface="arial" charset="0"/>
                <a:ea typeface="+mn-ea"/>
                <a:cs typeface="AvenirNext LT Pro MediumCn"/>
              </a:defRPr>
            </a:lvl3pPr>
            <a:lvl4pPr marL="1600280" indent="-228611" algn="l" defTabSz="457223" rtl="0" eaLnBrk="1" latinLnBrk="0" hangingPunct="1">
              <a:spcBef>
                <a:spcPct val="20000"/>
              </a:spcBef>
              <a:buFont typeface="Arial"/>
              <a:buChar char="–"/>
              <a:defRPr sz="1800" b="0" i="0" kern="1200" baseline="0">
                <a:solidFill>
                  <a:schemeClr val="tx1"/>
                </a:solidFill>
                <a:latin typeface="arial" charset="0"/>
                <a:ea typeface="+mn-ea"/>
                <a:cs typeface="AvenirNext LT Pro MediumCn"/>
              </a:defRPr>
            </a:lvl4pPr>
            <a:lvl5pPr marL="2057503" indent="-228611" algn="l" defTabSz="457223" rtl="0" eaLnBrk="1" latinLnBrk="0" hangingPunct="1">
              <a:spcBef>
                <a:spcPct val="20000"/>
              </a:spcBef>
              <a:buFont typeface="Arial"/>
              <a:buChar char="»"/>
              <a:defRPr sz="1800" b="0" i="0" kern="1200" baseline="0">
                <a:solidFill>
                  <a:schemeClr val="tx1"/>
                </a:solidFill>
                <a:latin typeface="arial" charset="0"/>
                <a:ea typeface="+mn-ea"/>
                <a:cs typeface="AvenirNext LT Pro MediumCn"/>
              </a:defRPr>
            </a:lvl5pPr>
            <a:lvl6pPr marL="2514726" indent="-228611" algn="l" defTabSz="457223" rtl="0" eaLnBrk="1" latinLnBrk="0" hangingPunct="1">
              <a:spcBef>
                <a:spcPct val="20000"/>
              </a:spcBef>
              <a:buFont typeface="Arial"/>
              <a:buChar char="•"/>
              <a:defRPr sz="1800" kern="1200">
                <a:solidFill>
                  <a:schemeClr val="tx1"/>
                </a:solidFill>
                <a:latin typeface="+mn-lt"/>
                <a:ea typeface="+mn-ea"/>
                <a:cs typeface="+mn-cs"/>
              </a:defRPr>
            </a:lvl6pPr>
            <a:lvl7pPr marL="2971949" indent="-228611" algn="l" defTabSz="457223" rtl="0" eaLnBrk="1" latinLnBrk="0" hangingPunct="1">
              <a:spcBef>
                <a:spcPct val="20000"/>
              </a:spcBef>
              <a:buFont typeface="Arial"/>
              <a:buChar char="•"/>
              <a:defRPr sz="1800" kern="1200">
                <a:solidFill>
                  <a:schemeClr val="tx1"/>
                </a:solidFill>
                <a:latin typeface="+mn-lt"/>
                <a:ea typeface="+mn-ea"/>
                <a:cs typeface="+mn-cs"/>
              </a:defRPr>
            </a:lvl7pPr>
            <a:lvl8pPr marL="3429171" indent="-228611" algn="l" defTabSz="457223" rtl="0" eaLnBrk="1" latinLnBrk="0" hangingPunct="1">
              <a:spcBef>
                <a:spcPct val="20000"/>
              </a:spcBef>
              <a:buFont typeface="Arial"/>
              <a:buChar char="•"/>
              <a:defRPr sz="1800" kern="1200">
                <a:solidFill>
                  <a:schemeClr val="tx1"/>
                </a:solidFill>
                <a:latin typeface="+mn-lt"/>
                <a:ea typeface="+mn-ea"/>
                <a:cs typeface="+mn-cs"/>
              </a:defRPr>
            </a:lvl8pPr>
            <a:lvl9pPr marL="3886394" indent="-228611" algn="l" defTabSz="457223" rtl="0" eaLnBrk="1" latinLnBrk="0" hangingPunct="1">
              <a:spcBef>
                <a:spcPct val="20000"/>
              </a:spcBef>
              <a:buFont typeface="Arial"/>
              <a:buChar char="•"/>
              <a:defRPr sz="1800" kern="1200">
                <a:solidFill>
                  <a:schemeClr val="tx1"/>
                </a:solidFill>
                <a:latin typeface="+mn-lt"/>
                <a:ea typeface="+mn-ea"/>
                <a:cs typeface="+mn-cs"/>
              </a:defRPr>
            </a:lvl9pPr>
          </a:lstStyle>
          <a:p>
            <a:pPr marL="171450" indent="-200025">
              <a:spcBef>
                <a:spcPts val="563"/>
              </a:spcBef>
              <a:buSzPct val="100000"/>
            </a:pPr>
            <a:r>
              <a:rPr lang="en-US" sz="2400" dirty="0">
                <a:latin typeface="+mn-lt"/>
              </a:rPr>
              <a:t>Students take ownership over their digital presence, rights and responsibilities.</a:t>
            </a:r>
          </a:p>
          <a:p>
            <a:pPr marL="171450" indent="-200025">
              <a:spcBef>
                <a:spcPts val="563"/>
              </a:spcBef>
              <a:buSzPct val="100000"/>
            </a:pPr>
            <a:r>
              <a:rPr lang="en-US" sz="2400" dirty="0">
                <a:latin typeface="+mn-lt"/>
              </a:rPr>
              <a:t>Focus on the opportunities, as well as the pitfalls, of being online.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709" y="2768341"/>
            <a:ext cx="3443759" cy="3005063"/>
          </a:xfrm>
          <a:prstGeom prst="rect">
            <a:avLst/>
          </a:prstGeom>
        </p:spPr>
      </p:pic>
      <p:sp>
        <p:nvSpPr>
          <p:cNvPr id="7" name="Oval Callout 6"/>
          <p:cNvSpPr/>
          <p:nvPr/>
        </p:nvSpPr>
        <p:spPr>
          <a:xfrm>
            <a:off x="6999315" y="2696502"/>
            <a:ext cx="1138215" cy="935740"/>
          </a:xfrm>
          <a:prstGeom prst="wedgeEllipseCallout">
            <a:avLst>
              <a:gd name="adj1" fmla="val -302442"/>
              <a:gd name="adj2" fmla="val 89565"/>
            </a:avLst>
          </a:prstGeom>
          <a:noFill/>
          <a:ln w="34925">
            <a:solidFill>
              <a:schemeClr val="accent5"/>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378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1903</Words>
  <Application>Microsoft Office PowerPoint</Application>
  <PresentationFormat>On-screen Show (4:3)</PresentationFormat>
  <Paragraphs>142</Paragraphs>
  <Slides>20</Slides>
  <Notes>20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20</vt:i4>
      </vt:variant>
    </vt:vector>
  </HeadingPairs>
  <TitlesOfParts>
    <vt:vector size="33" baseType="lpstr">
      <vt:lpstr>Allerta</vt:lpstr>
      <vt:lpstr>arial</vt:lpstr>
      <vt:lpstr>arial</vt:lpstr>
      <vt:lpstr>Arial Black</vt:lpstr>
      <vt:lpstr>AvenirNext LT Pro MediumCn</vt:lpstr>
      <vt:lpstr>Calibri</vt:lpstr>
      <vt:lpstr>Calibri Light</vt:lpstr>
      <vt:lpstr>Helvetica</vt:lpstr>
      <vt:lpstr>Times New Roman</vt:lpstr>
      <vt:lpstr>Wingdings</vt:lpstr>
      <vt:lpstr>1_Office Theme</vt:lpstr>
      <vt:lpstr>2_Office Theme</vt:lpstr>
      <vt:lpstr>1_Custom Design</vt:lpstr>
      <vt:lpstr>PowerPoint Presentation</vt:lpstr>
      <vt:lpstr>PowerPoint Presentation</vt:lpstr>
      <vt:lpstr>Background of the ISTE Standards</vt:lpstr>
      <vt:lpstr>ISTE Standards for Students</vt:lpstr>
      <vt:lpstr>What are the Standards?</vt:lpstr>
      <vt:lpstr>The Structure of the Standards</vt:lpstr>
      <vt:lpstr>A Closer Look at the ISTE Standards</vt:lpstr>
      <vt:lpstr>1 - Empowered Learner</vt:lpstr>
      <vt:lpstr>2 - Digital Citizen</vt:lpstr>
      <vt:lpstr>3 - Knowledge Constructor</vt:lpstr>
      <vt:lpstr>4 - Innovative Designer</vt:lpstr>
      <vt:lpstr>5 - Computational Thinker</vt:lpstr>
      <vt:lpstr>6 - Creative Communicator</vt:lpstr>
      <vt:lpstr>7 - Global Collaborator</vt:lpstr>
      <vt:lpstr>Implementation of the Standards</vt:lpstr>
      <vt:lpstr>Connections of the Standards</vt:lpstr>
      <vt:lpstr>Using the Standards</vt:lpstr>
      <vt:lpstr>Resources to Support Implementation</vt:lpstr>
      <vt:lpstr>For Additional Information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Michalek, Jennifer</dc:creator>
  <cp:lastModifiedBy>Michalek, Jennifer</cp:lastModifiedBy>
  <cp:revision>26</cp:revision>
  <dcterms:created xsi:type="dcterms:W3CDTF">2018-08-27T18:20:56Z</dcterms:created>
  <dcterms:modified xsi:type="dcterms:W3CDTF">2018-09-20T12:30:24Z</dcterms:modified>
</cp:coreProperties>
</file>