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87" r:id="rId4"/>
    <p:sldId id="288" r:id="rId5"/>
    <p:sldId id="261" r:id="rId6"/>
    <p:sldId id="262" r:id="rId7"/>
    <p:sldId id="259" r:id="rId8"/>
    <p:sldId id="264" r:id="rId9"/>
    <p:sldId id="265" r:id="rId10"/>
    <p:sldId id="266" r:id="rId11"/>
    <p:sldId id="268" r:id="rId12"/>
    <p:sldId id="267" r:id="rId13"/>
    <p:sldId id="270" r:id="rId14"/>
    <p:sldId id="272" r:id="rId15"/>
    <p:sldId id="271" r:id="rId16"/>
    <p:sldId id="273" r:id="rId17"/>
    <p:sldId id="275" r:id="rId18"/>
    <p:sldId id="289" r:id="rId19"/>
    <p:sldId id="290" r:id="rId20"/>
    <p:sldId id="291" r:id="rId21"/>
    <p:sldId id="274" r:id="rId22"/>
    <p:sldId id="276" r:id="rId23"/>
    <p:sldId id="279" r:id="rId24"/>
    <p:sldId id="280" r:id="rId25"/>
    <p:sldId id="286" r:id="rId26"/>
    <p:sldId id="277" r:id="rId27"/>
    <p:sldId id="281" r:id="rId28"/>
    <p:sldId id="284" r:id="rId29"/>
    <p:sldId id="285" r:id="rId30"/>
    <p:sldId id="282" r:id="rId31"/>
    <p:sldId id="283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B183"/>
    <a:srgbClr val="FFD966"/>
    <a:srgbClr val="9DC3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54928" autoAdjust="0"/>
  </p:normalViewPr>
  <p:slideViewPr>
    <p:cSldViewPr snapToGrid="0">
      <p:cViewPr>
        <p:scale>
          <a:sx n="50" d="100"/>
          <a:sy n="50" d="100"/>
        </p:scale>
        <p:origin x="1341" y="-979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1F10B13-C9ED-4102-951F-AEB3E8E8A5CD}" type="datetimeFigureOut">
              <a:rPr lang="en-US" smtClean="0"/>
              <a:t>7/29/2019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30F9B6-3B23-4A63-959B-7F826AE909D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147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ct.gov/-/media/SDE/Student-Assessment/Smarter-Results-Resources/CT-mathematics-summative-assessment-blueprint-9-12-18.pdf?la=en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t.portal.airast.org/" TargetMode="External"/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ct.portal.airast.org/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ct.gov/-/media/SDE/Student-Assessment/Smarter-Results-Resources/CT-elaliteracy-summative-assessment-blueprint--6-21-18.pdf?la=en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an editable PowerPoint prepared as a courtesy by the CSDE to provide basic information.</a:t>
            </a:r>
          </a:p>
          <a:p>
            <a:endParaRPr lang="en-US" dirty="0" smtClean="0"/>
          </a:p>
          <a:p>
            <a:r>
              <a:rPr lang="en-US" dirty="0" smtClean="0"/>
              <a:t>Slides can be added or deleted as needed. We encourage customization to your local context.</a:t>
            </a:r>
          </a:p>
          <a:p>
            <a:endParaRPr lang="en-US" dirty="0" smtClean="0"/>
          </a:p>
          <a:p>
            <a:r>
              <a:rPr lang="en-US" dirty="0" smtClean="0"/>
              <a:t>For this slide, insert appropriate information for your district/school, meeting, and date.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078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b="1" dirty="0">
                <a:solidFill>
                  <a:srgbClr val="002D73"/>
                </a:solidFill>
              </a:rPr>
              <a:t>Mathematics Test Blueprint:</a:t>
            </a:r>
          </a:p>
          <a:p>
            <a:pPr eaLnBrk="1" hangingPunct="1">
              <a:spcBef>
                <a:spcPct val="0"/>
              </a:spcBef>
            </a:pPr>
            <a:r>
              <a:rPr lang="en-US" dirty="0" smtClean="0">
                <a:hlinkClick r:id="rId3"/>
              </a:rPr>
              <a:t>https://</a:t>
            </a:r>
            <a:r>
              <a:rPr lang="en-US" dirty="0" err="1" smtClean="0">
                <a:hlinkClick r:id="rId3"/>
              </a:rPr>
              <a:t>portal.ct.gov</a:t>
            </a:r>
            <a:r>
              <a:rPr lang="en-US" dirty="0" smtClean="0">
                <a:hlinkClick r:id="rId3"/>
              </a:rPr>
              <a:t>/-/media/</a:t>
            </a:r>
            <a:r>
              <a:rPr lang="en-US" dirty="0" err="1" smtClean="0">
                <a:hlinkClick r:id="rId3"/>
              </a:rPr>
              <a:t>SDE</a:t>
            </a:r>
            <a:r>
              <a:rPr lang="en-US" dirty="0" smtClean="0">
                <a:hlinkClick r:id="rId3"/>
              </a:rPr>
              <a:t>/Student-Assessment/Smarter-Results-Resources/</a:t>
            </a:r>
            <a:r>
              <a:rPr lang="en-US" dirty="0" err="1" smtClean="0">
                <a:hlinkClick r:id="rId3"/>
              </a:rPr>
              <a:t>CT-mathematics-summative-assessment-blueprint-9-12-18.pdf?la</a:t>
            </a:r>
            <a:r>
              <a:rPr lang="en-US" dirty="0" smtClean="0">
                <a:hlinkClick r:id="rId3"/>
              </a:rPr>
              <a:t>=</a:t>
            </a:r>
            <a:r>
              <a:rPr lang="en-US" dirty="0" err="1" smtClean="0">
                <a:hlinkClick r:id="rId3"/>
              </a:rPr>
              <a:t>en</a:t>
            </a:r>
            <a:endParaRPr lang="en-US" dirty="0" smtClean="0"/>
          </a:p>
          <a:p>
            <a:pPr eaLnBrk="1" hangingPunct="1">
              <a:spcBef>
                <a:spcPct val="0"/>
              </a:spcBef>
            </a:pPr>
            <a:endParaRPr lang="en-US" altLang="en-US" b="1" dirty="0">
              <a:solidFill>
                <a:srgbClr val="002D73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7762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514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- Characterizing a student’s achievement solely in terms of a “level” is an oversimplification</a:t>
            </a:r>
          </a:p>
          <a:p>
            <a:r>
              <a:rPr lang="en-US" sz="1200" dirty="0" smtClean="0"/>
              <a:t>- There is not a critical shift in student knowledge or understanding that occurs at a single cut score point</a:t>
            </a:r>
            <a:endParaRPr lang="en-US" sz="1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456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8190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three ways to understand change</a:t>
            </a:r>
            <a:r>
              <a:rPr lang="en-US" baseline="0" dirty="0" smtClean="0"/>
              <a:t> in performance.  The first is to consider the Matched Student Cohort Growth.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764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</a:t>
            </a:r>
            <a:r>
              <a:rPr lang="en-US" baseline="0" dirty="0" smtClean="0"/>
              <a:t> three ways to understand change in performance.  The second is to review Rough Cohort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16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three ways to understand change in performance.</a:t>
            </a:r>
            <a:r>
              <a:rPr lang="en-US" baseline="0" dirty="0" smtClean="0"/>
              <a:t>  The third way is analyze Achievement Change.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1465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addition to “Achievement Change” from 2014-15 </a:t>
            </a:r>
            <a:r>
              <a:rPr lang="en-US" baseline="0" dirty="0" smtClean="0"/>
              <a:t>and beyond, </a:t>
            </a:r>
            <a:r>
              <a:rPr lang="en-US" baseline="0" dirty="0" smtClean="0"/>
              <a:t>direct the audience to the average vertical scale scores for the “Rough Cohort” i.e., Grade 3 in 2014-15 to Grade 4 in 2015-16 to Grade 5 in </a:t>
            </a:r>
            <a:r>
              <a:rPr lang="en-US" baseline="0" dirty="0" smtClean="0"/>
              <a:t>2016-17 to Grade 6 in 2017-18 to Grade 7 in 2018-19. </a:t>
            </a:r>
            <a:r>
              <a:rPr lang="en-US" baseline="0" dirty="0" smtClean="0"/>
              <a:t>The cohorts have been color coded for your convenience.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Encourage the audience to see how growth of the same students over time is the best indicator of curriculum/instructional effectiveness.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Remind the audience that the Next Generation Accountability System for schools and districts gives great emphasis to growth. http://edsight.ct.gov/SASPortal/main.do</a:t>
            </a:r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823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</a:t>
            </a:r>
            <a:r>
              <a:rPr lang="en-US" baseline="0" dirty="0" smtClean="0"/>
              <a:t> addition to “Achievement Change” from 2014-15 and beyond, direct the audience to the average vertical scale scores for the “Rough Cohort” i.e., Grade 3 in 2014-15 to Grade 4 in 2015-16 to Grade 5 in 2016-17 to Grade 6 in 2017-18 to Grade 7 in 2018-19. The cohorts have been color coded for your convenience.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Encourage the audience to see how growth of the same students over time is the best indicator of curriculum/instructional effectiveness.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Remind the audience that the Next Generation Accountability System for schools and districts gives great emphasis to growth.</a:t>
            </a:r>
          </a:p>
          <a:p>
            <a:pPr defTabSz="931774"/>
            <a:r>
              <a:rPr lang="en-US" baseline="0" dirty="0" smtClean="0"/>
              <a:t>http://edsight.ct.gov/SASPortal/main.do</a:t>
            </a:r>
          </a:p>
          <a:p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300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Repeat similar </a:t>
            </a:r>
            <a:r>
              <a:rPr lang="en-US" baseline="0" dirty="0" smtClean="0"/>
              <a:t>slide for each grade.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Use the Online Reporting System (ORS) to procure the subgroup data.</a:t>
            </a:r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err="1" smtClean="0">
                <a:hlinkClick r:id="rId3"/>
              </a:rPr>
              <a:t>ct.portal.airast.org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dirty="0" smtClean="0"/>
              <a:t>P</a:t>
            </a:r>
            <a:r>
              <a:rPr lang="en-US" baseline="0" dirty="0" smtClean="0"/>
              <a:t>resent the statistics only if the subgroup has at least 20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460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7315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Repeat similar </a:t>
            </a:r>
            <a:r>
              <a:rPr lang="en-US" baseline="0" dirty="0" smtClean="0"/>
              <a:t>slide for each grade.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Use the Online Reporting System (ORS) to procure the subgroup data.</a:t>
            </a:r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err="1" smtClean="0">
                <a:hlinkClick r:id="rId3"/>
              </a:rPr>
              <a:t>ct.portal.airast.org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endParaRPr lang="en-US" baseline="0" dirty="0" smtClean="0"/>
          </a:p>
          <a:p>
            <a:r>
              <a:rPr lang="en-US" dirty="0" smtClean="0"/>
              <a:t>P</a:t>
            </a:r>
            <a:r>
              <a:rPr lang="en-US" baseline="0" dirty="0" smtClean="0"/>
              <a:t>resent the statistics only if the subgroup has at least 20 students.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8348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</a:t>
            </a:r>
            <a:r>
              <a:rPr lang="en-US" baseline="0" dirty="0" smtClean="0"/>
              <a:t> next slides contain the following templates for your district/school: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Data highlights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Data implications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Needs assessment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baseline="0" dirty="0" smtClean="0"/>
              <a:t>Next steps in curriculum/instruction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503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interesting points/observations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059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 the most significant implications from the results. For example: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Mathematics in middle school is an area of concern</a:t>
            </a:r>
          </a:p>
          <a:p>
            <a:pPr marL="174708" indent="-174708">
              <a:buFont typeface="Arial" panose="020B0604020202020204" pitchFamily="34" charset="0"/>
              <a:buChar char="•"/>
            </a:pPr>
            <a:r>
              <a:rPr lang="en-US" dirty="0" smtClean="0"/>
              <a:t>All the earlier tested grades scored higher likely due to </a:t>
            </a:r>
            <a:r>
              <a:rPr lang="en-US" dirty="0" smtClean="0"/>
              <a:t>CCS-aligned </a:t>
            </a:r>
            <a:r>
              <a:rPr lang="en-US" dirty="0" smtClean="0"/>
              <a:t>curriculum and instruction since kindergarten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157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Insert the districts’/schools’ strengths and opportunities from the most recent needs assessment.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5156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1774">
              <a:defRPr/>
            </a:pPr>
            <a:r>
              <a:rPr lang="en-US" dirty="0" smtClean="0"/>
              <a:t>Insert the districts’/schools’ strengths and opportunities from the most recent needs assessment.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E43847-EF39-4B50-9A28-6FABB3A4C342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13313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96982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556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Legal Requirement:</a:t>
            </a:r>
            <a:r>
              <a:rPr lang="en-US" baseline="0" dirty="0" smtClean="0"/>
              <a:t> </a:t>
            </a:r>
            <a:r>
              <a:rPr lang="en-US" dirty="0" smtClean="0"/>
              <a:t>Federal and state law require all students in Grades 3 through 8, and once in high school take annual assessments in English language arts and mathematics.</a:t>
            </a:r>
          </a:p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Matter of Equity: Annual summative assessments serve as an important academic checkup and an accountability measure to ensure all students receive a high-quality public education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State and Local Responsibility: The Connecticut State Department of Education (CSDE) and local education agencies (LEAs) are legally responsible to administer these assessments to all students.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60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To accurately describe student achievement and growth as part of program evaluation and school, district, and state accountability systems</a:t>
            </a:r>
          </a:p>
          <a:p>
            <a:r>
              <a:rPr lang="en-US" dirty="0" smtClean="0"/>
              <a:t>To provide valid, reliable, and fair measures of students’ progress/attainment of the knowledge and skills required to be college and career ready at the end of Grade 12</a:t>
            </a:r>
          </a:p>
          <a:p>
            <a:r>
              <a:rPr lang="en-US" dirty="0" smtClean="0"/>
              <a:t>To provide an annual snapshot of student achievement that should be used along with other information, such as class work and other tests, when making educational decisions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32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Summative</a:t>
            </a:r>
            <a:r>
              <a:rPr lang="en-US" baseline="0" dirty="0" smtClean="0"/>
              <a:t> Assessments are not useful as t</a:t>
            </a:r>
            <a:r>
              <a:rPr lang="en-US" dirty="0" smtClean="0"/>
              <a:t>he sole source of guidance for curriculum or instruction. The Connecticut Core Standards provide the only needed blueprint for student learning. The Smarter Balanced Assessments are a global measure. “Teaching to the test” is never quality instruction and does not result in student engagement or genuine, long-lasting learning.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930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91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Utilizes computer adaptive testing, which adjusts the test to each student by basing the difficulty of future questions on previous answers – results in more efficient testing</a:t>
            </a:r>
          </a:p>
          <a:p>
            <a:r>
              <a:rPr lang="en-US" dirty="0" smtClean="0"/>
              <a:t>Mathematics also includes a performance task that expects students to apply knowledge and skills to a complex task. These activities are meant to measure capacities such as depth of understanding and complex analysis, which cannot be adequately assessed with traditional assessment questions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658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172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b="1" dirty="0">
                <a:solidFill>
                  <a:srgbClr val="002D73"/>
                </a:solidFill>
              </a:rPr>
              <a:t>English Language Arts Test Blueprint:</a:t>
            </a:r>
          </a:p>
          <a:p>
            <a:r>
              <a:rPr lang="en-US" dirty="0" smtClean="0">
                <a:hlinkClick r:id="rId3"/>
              </a:rPr>
              <a:t>https://</a:t>
            </a:r>
            <a:r>
              <a:rPr lang="en-US" dirty="0" err="1" smtClean="0">
                <a:hlinkClick r:id="rId3"/>
              </a:rPr>
              <a:t>portal.ct.gov</a:t>
            </a:r>
            <a:r>
              <a:rPr lang="en-US" dirty="0" smtClean="0">
                <a:hlinkClick r:id="rId3"/>
              </a:rPr>
              <a:t>/-/media/</a:t>
            </a:r>
            <a:r>
              <a:rPr lang="en-US" dirty="0" err="1" smtClean="0">
                <a:hlinkClick r:id="rId3"/>
              </a:rPr>
              <a:t>SDE</a:t>
            </a:r>
            <a:r>
              <a:rPr lang="en-US" dirty="0" smtClean="0">
                <a:hlinkClick r:id="rId3"/>
              </a:rPr>
              <a:t>/Student-Assessment/Smarter-Results-Resources/CT-</a:t>
            </a:r>
            <a:r>
              <a:rPr lang="en-US" dirty="0" err="1" smtClean="0">
                <a:hlinkClick r:id="rId3"/>
              </a:rPr>
              <a:t>elaliteracy</a:t>
            </a:r>
            <a:r>
              <a:rPr lang="en-US" dirty="0" smtClean="0">
                <a:hlinkClick r:id="rId3"/>
              </a:rPr>
              <a:t>-summative-assessment-blueprint--</a:t>
            </a:r>
            <a:r>
              <a:rPr lang="en-US" dirty="0" err="1" smtClean="0">
                <a:hlinkClick r:id="rId3"/>
              </a:rPr>
              <a:t>6-21-18.pdf?la</a:t>
            </a:r>
            <a:r>
              <a:rPr lang="en-US" dirty="0" smtClean="0">
                <a:hlinkClick r:id="rId3"/>
              </a:rPr>
              <a:t>=</a:t>
            </a:r>
            <a:r>
              <a:rPr lang="en-US" dirty="0" err="1" smtClean="0">
                <a:hlinkClick r:id="rId3"/>
              </a:rPr>
              <a:t>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0F9B6-3B23-4A63-959B-7F826AE909D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75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73047-7230-47C8-9CDA-43F321B54D3F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40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AF147-1E65-45F9-B5C6-9D610E9B09CA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263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C759F-C841-4630-8B5D-5C64BAC55B4E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2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6FB9B-4F65-4197-8E8F-A7C30ED82E2E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066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F2D45-40E2-4407-BEC1-5F039E0DC650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992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EC3-5D78-4D33-A420-846EF29D47CF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19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404A8-E5B1-460F-80CB-5E3778067270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7FDA5-4FA4-45DF-97A8-4E69F0B55C5A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50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1D7D2-FF2A-4658-865D-332015310CEA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66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CA190-5DD8-4707-9AA3-F2A9CE593143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074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B822-33FB-496A-A9CF-269F76781F35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122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242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19009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CDD2-8F0F-453C-BAB6-829BD818AC0A}" type="datetime1">
              <a:rPr lang="en-US" smtClean="0"/>
              <a:t>7/29/2019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19009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19009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5FA824-156B-4F4D-A5BE-6AB9D1D063C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4" t="18651" r="13474" b="77443"/>
          <a:stretch/>
        </p:blipFill>
        <p:spPr bwMode="auto">
          <a:xfrm>
            <a:off x="0" y="-4762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74" t="85718" r="13474" b="11037"/>
          <a:stretch/>
        </p:blipFill>
        <p:spPr bwMode="auto">
          <a:xfrm>
            <a:off x="0" y="6541476"/>
            <a:ext cx="9144000" cy="3165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86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Smarter Balanced Assessment Results</a:t>
            </a:r>
            <a:br>
              <a:rPr lang="en-US" b="1" dirty="0" smtClean="0"/>
            </a:br>
            <a:r>
              <a:rPr lang="en-US" b="1" dirty="0" smtClean="0"/>
              <a:t>2018-19</a:t>
            </a:r>
            <a:endParaRPr lang="en-US" b="1" dirty="0"/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0" y="4484598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b="1" i="1" u="sng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School or District Name</a:t>
            </a:r>
            <a:r>
              <a:rPr lang="en-US" altLang="en-US" sz="2400" b="1" i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en-US" sz="24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b="1" i="1" u="sng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Meeting Title </a:t>
            </a:r>
            <a:r>
              <a:rPr lang="en-US" altLang="en-US" sz="2400" b="1" i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en-US" sz="2400" b="1" i="1" u="sng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Insert Date</a:t>
            </a:r>
            <a:r>
              <a:rPr lang="en-US" altLang="en-US" sz="2400" b="1" i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93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909203"/>
              </p:ext>
            </p:extLst>
          </p:nvPr>
        </p:nvGraphicFramePr>
        <p:xfrm>
          <a:off x="189893" y="1508991"/>
          <a:ext cx="8764214" cy="466344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591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5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1947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English Language Arts</a:t>
                      </a:r>
                      <a:endParaRPr lang="en-US" sz="1800" dirty="0"/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921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Areas of Knowledge</a:t>
                      </a:r>
                      <a:r>
                        <a:rPr lang="en-US" sz="1800" b="1" baseline="0" dirty="0" smtClean="0"/>
                        <a:t> and Skills Measured</a:t>
                      </a:r>
                      <a:endParaRPr lang="en-US" sz="1800" b="1" dirty="0"/>
                    </a:p>
                  </a:txBody>
                  <a:tcPr marL="137160" marR="137160" marT="137160" marB="13716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Statement About</a:t>
                      </a:r>
                      <a:r>
                        <a:rPr lang="en-US" sz="1800" b="1" baseline="0" dirty="0" smtClean="0"/>
                        <a:t> Student Learning </a:t>
                      </a:r>
                    </a:p>
                    <a:p>
                      <a:pPr algn="ctr"/>
                      <a:r>
                        <a:rPr lang="en-US" sz="1800" b="1" baseline="0" dirty="0" smtClean="0"/>
                        <a:t>From Which the Assessment was Built</a:t>
                      </a:r>
                      <a:endParaRPr lang="en-US" sz="1800" b="1" dirty="0"/>
                    </a:p>
                  </a:txBody>
                  <a:tcPr marL="137160" marR="137160" marT="137160" marB="13716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80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Reading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marL="133350" marR="35941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read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closely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analytically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comprehend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a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range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of</a:t>
                      </a:r>
                      <a:r>
                        <a:rPr lang="en-US" sz="1800" spc="28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increasingly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complex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literary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informational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texts.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29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Writing*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marL="133350" marR="17081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produce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effective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writing</a:t>
                      </a:r>
                      <a:r>
                        <a:rPr lang="en-US" sz="1800" dirty="0" smtClean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for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range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800" spc="22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purposes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and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audiences.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292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Listening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marL="142240" marR="1346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Students can employ effective speaking and listening skills for a range of purposes and audiences.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83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Research/Inquiry*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marL="142240" marR="1346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Students can engage in research/inquiry to investigate topics, and to analyze, integrate, and present information.</a:t>
                      </a:r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0" y="609360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*</a:t>
            </a:r>
            <a:r>
              <a:rPr lang="en-US" sz="1200" dirty="0" smtClean="0"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For </a:t>
            </a:r>
            <a:r>
              <a:rPr lang="en-US" sz="1200" dirty="0"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reporting purposes, Claim 2 (Writing) and Claim 4 (Research/Inquiry) are combined into one reporting category in Connecticut: Writing and Research/Inquiry."</a:t>
            </a:r>
            <a:endParaRPr lang="en-US" sz="12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8872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Background Information on </a:t>
            </a:r>
            <a:r>
              <a:rPr lang="en-US" sz="4000" b="1" dirty="0" smtClean="0"/>
              <a:t>Summative </a:t>
            </a:r>
            <a:r>
              <a:rPr lang="en-US" sz="4000" b="1" dirty="0"/>
              <a:t>Assessments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3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4522" y="1611617"/>
            <a:ext cx="7374835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What </a:t>
            </a:r>
            <a:r>
              <a:rPr lang="en-US" b="1" dirty="0"/>
              <a:t>i</a:t>
            </a:r>
            <a:r>
              <a:rPr lang="en-US" b="1" dirty="0" smtClean="0"/>
              <a:t>s expected </a:t>
            </a:r>
            <a:r>
              <a:rPr lang="en-US" b="1" dirty="0"/>
              <a:t>on the Mathematics Test?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smtClean="0"/>
              <a:t>Students </a:t>
            </a:r>
            <a:r>
              <a:rPr lang="en-US" dirty="0"/>
              <a:t>will:</a:t>
            </a:r>
          </a:p>
          <a:p>
            <a:r>
              <a:rPr lang="en-US" dirty="0" smtClean="0"/>
              <a:t>Explain </a:t>
            </a:r>
            <a:r>
              <a:rPr lang="en-US" dirty="0"/>
              <a:t>and use mathematics to solve </a:t>
            </a:r>
            <a:r>
              <a:rPr lang="en-US" dirty="0" smtClean="0"/>
              <a:t>problems </a:t>
            </a:r>
            <a:endParaRPr lang="en-US" dirty="0"/>
          </a:p>
          <a:p>
            <a:r>
              <a:rPr lang="en-US" dirty="0" smtClean="0"/>
              <a:t>Complete </a:t>
            </a:r>
            <a:r>
              <a:rPr lang="en-US" dirty="0"/>
              <a:t>math problems quickly and </a:t>
            </a:r>
            <a:r>
              <a:rPr lang="en-US" dirty="0" smtClean="0"/>
              <a:t>accurately</a:t>
            </a:r>
            <a:endParaRPr lang="en-US" dirty="0"/>
          </a:p>
          <a:p>
            <a:r>
              <a:rPr lang="en-US" dirty="0" smtClean="0"/>
              <a:t>Understand </a:t>
            </a:r>
            <a:r>
              <a:rPr lang="en-US" dirty="0"/>
              <a:t>how math concepts link </a:t>
            </a:r>
            <a:r>
              <a:rPr lang="en-US" dirty="0" smtClean="0"/>
              <a:t>together</a:t>
            </a:r>
            <a:endParaRPr lang="en-US" dirty="0"/>
          </a:p>
          <a:p>
            <a:r>
              <a:rPr lang="en-US" dirty="0" smtClean="0"/>
              <a:t>Apply </a:t>
            </a:r>
            <a:r>
              <a:rPr lang="en-US" dirty="0"/>
              <a:t>their mathematical knowledge to solve real-world </a:t>
            </a:r>
            <a:r>
              <a:rPr lang="en-US" dirty="0" smtClean="0"/>
              <a:t>problems</a:t>
            </a:r>
            <a:endParaRPr lang="en-US" dirty="0"/>
          </a:p>
          <a:p>
            <a:r>
              <a:rPr lang="en-US" dirty="0" smtClean="0"/>
              <a:t>Communicate </a:t>
            </a:r>
            <a:r>
              <a:rPr lang="en-US" dirty="0"/>
              <a:t>their mathematical </a:t>
            </a:r>
            <a:r>
              <a:rPr lang="en-US" dirty="0" smtClean="0"/>
              <a:t>reasoning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8872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Background Information on </a:t>
            </a:r>
            <a:r>
              <a:rPr lang="en-US" sz="4000" b="1" dirty="0" smtClean="0"/>
              <a:t>Summative </a:t>
            </a:r>
            <a:r>
              <a:rPr lang="en-US" sz="4000" b="1" dirty="0"/>
              <a:t>Assessments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67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158214"/>
              </p:ext>
            </p:extLst>
          </p:nvPr>
        </p:nvGraphicFramePr>
        <p:xfrm>
          <a:off x="170330" y="1617523"/>
          <a:ext cx="8803341" cy="4668856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294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08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409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+mn-lt"/>
                        </a:rPr>
                        <a:t>Mathematics</a:t>
                      </a:r>
                      <a:endParaRPr lang="en-US" sz="1800" dirty="0">
                        <a:latin typeface="+mn-lt"/>
                      </a:endParaRPr>
                    </a:p>
                  </a:txBody>
                  <a:tcPr marL="137160" marR="137160" marT="137160" marB="1371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11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Areas of Knowledge</a:t>
                      </a:r>
                      <a:r>
                        <a:rPr lang="en-US" sz="1800" b="1" baseline="0" dirty="0" smtClean="0">
                          <a:latin typeface="+mn-lt"/>
                        </a:rPr>
                        <a:t> and Skills Measured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137160" marR="137160" marT="137160" marB="13716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latin typeface="+mn-lt"/>
                        </a:rPr>
                        <a:t>Statement About</a:t>
                      </a:r>
                      <a:r>
                        <a:rPr lang="en-US" sz="1800" b="1" baseline="0" dirty="0" smtClean="0">
                          <a:latin typeface="+mn-lt"/>
                        </a:rPr>
                        <a:t> Student Learning </a:t>
                      </a:r>
                    </a:p>
                    <a:p>
                      <a:pPr algn="ctr"/>
                      <a:r>
                        <a:rPr lang="en-US" sz="1800" b="1" baseline="0" dirty="0" smtClean="0">
                          <a:latin typeface="+mn-lt"/>
                        </a:rPr>
                        <a:t>From Which the Assessment was Built</a:t>
                      </a:r>
                      <a:endParaRPr lang="en-US" sz="1800" b="1" dirty="0">
                        <a:latin typeface="+mn-lt"/>
                      </a:endParaRPr>
                    </a:p>
                  </a:txBody>
                  <a:tcPr marL="137160" marR="137160" marT="137160" marB="137160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6114">
                <a:tc>
                  <a:txBody>
                    <a:bodyPr/>
                    <a:lstStyle/>
                    <a:p>
                      <a:pPr marL="53340" marR="12001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Concepts</a:t>
                      </a:r>
                      <a:r>
                        <a:rPr lang="en-US" sz="1800" b="1" spc="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spc="-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spc="-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Procedures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3350" marR="18986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explain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and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apply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mathematical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concepts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spc="21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interpret</a:t>
                      </a:r>
                      <a:r>
                        <a:rPr lang="en-US" sz="1800" spc="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carry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out mathematical procedures</a:t>
                      </a:r>
                      <a:r>
                        <a:rPr lang="en-US" sz="1800" spc="-2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with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precision</a:t>
                      </a:r>
                      <a:r>
                        <a:rPr lang="en-US" sz="1800" spc="27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fluency.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8376">
                <a:tc>
                  <a:txBody>
                    <a:bodyPr/>
                    <a:lstStyle/>
                    <a:p>
                      <a:pPr marL="381635" marR="0" indent="-381635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Problem Solving*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3350" marR="27432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solve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a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range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of</a:t>
                      </a:r>
                      <a:r>
                        <a:rPr lang="en-US" sz="1800" spc="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complex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well-posed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problems</a:t>
                      </a:r>
                      <a:r>
                        <a:rPr lang="en-US" sz="1800" spc="22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pure and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applied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mathematics, making</a:t>
                      </a:r>
                      <a:r>
                        <a:rPr lang="en-US" sz="1800" spc="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productive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use 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800" spc="12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knowledge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and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problem-solving</a:t>
                      </a:r>
                      <a:r>
                        <a:rPr lang="en-US" sz="1800" spc="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strategies.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61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Communicating</a:t>
                      </a:r>
                      <a:r>
                        <a:rPr lang="en-US" sz="1800" b="1" spc="-1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spc="-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Reasoning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3350" marR="17399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clearly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and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precisely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construct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viable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arguments</a:t>
                      </a:r>
                      <a:r>
                        <a:rPr lang="en-US" sz="1800" spc="28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support their 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own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reasoning</a:t>
                      </a:r>
                      <a:r>
                        <a:rPr lang="en-US" sz="1800" spc="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critique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en-US" sz="1800" spc="-2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reasoning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en-US" sz="1800" spc="20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others.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611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spc="-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Modeling</a:t>
                      </a:r>
                      <a:r>
                        <a:rPr lang="en-US" sz="1800" b="1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spc="-5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b="1" spc="-1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1" spc="-5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Data Analysis*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33350" marR="243205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Students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analyze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complex,</a:t>
                      </a:r>
                      <a:r>
                        <a:rPr lang="en-US" sz="1800" spc="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real-world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scenarios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and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sz="1800" spc="20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construct and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use</a:t>
                      </a:r>
                      <a:r>
                        <a:rPr lang="en-US" sz="1800" spc="-2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mathematical</a:t>
                      </a:r>
                      <a:r>
                        <a:rPr lang="en-US" sz="1800" spc="-1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models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to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interpret</a:t>
                      </a:r>
                      <a:r>
                        <a:rPr lang="en-US" sz="1800" spc="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lang="en-US" sz="1800" spc="-10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solve</a:t>
                      </a:r>
                      <a:r>
                        <a:rPr lang="en-US" sz="1800" spc="23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spc="-5" dirty="0">
                          <a:effectLst/>
                          <a:latin typeface="+mn-lt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problems.</a:t>
                      </a:r>
                      <a:endParaRPr lang="en-US" sz="18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0" y="6288156"/>
            <a:ext cx="91440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i="1" dirty="0" smtClean="0"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*</a:t>
            </a:r>
            <a:r>
              <a:rPr lang="en-US" sz="1200" dirty="0" smtClean="0">
                <a:effectLst/>
                <a:latin typeface="+mj-lt"/>
                <a:ea typeface="Arial" panose="020B0604020202020204" pitchFamily="34" charset="0"/>
                <a:cs typeface="Times New Roman" panose="02020603050405020304" pitchFamily="18" charset="0"/>
              </a:rPr>
              <a:t>For reporting purposes, Claims 2 and 4 are combined into one reporting category</a:t>
            </a:r>
            <a:r>
              <a:rPr lang="en-US" sz="1200" dirty="0" smtClean="0">
                <a:effectLst/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8872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Background Information on </a:t>
            </a:r>
            <a:r>
              <a:rPr lang="en-US" sz="4000" b="1" dirty="0" smtClean="0"/>
              <a:t>Summative </a:t>
            </a:r>
            <a:r>
              <a:rPr lang="en-US" sz="4000" b="1" dirty="0"/>
              <a:t>Assessments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1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Scale </a:t>
            </a:r>
            <a:r>
              <a:rPr lang="en-US" sz="4000" b="1" dirty="0" smtClean="0"/>
              <a:t>Scores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552" y="1279527"/>
            <a:ext cx="7364895" cy="48767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000" dirty="0"/>
              <a:t>Scale scores </a:t>
            </a:r>
            <a:endParaRPr lang="en-US" sz="3000" dirty="0" smtClean="0"/>
          </a:p>
          <a:p>
            <a:r>
              <a:rPr lang="en-US" sz="3000" dirty="0" smtClean="0"/>
              <a:t>are </a:t>
            </a:r>
            <a:r>
              <a:rPr lang="en-US" sz="3000" dirty="0"/>
              <a:t>the basic unit of </a:t>
            </a:r>
            <a:r>
              <a:rPr lang="en-US" sz="3000" dirty="0" smtClean="0"/>
              <a:t>reporting</a:t>
            </a:r>
          </a:p>
          <a:p>
            <a:r>
              <a:rPr lang="en-US" sz="3000" dirty="0" smtClean="0"/>
              <a:t>fall </a:t>
            </a:r>
            <a:r>
              <a:rPr lang="en-US" sz="3000" dirty="0" smtClean="0"/>
              <a:t>along a continuous vertical scale across grades and range from 2000 to 3000</a:t>
            </a:r>
          </a:p>
          <a:p>
            <a:r>
              <a:rPr lang="en-US" sz="3000" dirty="0" smtClean="0"/>
              <a:t>can </a:t>
            </a:r>
            <a:r>
              <a:rPr lang="en-US" sz="3000" dirty="0"/>
              <a:t>be used to illustrate students’ current level of achievement and their growth over </a:t>
            </a:r>
            <a:r>
              <a:rPr lang="en-US" sz="3000" dirty="0" smtClean="0"/>
              <a:t>time</a:t>
            </a:r>
          </a:p>
          <a:p>
            <a:r>
              <a:rPr lang="en-US" sz="3000" dirty="0" smtClean="0"/>
              <a:t>can </a:t>
            </a:r>
            <a:r>
              <a:rPr lang="en-US" sz="3000" dirty="0"/>
              <a:t>also describe school- or district-level changes in performance </a:t>
            </a:r>
            <a:r>
              <a:rPr lang="en-US" sz="3000" dirty="0" smtClean="0"/>
              <a:t>or measure </a:t>
            </a:r>
            <a:r>
              <a:rPr lang="en-US" sz="3000" dirty="0"/>
              <a:t>gaps in achievement among different groups of students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57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3636" y="1533796"/>
            <a:ext cx="73152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F</a:t>
            </a:r>
            <a:r>
              <a:rPr lang="en-US" sz="3000" dirty="0" smtClean="0"/>
              <a:t>our Achievement Levels</a:t>
            </a:r>
            <a:endParaRPr lang="en-US" sz="3000" dirty="0"/>
          </a:p>
          <a:p>
            <a:r>
              <a:rPr lang="en-US" sz="3000" dirty="0" smtClean="0"/>
              <a:t>Level </a:t>
            </a:r>
            <a:r>
              <a:rPr lang="en-US" sz="3000" dirty="0"/>
              <a:t>1 = Does not meet the achievement </a:t>
            </a:r>
            <a:r>
              <a:rPr lang="en-US" sz="3000" dirty="0" smtClean="0"/>
              <a:t>standard</a:t>
            </a:r>
            <a:endParaRPr lang="en-US" sz="3000" dirty="0"/>
          </a:p>
          <a:p>
            <a:r>
              <a:rPr lang="en-US" sz="3000" dirty="0" smtClean="0"/>
              <a:t>Level </a:t>
            </a:r>
            <a:r>
              <a:rPr lang="en-US" sz="3000" dirty="0"/>
              <a:t>2 = Approaching the achievement </a:t>
            </a:r>
            <a:r>
              <a:rPr lang="en-US" sz="3000" dirty="0" smtClean="0"/>
              <a:t>standard</a:t>
            </a:r>
            <a:endParaRPr lang="en-US" sz="3000" dirty="0"/>
          </a:p>
          <a:p>
            <a:r>
              <a:rPr lang="en-US" sz="3000" dirty="0" smtClean="0"/>
              <a:t>Level </a:t>
            </a:r>
            <a:r>
              <a:rPr lang="en-US" sz="3000" dirty="0"/>
              <a:t>3 = Meets the achievement </a:t>
            </a:r>
            <a:r>
              <a:rPr lang="en-US" sz="3000" dirty="0" smtClean="0"/>
              <a:t>standard</a:t>
            </a:r>
            <a:endParaRPr lang="en-US" sz="3000" dirty="0"/>
          </a:p>
          <a:p>
            <a:r>
              <a:rPr lang="en-US" sz="3000" dirty="0" smtClean="0"/>
              <a:t>Level </a:t>
            </a:r>
            <a:r>
              <a:rPr lang="en-US" sz="3000" dirty="0"/>
              <a:t>4 = Exceeds the achievement </a:t>
            </a:r>
            <a:r>
              <a:rPr lang="en-US" sz="3000" dirty="0" smtClean="0"/>
              <a:t>standard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14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Achievement </a:t>
            </a:r>
            <a:r>
              <a:rPr lang="en-US" sz="4000" b="1" dirty="0" smtClean="0"/>
              <a:t>Levels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3668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4948" y="1440712"/>
            <a:ext cx="7464287" cy="4572000"/>
          </a:xfrm>
        </p:spPr>
        <p:txBody>
          <a:bodyPr>
            <a:noAutofit/>
          </a:bodyPr>
          <a:lstStyle/>
          <a:p>
            <a:r>
              <a:rPr lang="en-US" sz="3000" dirty="0" smtClean="0"/>
              <a:t>Achievement-Level </a:t>
            </a:r>
            <a:r>
              <a:rPr lang="en-US" sz="3000" dirty="0"/>
              <a:t>D</a:t>
            </a:r>
            <a:r>
              <a:rPr lang="en-US" sz="3000" dirty="0" smtClean="0"/>
              <a:t>escriptors specify </a:t>
            </a:r>
            <a:r>
              <a:rPr lang="en-US" sz="3000" dirty="0"/>
              <a:t>the knowledge and skills </a:t>
            </a:r>
            <a:r>
              <a:rPr lang="en-US" sz="3000" dirty="0" smtClean="0"/>
              <a:t>displayed by the students at a level</a:t>
            </a:r>
          </a:p>
          <a:p>
            <a:r>
              <a:rPr lang="en-US" sz="3000" dirty="0" smtClean="0"/>
              <a:t>Achievement levels are a familiar reporting feature</a:t>
            </a:r>
          </a:p>
          <a:p>
            <a:r>
              <a:rPr lang="en-US" sz="3000" dirty="0" smtClean="0"/>
              <a:t>Achievement </a:t>
            </a:r>
            <a:r>
              <a:rPr lang="en-US" sz="3000" dirty="0"/>
              <a:t>l</a:t>
            </a:r>
            <a:r>
              <a:rPr lang="en-US" sz="3000" dirty="0" smtClean="0"/>
              <a:t>evels will </a:t>
            </a:r>
            <a:r>
              <a:rPr lang="en-US" sz="3000" dirty="0"/>
              <a:t>be less precise than scale scores for describing student gains over time or changes in achievement gaps among </a:t>
            </a:r>
            <a:r>
              <a:rPr lang="en-US" sz="3000" dirty="0" smtClean="0"/>
              <a:t>groups</a:t>
            </a: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15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Achievement </a:t>
            </a:r>
            <a:r>
              <a:rPr lang="en-US" sz="4000" b="1" dirty="0" smtClean="0"/>
              <a:t>Levels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90906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4886" y="1378153"/>
            <a:ext cx="7454349" cy="4572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Students </a:t>
            </a:r>
            <a:r>
              <a:rPr lang="en-US" sz="3000" dirty="0"/>
              <a:t>also receive a “performance </a:t>
            </a:r>
            <a:r>
              <a:rPr lang="en-US" sz="3000" dirty="0" smtClean="0"/>
              <a:t>category” </a:t>
            </a:r>
            <a:r>
              <a:rPr lang="en-US" sz="3000" dirty="0"/>
              <a:t>for each area of knowledge and skills within a </a:t>
            </a:r>
            <a:r>
              <a:rPr lang="en-US" sz="3000" dirty="0" smtClean="0"/>
              <a:t>subject</a:t>
            </a:r>
            <a:endParaRPr lang="en-US" sz="3000" dirty="0"/>
          </a:p>
          <a:p>
            <a:r>
              <a:rPr lang="en-US" sz="3000" dirty="0"/>
              <a:t>This provides a general indication of where the students have strengths and weaknesses in their learning within each subject </a:t>
            </a:r>
            <a:r>
              <a:rPr lang="en-US" sz="3000" dirty="0" smtClean="0"/>
              <a:t>area </a:t>
            </a:r>
            <a:endParaRPr lang="en-US" sz="3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16</a:t>
            </a:fld>
            <a:endParaRPr lang="en-US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444" y="4194554"/>
            <a:ext cx="4837113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Scale Scores and Achievement Levels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58125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5"/>
            <a:ext cx="9122404" cy="100584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Results: Three Ways to Understand Change in Performance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1773737"/>
              </p:ext>
            </p:extLst>
          </p:nvPr>
        </p:nvGraphicFramePr>
        <p:xfrm>
          <a:off x="94439" y="1399645"/>
          <a:ext cx="8910917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67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5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87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88371">
                <a:tc>
                  <a:txBody>
                    <a:bodyPr/>
                    <a:lstStyle/>
                    <a:p>
                      <a:pPr algn="ctr"/>
                      <a:endParaRPr lang="en-US" sz="1400" b="1" i="1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Achievement Change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“Rough</a:t>
                      </a:r>
                      <a:r>
                        <a:rPr lang="en-US" sz="1400" baseline="0" dirty="0" smtClean="0"/>
                        <a:t> Cohort”  Change</a:t>
                      </a:r>
                    </a:p>
                  </a:txBody>
                  <a:tcPr marL="137160" marR="137160" marT="137160" marB="1371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Matched Student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Cohort Growth </a:t>
                      </a:r>
                      <a:endParaRPr lang="en-US" sz="1400" dirty="0"/>
                    </a:p>
                  </a:txBody>
                  <a:tcPr marL="137160" marR="137160" marT="137160" marB="1371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6387">
                <a:tc>
                  <a:txBody>
                    <a:bodyPr/>
                    <a:lstStyle/>
                    <a:p>
                      <a:pPr algn="l"/>
                      <a:r>
                        <a:rPr lang="en-US" sz="1400" b="1" i="1" dirty="0" smtClean="0"/>
                        <a:t>What is it?</a:t>
                      </a:r>
                    </a:p>
                    <a:p>
                      <a:pPr algn="l"/>
                      <a:endParaRPr lang="en-US" sz="1400" b="1" i="1" dirty="0" smtClean="0"/>
                    </a:p>
                    <a:p>
                      <a:pPr algn="l"/>
                      <a:r>
                        <a:rPr lang="en-US" sz="1400" b="1" i="1" dirty="0" smtClean="0"/>
                        <a:t>How does it work?</a:t>
                      </a:r>
                      <a:endParaRPr lang="en-US" sz="1400" b="1" i="1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Compares student achievement across</a:t>
                      </a:r>
                      <a:r>
                        <a:rPr lang="en-US" sz="1400" baseline="0" dirty="0" smtClean="0"/>
                        <a:t> years (e.g., achievement of Grade 3 students in 2015-16 is compared to the achievement of Grade 3 students in 2016-17)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Compares the achievement</a:t>
                      </a:r>
                      <a:r>
                        <a:rPr lang="en-US" sz="1400" baseline="0" dirty="0" smtClean="0"/>
                        <a:t> of a group of students from one grade in year 1 to a group of students in the next higher grade in year 2 (e.g., Grade 3 in 2015-16 to Grade 4 in 2016-17)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Compares the achievement of </a:t>
                      </a:r>
                      <a:r>
                        <a:rPr lang="en-US" sz="1400" b="0" u="none" dirty="0" smtClean="0"/>
                        <a:t>the</a:t>
                      </a:r>
                      <a:r>
                        <a:rPr lang="en-US" sz="1400" b="0" u="none" baseline="0" dirty="0" smtClean="0"/>
                        <a:t> </a:t>
                      </a:r>
                      <a:r>
                        <a:rPr lang="en-US" sz="1400" b="1" u="sng" baseline="0" dirty="0" smtClean="0"/>
                        <a:t>same </a:t>
                      </a:r>
                      <a:r>
                        <a:rPr lang="en-US" sz="1400" b="1" u="sng" dirty="0" smtClean="0"/>
                        <a:t>student</a:t>
                      </a:r>
                      <a:r>
                        <a:rPr lang="en-US" sz="1400" b="0" u="none" dirty="0" smtClean="0"/>
                        <a:t> from</a:t>
                      </a:r>
                      <a:r>
                        <a:rPr lang="en-US" sz="1400" dirty="0" smtClean="0"/>
                        <a:t> one grade in year 1 to the next higher grade in</a:t>
                      </a:r>
                      <a:r>
                        <a:rPr lang="en-US" sz="1400" baseline="0" dirty="0" smtClean="0"/>
                        <a:t> year 2 (e.g., student in Grade 3 in 2015-16 to Grade 4 in 2016-17)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3022">
                <a:tc>
                  <a:txBody>
                    <a:bodyPr/>
                    <a:lstStyle/>
                    <a:p>
                      <a:pPr algn="l"/>
                      <a:r>
                        <a:rPr lang="en-US" sz="1400" b="1" i="1" dirty="0" smtClean="0"/>
                        <a:t>Who is compared?</a:t>
                      </a:r>
                      <a:endParaRPr lang="en-US" sz="1400" b="1" i="1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Different students across different years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baseline="0" dirty="0" smtClean="0"/>
                        <a:t>Mostly the same students though there can be some mismatches due to student mobility, entry, and exit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The same students from one year to the next… no mismatches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9390">
                <a:tc>
                  <a:txBody>
                    <a:bodyPr/>
                    <a:lstStyle/>
                    <a:p>
                      <a:pPr algn="l"/>
                      <a:r>
                        <a:rPr lang="en-US" sz="1400" b="1" i="1" dirty="0" smtClean="0"/>
                        <a:t>What is measured?</a:t>
                      </a:r>
                      <a:endParaRPr lang="en-US" sz="1400" b="1" i="1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Proficiency rate (e.g., percent at or above</a:t>
                      </a:r>
                      <a:r>
                        <a:rPr lang="en-US" sz="1400" baseline="0" dirty="0" smtClean="0"/>
                        <a:t> level 3) and/or average scale scores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Proficiency rate (e.g., percent at or above</a:t>
                      </a:r>
                      <a:r>
                        <a:rPr lang="en-US" sz="1400" baseline="0" dirty="0" smtClean="0"/>
                        <a:t> level 3) and/or average scale scores</a:t>
                      </a:r>
                      <a:endParaRPr lang="en-US" sz="1400" dirty="0" smtClean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The amount of growth to</a:t>
                      </a:r>
                      <a:r>
                        <a:rPr lang="en-US" sz="1400" baseline="0" dirty="0" smtClean="0"/>
                        <a:t> standard achieved by each student and groups of students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875">
                <a:tc>
                  <a:txBody>
                    <a:bodyPr/>
                    <a:lstStyle/>
                    <a:p>
                      <a:pPr algn="l"/>
                      <a:r>
                        <a:rPr lang="en-US" sz="1400" b="1" i="1" dirty="0" smtClean="0"/>
                        <a:t>What</a:t>
                      </a:r>
                      <a:r>
                        <a:rPr lang="en-US" sz="1400" b="1" i="1" baseline="0" dirty="0" smtClean="0"/>
                        <a:t> does it offer?</a:t>
                      </a:r>
                      <a:endParaRPr lang="en-US" sz="1400" b="1" i="1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The starting point for understanding change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A “rough estimate” of </a:t>
                      </a:r>
                      <a:r>
                        <a:rPr lang="en-US" sz="1400" baseline="0" dirty="0" smtClean="0"/>
                        <a:t>growth</a:t>
                      </a:r>
                      <a:endParaRPr lang="en-US" sz="1400" dirty="0" smtClean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The gold standard for growth and for understanding curricular and instructional effectiveness</a:t>
                      </a:r>
                      <a:endParaRPr lang="en-US" sz="14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18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5"/>
            <a:ext cx="9122404" cy="100584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Matched Student Cohort Growth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5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7741771"/>
              </p:ext>
            </p:extLst>
          </p:nvPr>
        </p:nvGraphicFramePr>
        <p:xfrm>
          <a:off x="320040" y="1128712"/>
          <a:ext cx="8503920" cy="528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04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634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24555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What is it?</a:t>
                      </a:r>
                    </a:p>
                    <a:p>
                      <a:pPr algn="l"/>
                      <a:endParaRPr lang="en-US" sz="2200" b="1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How does it work?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dirty="0" smtClean="0">
                          <a:solidFill>
                            <a:schemeClr val="tx1"/>
                          </a:solidFill>
                        </a:rPr>
                        <a:t>Compares the achievement of </a:t>
                      </a:r>
                      <a:r>
                        <a:rPr lang="en-US" sz="2500" b="0" u="none" dirty="0" smtClean="0">
                          <a:solidFill>
                            <a:schemeClr val="tx1"/>
                          </a:solidFill>
                        </a:rPr>
                        <a:t>the</a:t>
                      </a:r>
                      <a:r>
                        <a:rPr lang="en-US" sz="2500" b="0" u="non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500" b="0" u="sng" baseline="0" dirty="0" smtClean="0">
                          <a:solidFill>
                            <a:schemeClr val="tx1"/>
                          </a:solidFill>
                        </a:rPr>
                        <a:t>same </a:t>
                      </a:r>
                      <a:r>
                        <a:rPr lang="en-US" sz="2500" b="0" u="sng" dirty="0" smtClean="0">
                          <a:solidFill>
                            <a:schemeClr val="tx1"/>
                          </a:solidFill>
                        </a:rPr>
                        <a:t>student</a:t>
                      </a:r>
                      <a:r>
                        <a:rPr lang="en-US" sz="2500" b="0" u="none" dirty="0" smtClean="0">
                          <a:solidFill>
                            <a:schemeClr val="tx1"/>
                          </a:solidFill>
                        </a:rPr>
                        <a:t> from</a:t>
                      </a:r>
                      <a:r>
                        <a:rPr lang="en-US" sz="2500" b="0" dirty="0" smtClean="0">
                          <a:solidFill>
                            <a:schemeClr val="tx1"/>
                          </a:solidFill>
                        </a:rPr>
                        <a:t> one grade in year 1 to the next higher grade in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 year 2 (e.g., student in Grade 3 in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2017-18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to Grade 4 in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2018-19)</a:t>
                      </a:r>
                      <a:endParaRPr lang="en-US" sz="25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1466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Who is compared?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dirty="0" smtClean="0">
                          <a:solidFill>
                            <a:schemeClr val="tx1"/>
                          </a:solidFill>
                        </a:rPr>
                        <a:t>The same students from one year to the next… no mismatches</a:t>
                      </a:r>
                      <a:endParaRPr lang="en-US" sz="25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8506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What is measured?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dirty="0" smtClean="0">
                          <a:solidFill>
                            <a:schemeClr val="tx1"/>
                          </a:solidFill>
                        </a:rPr>
                        <a:t>The amount of growth to</a:t>
                      </a:r>
                      <a:r>
                        <a:rPr lang="en-US" sz="2500" baseline="0" dirty="0" smtClean="0">
                          <a:solidFill>
                            <a:schemeClr val="tx1"/>
                          </a:solidFill>
                        </a:rPr>
                        <a:t> standard achieved by each student and groups of students</a:t>
                      </a:r>
                      <a:endParaRPr lang="en-US" sz="25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3332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n-US" sz="2200" b="1" i="1" baseline="0" dirty="0" smtClean="0">
                          <a:solidFill>
                            <a:schemeClr val="tx1"/>
                          </a:solidFill>
                        </a:rPr>
                        <a:t> does it offer?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dirty="0" smtClean="0">
                          <a:solidFill>
                            <a:schemeClr val="tx1"/>
                          </a:solidFill>
                        </a:rPr>
                        <a:t>The gold standard for growth and for understanding curricular and instructional effectiveness</a:t>
                      </a:r>
                      <a:endParaRPr lang="en-US" sz="250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6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5"/>
            <a:ext cx="9122404" cy="100584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“Rough Cohort” Change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5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6480411"/>
              </p:ext>
            </p:extLst>
          </p:nvPr>
        </p:nvGraphicFramePr>
        <p:xfrm>
          <a:off x="320040" y="1270003"/>
          <a:ext cx="8503920" cy="519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1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487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687027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What is it?</a:t>
                      </a:r>
                    </a:p>
                    <a:p>
                      <a:pPr algn="l"/>
                      <a:endParaRPr lang="en-US" sz="2200" b="1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How does it work?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dirty="0" smtClean="0">
                          <a:solidFill>
                            <a:schemeClr val="tx1"/>
                          </a:solidFill>
                        </a:rPr>
                        <a:t>Compares the achievement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 of a group of students from one grade in year 1 to a group of students in the next higher grade in year 2 (e.g., Grade 3 in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2017-18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to Grade 4 in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2018-19)</a:t>
                      </a:r>
                      <a:endParaRPr lang="en-US" sz="25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29606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Who is compared?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Mostly the same students though there can be some mismatches due to student mobility, entry, and exit</a:t>
                      </a:r>
                      <a:endParaRPr lang="en-US" sz="25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2185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What is measured?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dirty="0" smtClean="0">
                          <a:solidFill>
                            <a:schemeClr val="tx1"/>
                          </a:solidFill>
                        </a:rPr>
                        <a:t>Proficiency rate (e.g., percent at or above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 level 3) and/or average scale scores</a:t>
                      </a:r>
                      <a:endParaRPr lang="en-US" sz="25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6404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n-US" sz="2200" b="1" i="1" baseline="0" dirty="0" smtClean="0">
                          <a:solidFill>
                            <a:schemeClr val="tx1"/>
                          </a:solidFill>
                        </a:rPr>
                        <a:t> does it offer?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dirty="0" smtClean="0">
                          <a:solidFill>
                            <a:schemeClr val="tx1"/>
                          </a:solidFill>
                        </a:rPr>
                        <a:t>A “rough estimate” of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growth</a:t>
                      </a:r>
                      <a:endParaRPr lang="en-US" sz="25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849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Agenda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79527"/>
            <a:ext cx="7354957" cy="45720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3000" dirty="0" smtClean="0"/>
              <a:t>Purposes of State Summative </a:t>
            </a:r>
            <a:r>
              <a:rPr lang="en-US" sz="3000" dirty="0" smtClean="0"/>
              <a:t>Assessments</a:t>
            </a:r>
            <a:endParaRPr lang="en-US" sz="3000" dirty="0" smtClean="0"/>
          </a:p>
          <a:p>
            <a:pPr>
              <a:lnSpc>
                <a:spcPct val="100000"/>
              </a:lnSpc>
            </a:pPr>
            <a:r>
              <a:rPr lang="en-US" sz="3000" dirty="0" smtClean="0"/>
              <a:t>Background Information </a:t>
            </a:r>
            <a:r>
              <a:rPr lang="en-US" sz="3000" dirty="0"/>
              <a:t>on </a:t>
            </a:r>
            <a:r>
              <a:rPr lang="en-US" sz="3000" dirty="0" smtClean="0"/>
              <a:t>Summative </a:t>
            </a:r>
            <a:r>
              <a:rPr lang="en-US" sz="3000" dirty="0" smtClean="0"/>
              <a:t>Assessments</a:t>
            </a:r>
            <a:endParaRPr lang="en-US" sz="3000" dirty="0" smtClean="0"/>
          </a:p>
          <a:p>
            <a:pPr>
              <a:lnSpc>
                <a:spcPct val="100000"/>
              </a:lnSpc>
            </a:pPr>
            <a:r>
              <a:rPr lang="en-US" sz="3000" dirty="0" smtClean="0"/>
              <a:t>Scale Scores </a:t>
            </a:r>
            <a:endParaRPr lang="en-US" sz="3000" dirty="0" smtClean="0"/>
          </a:p>
          <a:p>
            <a:pPr>
              <a:lnSpc>
                <a:spcPct val="100000"/>
              </a:lnSpc>
            </a:pPr>
            <a:r>
              <a:rPr lang="en-US" sz="3000" dirty="0" smtClean="0"/>
              <a:t>Achievement Levels</a:t>
            </a:r>
            <a:endParaRPr lang="en-US" sz="3000" dirty="0" smtClean="0"/>
          </a:p>
          <a:p>
            <a:pPr>
              <a:lnSpc>
                <a:spcPct val="100000"/>
              </a:lnSpc>
            </a:pPr>
            <a:r>
              <a:rPr lang="en-US" sz="3000" dirty="0" smtClean="0"/>
              <a:t>Results</a:t>
            </a:r>
            <a:endParaRPr lang="en-US" sz="3000" dirty="0" smtClean="0"/>
          </a:p>
          <a:p>
            <a:pPr>
              <a:lnSpc>
                <a:spcPct val="100000"/>
              </a:lnSpc>
            </a:pPr>
            <a:r>
              <a:rPr lang="en-US" sz="3000" dirty="0" smtClean="0"/>
              <a:t>Next Steps</a:t>
            </a:r>
            <a:endParaRPr lang="en-US" sz="3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567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365125"/>
            <a:ext cx="9122404" cy="100584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Achievement Change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513343"/>
              </p:ext>
            </p:extLst>
          </p:nvPr>
        </p:nvGraphicFramePr>
        <p:xfrm>
          <a:off x="310936" y="1288890"/>
          <a:ext cx="8500533" cy="48039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0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28401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What is it?</a:t>
                      </a:r>
                    </a:p>
                    <a:p>
                      <a:pPr algn="l"/>
                      <a:endParaRPr lang="en-US" sz="2200" b="1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How does it work?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dirty="0" smtClean="0">
                          <a:solidFill>
                            <a:schemeClr val="tx1"/>
                          </a:solidFill>
                        </a:rPr>
                        <a:t>Compares student achievement across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 years (e.g., achievement of Grade 3 students in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2016-17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is compared to the achievement of Grade 3 students in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2018-19)</a:t>
                      </a:r>
                      <a:endParaRPr lang="en-US" sz="25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467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Who is compared?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dirty="0" smtClean="0">
                          <a:solidFill>
                            <a:schemeClr val="tx1"/>
                          </a:solidFill>
                        </a:rPr>
                        <a:t>Different students across different years</a:t>
                      </a:r>
                      <a:endParaRPr lang="en-US" sz="25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267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What is measured?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dirty="0" smtClean="0">
                          <a:solidFill>
                            <a:schemeClr val="tx1"/>
                          </a:solidFill>
                        </a:rPr>
                        <a:t>Proficiency rate (e.g., percent at or above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Level </a:t>
                      </a:r>
                      <a:r>
                        <a:rPr lang="en-US" sz="2500" b="0" baseline="0" dirty="0" smtClean="0">
                          <a:solidFill>
                            <a:schemeClr val="tx1"/>
                          </a:solidFill>
                        </a:rPr>
                        <a:t>3) and/or average scale scores</a:t>
                      </a:r>
                      <a:endParaRPr lang="en-US" sz="25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7875">
                <a:tc>
                  <a:txBody>
                    <a:bodyPr/>
                    <a:lstStyle/>
                    <a:p>
                      <a:pPr algn="l"/>
                      <a:r>
                        <a:rPr lang="en-US" sz="2200" b="1" i="1" dirty="0" smtClean="0">
                          <a:solidFill>
                            <a:schemeClr val="tx1"/>
                          </a:solidFill>
                        </a:rPr>
                        <a:t>What</a:t>
                      </a:r>
                      <a:r>
                        <a:rPr lang="en-US" sz="2200" b="1" i="1" baseline="0" dirty="0" smtClean="0">
                          <a:solidFill>
                            <a:schemeClr val="tx1"/>
                          </a:solidFill>
                        </a:rPr>
                        <a:t> does it offer?</a:t>
                      </a:r>
                      <a:endParaRPr lang="en-US" sz="2200" b="1" i="1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500" b="0" dirty="0" smtClean="0">
                          <a:solidFill>
                            <a:schemeClr val="tx1"/>
                          </a:solidFill>
                        </a:rPr>
                        <a:t>The starting point for understanding change</a:t>
                      </a:r>
                      <a:endParaRPr lang="en-US" sz="2500" b="0" dirty="0">
                        <a:solidFill>
                          <a:schemeClr val="tx1"/>
                        </a:solidFill>
                      </a:endParaRPr>
                    </a:p>
                  </a:txBody>
                  <a:tcPr marL="137160" marR="137160" marT="137160" marB="13716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893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39431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Results: ELA – All Students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163526"/>
              </p:ext>
            </p:extLst>
          </p:nvPr>
        </p:nvGraphicFramePr>
        <p:xfrm>
          <a:off x="266448" y="1418314"/>
          <a:ext cx="8482263" cy="4191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1612278525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3692138141"/>
                    </a:ext>
                  </a:extLst>
                </a:gridCol>
              </a:tblGrid>
              <a:tr h="784270">
                <a:tc rowSpan="2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 Scoring 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US" sz="1700" baseline="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and Above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683" marB="456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Vertical Scale Score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683" marB="456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955">
                <a:tc vMerge="1">
                  <a:txBody>
                    <a:bodyPr/>
                    <a:lstStyle/>
                    <a:p>
                      <a:pPr algn="ctr"/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2014-15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2015-16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2016-17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2014-15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2015-16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2016-17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2018-19</a:t>
                      </a:r>
                      <a:endParaRPr lang="en-US" sz="1700" b="1" dirty="0" smtClean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05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Results: Mathematics - All Students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1064329"/>
              </p:ext>
            </p:extLst>
          </p:nvPr>
        </p:nvGraphicFramePr>
        <p:xfrm>
          <a:off x="266448" y="1418314"/>
          <a:ext cx="8482263" cy="4191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8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97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1612278525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4098">
                  <a:extLst>
                    <a:ext uri="{9D8B030D-6E8A-4147-A177-3AD203B41FA5}">
                      <a16:colId xmlns:a16="http://schemas.microsoft.com/office/drawing/2014/main" val="3692138141"/>
                    </a:ext>
                  </a:extLst>
                </a:gridCol>
              </a:tblGrid>
              <a:tr h="784270">
                <a:tc rowSpan="2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 Scoring 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US" sz="1700" baseline="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and Above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683" marB="456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Vertical Scale Score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36" marR="91436" marT="45683" marB="4568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0955">
                <a:tc vMerge="1">
                  <a:txBody>
                    <a:bodyPr/>
                    <a:lstStyle/>
                    <a:p>
                      <a:pPr algn="ctr"/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2014-15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2015-16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2016-17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2014-15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2015-16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2016-17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2018-19</a:t>
                      </a:r>
                      <a:endParaRPr lang="en-US" sz="1700" b="1" dirty="0" smtClean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1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311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732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118872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Results: </a:t>
            </a:r>
            <a:r>
              <a:rPr lang="en-US" sz="4000" b="1" dirty="0" smtClean="0"/>
              <a:t>2018-19 </a:t>
            </a:r>
            <a:r>
              <a:rPr lang="en-US" sz="4000" b="1" dirty="0" smtClean="0"/>
              <a:t>ELA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Subgroup </a:t>
            </a:r>
            <a:r>
              <a:rPr lang="en-US" sz="4000" b="1" dirty="0" smtClean="0"/>
              <a:t>Performance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23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029245"/>
              </p:ext>
            </p:extLst>
          </p:nvPr>
        </p:nvGraphicFramePr>
        <p:xfrm>
          <a:off x="405246" y="1680960"/>
          <a:ext cx="8333509" cy="405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268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r>
                        <a:rPr lang="en-US" sz="3600" baseline="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  <a:endParaRPr lang="en-US" sz="36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 Scoring 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US" sz="1700" baseline="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and Above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Vertical Scale Score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Black/African American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Hispanic/Latino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 Learners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with Disabilities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F/R Price Meal Eligible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Students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389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118872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Results: </a:t>
            </a:r>
            <a:r>
              <a:rPr lang="en-US" sz="4000" b="1" dirty="0" smtClean="0"/>
              <a:t>2018-19 </a:t>
            </a:r>
            <a:r>
              <a:rPr lang="en-US" sz="4000" b="1" dirty="0" smtClean="0"/>
              <a:t>Math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Subgroup </a:t>
            </a:r>
            <a:r>
              <a:rPr lang="en-US" sz="4000" b="1" dirty="0" smtClean="0"/>
              <a:t>Performance</a:t>
            </a:r>
            <a:endParaRPr lang="en-US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6650437"/>
              </p:ext>
            </p:extLst>
          </p:nvPr>
        </p:nvGraphicFramePr>
        <p:xfrm>
          <a:off x="405246" y="1690688"/>
          <a:ext cx="8333509" cy="40567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57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5268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Grade</a:t>
                      </a:r>
                      <a:r>
                        <a:rPr lang="en-US" sz="3600" baseline="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</a:t>
                      </a:r>
                      <a:endParaRPr lang="en-US" sz="36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 Scoring </a:t>
                      </a:r>
                    </a:p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Level</a:t>
                      </a:r>
                      <a:r>
                        <a:rPr lang="en-US" sz="1700" baseline="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and Above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700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Vertical Scale Score</a:t>
                      </a:r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Black/African American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Hispanic/Latino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White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English Learners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Students with Disabilities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F/R Price Meal Eligible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724">
                <a:tc>
                  <a:txBody>
                    <a:bodyPr/>
                    <a:lstStyle/>
                    <a:p>
                      <a:pPr algn="ctr"/>
                      <a:r>
                        <a:rPr lang="en-US" sz="1700" b="1" dirty="0" smtClean="0">
                          <a:solidFill>
                            <a:srgbClr val="002D7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 Students</a:t>
                      </a:r>
                      <a:endParaRPr lang="en-US" sz="1700" b="1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2D7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86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Next Steps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0456" y="1358697"/>
            <a:ext cx="7333368" cy="4572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Data Highlights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Data Implications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Needs Assessment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Next Steps in Curriculum/Instruction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51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Data Highlights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912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Data Implications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291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88974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Needs Assessment</a:t>
            </a:r>
            <a:endParaRPr lang="en-US" sz="40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28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3860072"/>
              </p:ext>
            </p:extLst>
          </p:nvPr>
        </p:nvGraphicFramePr>
        <p:xfrm>
          <a:off x="365760" y="1057072"/>
          <a:ext cx="8412480" cy="544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4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33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4886"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Strengths</a:t>
                      </a:r>
                      <a:endParaRPr lang="en-US" sz="21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Opportunities</a:t>
                      </a:r>
                      <a:endParaRPr lang="en-US" sz="21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96116"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Academics: </a:t>
                      </a:r>
                    </a:p>
                    <a:p>
                      <a:r>
                        <a:rPr lang="en-US" sz="2000" dirty="0" smtClean="0"/>
                        <a:t>Design and implement a rigorous and engaging academic program that allows all students to achieve at high levels, including aligned curricula, instruction, and assessments.</a:t>
                      </a:r>
                      <a:endParaRPr lang="en-US" sz="20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120"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Talent: </a:t>
                      </a:r>
                    </a:p>
                    <a:p>
                      <a:r>
                        <a:rPr lang="en-US" sz="2000" dirty="0" smtClean="0"/>
                        <a:t>Employ systems and strategies to recruit, hire, develop, evaluate, and retain excellent school leaders, teachers, and support staff.</a:t>
                      </a:r>
                      <a:endParaRPr lang="en-US" sz="20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1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F862B-FA31-4C98-B891-687A8AF99F0C}" type="slidenum">
              <a:rPr lang="en-US" smtClean="0"/>
              <a:pPr/>
              <a:t>29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627080"/>
              </p:ext>
            </p:extLst>
          </p:nvPr>
        </p:nvGraphicFramePr>
        <p:xfrm>
          <a:off x="365760" y="1114536"/>
          <a:ext cx="8412480" cy="544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7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2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31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9068">
                <a:tc>
                  <a:txBody>
                    <a:bodyPr/>
                    <a:lstStyle/>
                    <a:p>
                      <a:pPr algn="ctr"/>
                      <a:endParaRPr lang="en-US" sz="21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Strengths</a:t>
                      </a:r>
                      <a:endParaRPr lang="en-US" sz="21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 smtClean="0"/>
                        <a:t>Opportunities</a:t>
                      </a:r>
                      <a:endParaRPr lang="en-US" sz="21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8107"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Culture and Climate: </a:t>
                      </a:r>
                    </a:p>
                    <a:p>
                      <a:r>
                        <a:rPr lang="en-US" sz="2000" dirty="0" smtClean="0"/>
                        <a:t>Foster a positive learning environment that supports high-quality teaching and learning, and engages families and the community as partners in the educational process. </a:t>
                      </a:r>
                      <a:endParaRPr lang="en-US" sz="20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120">
                <a:tc>
                  <a:txBody>
                    <a:bodyPr/>
                    <a:lstStyle/>
                    <a:p>
                      <a:r>
                        <a:rPr lang="en-US" sz="2100" b="1" dirty="0" smtClean="0"/>
                        <a:t>Operations: </a:t>
                      </a:r>
                    </a:p>
                    <a:p>
                      <a:r>
                        <a:rPr lang="en-US" sz="2000" dirty="0" smtClean="0"/>
                        <a:t>Create systems and processes that promote organizational efficiency and effectiveness, including through the use of time and financial resources. </a:t>
                      </a:r>
                      <a:endParaRPr lang="en-US" sz="20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37160" marR="137160" marT="137160" marB="137160"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137160" marR="137160" marT="137160" marB="1371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Title 3"/>
          <p:cNvSpPr>
            <a:spLocks noGrp="1"/>
          </p:cNvSpPr>
          <p:nvPr>
            <p:ph type="title"/>
          </p:nvPr>
        </p:nvSpPr>
        <p:spPr>
          <a:xfrm>
            <a:off x="0" y="374855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Needs Assessment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5824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04883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Purposes </a:t>
            </a:r>
            <a:r>
              <a:rPr lang="en-US" sz="4000" b="1" dirty="0"/>
              <a:t>of </a:t>
            </a:r>
            <a:r>
              <a:rPr lang="en-US" sz="4000" b="1" dirty="0" smtClean="0"/>
              <a:t>State </a:t>
            </a:r>
            <a:r>
              <a:rPr lang="en-US" sz="4000" b="1" dirty="0"/>
              <a:t>Summative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Assessments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4644" y="1674795"/>
            <a:ext cx="7494104" cy="4382361"/>
          </a:xfrm>
        </p:spPr>
        <p:txBody>
          <a:bodyPr>
            <a:normAutofit/>
          </a:bodyPr>
          <a:lstStyle/>
          <a:p>
            <a:pPr marL="392113" indent="-392113">
              <a:lnSpc>
                <a:spcPct val="100000"/>
              </a:lnSpc>
            </a:pPr>
            <a:r>
              <a:rPr lang="en-US" sz="3000" dirty="0" smtClean="0"/>
              <a:t>Legal </a:t>
            </a:r>
            <a:r>
              <a:rPr lang="en-US" sz="3000" dirty="0" smtClean="0"/>
              <a:t>Requirement: Federal and State law requires testing in Grades 3-8</a:t>
            </a:r>
            <a:endParaRPr lang="en-US" sz="3000" dirty="0" smtClean="0"/>
          </a:p>
          <a:p>
            <a:pPr marL="392113" indent="-392113">
              <a:lnSpc>
                <a:spcPct val="100000"/>
              </a:lnSpc>
            </a:pPr>
            <a:r>
              <a:rPr lang="en-US" sz="3000" dirty="0" smtClean="0"/>
              <a:t>Matter </a:t>
            </a:r>
            <a:r>
              <a:rPr lang="en-US" sz="3000" dirty="0" smtClean="0"/>
              <a:t>of </a:t>
            </a:r>
            <a:r>
              <a:rPr lang="en-US" sz="3000" dirty="0" smtClean="0"/>
              <a:t>Equit</a:t>
            </a:r>
            <a:r>
              <a:rPr lang="en-US" sz="3000" dirty="0"/>
              <a:t>y</a:t>
            </a:r>
            <a:r>
              <a:rPr lang="en-US" sz="3000" dirty="0" smtClean="0"/>
              <a:t>: Serve as an accountability measure</a:t>
            </a:r>
            <a:endParaRPr lang="en-US" sz="3000" dirty="0" smtClean="0"/>
          </a:p>
          <a:p>
            <a:pPr marL="392113" indent="-392113">
              <a:lnSpc>
                <a:spcPct val="100000"/>
              </a:lnSpc>
            </a:pPr>
            <a:r>
              <a:rPr lang="en-US" sz="3000" dirty="0" smtClean="0"/>
              <a:t>State </a:t>
            </a:r>
            <a:r>
              <a:rPr lang="en-US" sz="3000" dirty="0" smtClean="0"/>
              <a:t>and Local </a:t>
            </a:r>
            <a:r>
              <a:rPr lang="en-US" sz="3000" dirty="0" smtClean="0"/>
              <a:t>Responsibility: State and LEAs must administer tests to all students</a:t>
            </a:r>
            <a:endParaRPr lang="en-US" sz="3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62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4581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Next Steps in </a:t>
            </a:r>
            <a:r>
              <a:rPr lang="en-US" sz="4000" b="1" dirty="0" smtClean="0"/>
              <a:t>Curriculum/Instruction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5839" y="1407335"/>
            <a:ext cx="8229600" cy="457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34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7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In Closing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0284" y="1358697"/>
            <a:ext cx="8229600" cy="4572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66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901" y="1494885"/>
            <a:ext cx="7305576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 dirty="0" smtClean="0"/>
              <a:t>Summative Assessments:</a:t>
            </a:r>
          </a:p>
          <a:p>
            <a:r>
              <a:rPr lang="en-US" sz="3000" dirty="0"/>
              <a:t>A</a:t>
            </a:r>
            <a:r>
              <a:rPr lang="en-US" sz="3000" dirty="0" smtClean="0"/>
              <a:t>ccurately </a:t>
            </a:r>
            <a:r>
              <a:rPr lang="en-US" sz="3000" dirty="0"/>
              <a:t>describe student achievement and growth </a:t>
            </a:r>
            <a:endParaRPr lang="en-US" sz="3000" dirty="0" smtClean="0"/>
          </a:p>
          <a:p>
            <a:r>
              <a:rPr lang="en-US" sz="3000" dirty="0" smtClean="0"/>
              <a:t>Provide an annual </a:t>
            </a:r>
            <a:r>
              <a:rPr lang="en-US" sz="3000" dirty="0"/>
              <a:t>snapshot of student </a:t>
            </a:r>
            <a:r>
              <a:rPr lang="en-US" sz="3000" dirty="0" smtClean="0"/>
              <a:t>achievement</a:t>
            </a:r>
          </a:p>
          <a:p>
            <a:r>
              <a:rPr lang="en-US" sz="3000" dirty="0"/>
              <a:t>P</a:t>
            </a:r>
            <a:r>
              <a:rPr lang="en-US" sz="3000" dirty="0" smtClean="0"/>
              <a:t>rovide </a:t>
            </a:r>
            <a:r>
              <a:rPr lang="en-US" sz="3000" dirty="0"/>
              <a:t>valid, reliable, and fair measures of students’ </a:t>
            </a:r>
            <a:r>
              <a:rPr lang="en-US" sz="3000" dirty="0" smtClean="0"/>
              <a:t>progress of required knowledge and skills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" y="365127"/>
            <a:ext cx="9144000" cy="11371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smtClean="0"/>
              <a:t>State Summative Assessments for Accountability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7009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149" y="1426791"/>
            <a:ext cx="7353702" cy="46043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u="sng" dirty="0" smtClean="0"/>
              <a:t>Are Not Useful As:</a:t>
            </a:r>
            <a:endParaRPr lang="en-US" sz="3000" dirty="0" smtClean="0"/>
          </a:p>
          <a:p>
            <a:r>
              <a:rPr lang="en-US" sz="3000" dirty="0" smtClean="0"/>
              <a:t>A </a:t>
            </a:r>
            <a:r>
              <a:rPr lang="en-US" sz="3000" dirty="0"/>
              <a:t>sole measure of student achievement, program evaluation </a:t>
            </a:r>
            <a:r>
              <a:rPr lang="en-US" sz="3000" dirty="0" smtClean="0"/>
              <a:t>or </a:t>
            </a:r>
            <a:r>
              <a:rPr lang="en-US" sz="3000" dirty="0"/>
              <a:t>school, district, and state accountability </a:t>
            </a:r>
            <a:r>
              <a:rPr lang="en-US" sz="3000" dirty="0" smtClean="0"/>
              <a:t>systems</a:t>
            </a:r>
          </a:p>
          <a:p>
            <a:r>
              <a:rPr lang="en-US" sz="3000" dirty="0" smtClean="0"/>
              <a:t>The </a:t>
            </a:r>
            <a:r>
              <a:rPr lang="en-US" sz="3000" dirty="0"/>
              <a:t>sole source of guidance for curriculum or instruction. </a:t>
            </a:r>
            <a:endParaRPr lang="en-US" sz="3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5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" y="365127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State </a:t>
            </a:r>
            <a:r>
              <a:rPr lang="en-US" sz="4000" b="1" dirty="0"/>
              <a:t>Summative </a:t>
            </a:r>
            <a:r>
              <a:rPr lang="en-US" sz="4000" b="1" dirty="0" smtClean="0"/>
              <a:t>Assessments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5578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524" y="1448809"/>
            <a:ext cx="7786837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u="sng" dirty="0" smtClean="0"/>
              <a:t>Not Useful As:</a:t>
            </a:r>
            <a:endParaRPr lang="en-US" sz="3000" dirty="0" smtClean="0"/>
          </a:p>
          <a:p>
            <a:r>
              <a:rPr lang="en-US" sz="3000" dirty="0" smtClean="0"/>
              <a:t>A </a:t>
            </a:r>
            <a:r>
              <a:rPr lang="en-US" sz="3000" dirty="0"/>
              <a:t>substitute for a wide variety of other relevant ways to assess student learning, such </a:t>
            </a:r>
            <a:r>
              <a:rPr lang="en-US" sz="3000" dirty="0" smtClean="0"/>
              <a:t>as: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classroom assessments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teacher observations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student </a:t>
            </a:r>
            <a:r>
              <a:rPr lang="en-US" sz="2800" dirty="0"/>
              <a:t>work </a:t>
            </a:r>
            <a:r>
              <a:rPr lang="en-US" sz="2800" dirty="0" smtClean="0"/>
              <a:t>portfolios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universal screening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frequent </a:t>
            </a:r>
            <a:r>
              <a:rPr lang="en-US" sz="2800" dirty="0"/>
              <a:t>progress </a:t>
            </a:r>
            <a:r>
              <a:rPr lang="en-US" sz="2800" dirty="0" smtClean="0"/>
              <a:t>monitoring</a:t>
            </a:r>
          </a:p>
          <a:p>
            <a:pPr lvl="1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detailed </a:t>
            </a:r>
            <a:r>
              <a:rPr lang="en-US" sz="2800" dirty="0"/>
              <a:t>diagnostic assessment or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" y="365127"/>
            <a:ext cx="9144000" cy="91440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Purposes </a:t>
            </a:r>
            <a:r>
              <a:rPr lang="en-US" sz="4000" b="1" dirty="0"/>
              <a:t>of </a:t>
            </a:r>
            <a:r>
              <a:rPr lang="en-US" sz="4000" b="1" dirty="0" smtClean="0"/>
              <a:t>State </a:t>
            </a:r>
            <a:r>
              <a:rPr lang="en-US" sz="4000" b="1" dirty="0"/>
              <a:t>Summative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Assessments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3673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8872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Background Information </a:t>
            </a:r>
            <a:r>
              <a:rPr lang="en-US" sz="4000" b="1" dirty="0" smtClean="0"/>
              <a:t>on Summative Assessments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021" y="1562978"/>
            <a:ext cx="7584707" cy="4572000"/>
          </a:xfrm>
        </p:spPr>
        <p:txBody>
          <a:bodyPr>
            <a:normAutofit lnSpcReduction="10000"/>
          </a:bodyPr>
          <a:lstStyle/>
          <a:p>
            <a:r>
              <a:rPr lang="en-US" sz="2900" dirty="0" smtClean="0"/>
              <a:t>Aligned </a:t>
            </a:r>
            <a:r>
              <a:rPr lang="en-US" sz="2900" dirty="0"/>
              <a:t>to the Connecticut Core Standards for English language arts and mathematics </a:t>
            </a:r>
            <a:endParaRPr lang="en-US" sz="2900" dirty="0" smtClean="0"/>
          </a:p>
          <a:p>
            <a:r>
              <a:rPr lang="en-US" sz="2900" dirty="0" smtClean="0"/>
              <a:t>Administered </a:t>
            </a:r>
            <a:r>
              <a:rPr lang="en-US" sz="2900" dirty="0"/>
              <a:t>in the last </a:t>
            </a:r>
            <a:r>
              <a:rPr lang="en-US" sz="2900" dirty="0" smtClean="0"/>
              <a:t>9 </a:t>
            </a:r>
            <a:r>
              <a:rPr lang="en-US" sz="2900" dirty="0"/>
              <a:t>weeks of school </a:t>
            </a:r>
            <a:r>
              <a:rPr lang="en-US" sz="2900" dirty="0" smtClean="0"/>
              <a:t>to students in </a:t>
            </a:r>
            <a:r>
              <a:rPr lang="en-US" sz="2900" dirty="0"/>
              <a:t>Grades </a:t>
            </a:r>
            <a:r>
              <a:rPr lang="en-US" sz="2900" dirty="0" smtClean="0"/>
              <a:t>3-8</a:t>
            </a:r>
            <a:endParaRPr lang="en-US" sz="2900" dirty="0"/>
          </a:p>
          <a:p>
            <a:r>
              <a:rPr lang="en-US" sz="2900" dirty="0" smtClean="0"/>
              <a:t>Designed </a:t>
            </a:r>
            <a:r>
              <a:rPr lang="en-US" sz="2900" dirty="0"/>
              <a:t>as a global measure of student </a:t>
            </a:r>
            <a:r>
              <a:rPr lang="en-US" sz="2900" dirty="0" smtClean="0"/>
              <a:t>learning </a:t>
            </a:r>
            <a:endParaRPr lang="en-US" sz="2900" dirty="0"/>
          </a:p>
          <a:p>
            <a:r>
              <a:rPr lang="en-US" sz="2900" dirty="0" smtClean="0"/>
              <a:t>Established by </a:t>
            </a:r>
            <a:r>
              <a:rPr lang="en-US" sz="2900" dirty="0"/>
              <a:t>a consortium of states, including </a:t>
            </a:r>
            <a:r>
              <a:rPr lang="en-US" sz="2900" dirty="0" smtClean="0"/>
              <a:t>Connecticut</a:t>
            </a:r>
            <a:endParaRPr lang="en-US" sz="2900" dirty="0"/>
          </a:p>
          <a:p>
            <a:r>
              <a:rPr lang="en-US" sz="2900" dirty="0" smtClean="0"/>
              <a:t>Developed </a:t>
            </a:r>
            <a:r>
              <a:rPr lang="en-US" sz="2900" dirty="0"/>
              <a:t>by educators and assessment experts from consortium states, including </a:t>
            </a:r>
            <a:r>
              <a:rPr lang="en-US" sz="2900" dirty="0" smtClean="0"/>
              <a:t>the CSDE</a:t>
            </a:r>
            <a:endParaRPr lang="en-US" sz="2900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5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8872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Background Information on </a:t>
            </a:r>
            <a:r>
              <a:rPr lang="en-US" sz="4000" b="1" dirty="0" smtClean="0"/>
              <a:t>Summative </a:t>
            </a:r>
            <a:r>
              <a:rPr lang="en-US" sz="4000" b="1" dirty="0"/>
              <a:t>Assessments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775" y="1583108"/>
            <a:ext cx="7324826" cy="45720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Utilizes computer adaptive testing, which adjusts </a:t>
            </a:r>
            <a:r>
              <a:rPr lang="en-US" sz="3000" dirty="0"/>
              <a:t>the test to each </a:t>
            </a:r>
            <a:r>
              <a:rPr lang="en-US" sz="3000" dirty="0" smtClean="0"/>
              <a:t>student.  This </a:t>
            </a:r>
            <a:r>
              <a:rPr lang="en-US" sz="3000" dirty="0"/>
              <a:t>results in more efficient testing</a:t>
            </a:r>
          </a:p>
          <a:p>
            <a:pPr marL="0" indent="0">
              <a:buNone/>
            </a:pPr>
            <a:endParaRPr lang="en-US" sz="3000" dirty="0" smtClean="0"/>
          </a:p>
          <a:p>
            <a:r>
              <a:rPr lang="en-US" sz="3000" dirty="0" smtClean="0"/>
              <a:t>Mathematics </a:t>
            </a:r>
            <a:r>
              <a:rPr lang="en-US" sz="3000" dirty="0" smtClean="0"/>
              <a:t>also includes a </a:t>
            </a:r>
            <a:r>
              <a:rPr lang="en-US" sz="3000" dirty="0"/>
              <a:t>p</a:t>
            </a:r>
            <a:r>
              <a:rPr lang="en-US" sz="3000" dirty="0" smtClean="0"/>
              <a:t>erformance </a:t>
            </a:r>
            <a:r>
              <a:rPr lang="en-US" sz="3000" dirty="0"/>
              <a:t>t</a:t>
            </a:r>
            <a:r>
              <a:rPr lang="en-US" sz="3000" dirty="0" smtClean="0"/>
              <a:t>ask that expects students to apply </a:t>
            </a:r>
            <a:r>
              <a:rPr lang="en-US" sz="3000" dirty="0"/>
              <a:t>knowledge and skills to a complex </a:t>
            </a:r>
            <a:r>
              <a:rPr lang="en-US" sz="3000" dirty="0" smtClean="0"/>
              <a:t>task to better </a:t>
            </a:r>
            <a:r>
              <a:rPr lang="en-US" sz="3000" dirty="0"/>
              <a:t>to measure </a:t>
            </a:r>
            <a:r>
              <a:rPr lang="en-US" sz="3000" dirty="0" smtClean="0"/>
              <a:t>depth </a:t>
            </a:r>
            <a:r>
              <a:rPr lang="en-US" sz="3000" dirty="0"/>
              <a:t>of understanding and complex analysis</a:t>
            </a:r>
            <a:r>
              <a:rPr lang="en-US" sz="3000" dirty="0" smtClean="0"/>
              <a:t>. </a:t>
            </a:r>
            <a:endParaRPr lang="en-US" sz="3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10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4583" y="1582434"/>
            <a:ext cx="7504043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What </a:t>
            </a:r>
            <a:r>
              <a:rPr lang="en-US" b="1" dirty="0"/>
              <a:t>i</a:t>
            </a:r>
            <a:r>
              <a:rPr lang="en-US" b="1" dirty="0" smtClean="0"/>
              <a:t>s </a:t>
            </a:r>
            <a:r>
              <a:rPr lang="en-US" b="1" dirty="0"/>
              <a:t>expected on the ELA Test?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Students </a:t>
            </a:r>
            <a:r>
              <a:rPr lang="en-US" dirty="0"/>
              <a:t>will:</a:t>
            </a:r>
          </a:p>
          <a:p>
            <a:r>
              <a:rPr lang="en-US" dirty="0"/>
              <a:t>Show they can read and understand a variety of complex, grade appropriate informational and literary </a:t>
            </a:r>
            <a:r>
              <a:rPr lang="en-US" dirty="0" smtClean="0"/>
              <a:t>texts</a:t>
            </a:r>
            <a:endParaRPr lang="en-US" dirty="0"/>
          </a:p>
          <a:p>
            <a:r>
              <a:rPr lang="en-US" dirty="0"/>
              <a:t>Use evidence from source materials to support their ideas in written responses at every grade </a:t>
            </a:r>
            <a:r>
              <a:rPr lang="en-US" dirty="0" smtClean="0"/>
              <a:t>level</a:t>
            </a:r>
            <a:endParaRPr lang="en-US" dirty="0"/>
          </a:p>
          <a:p>
            <a:r>
              <a:rPr lang="en-US" dirty="0"/>
              <a:t>Interpret and use information delivered orally to </a:t>
            </a:r>
            <a:br>
              <a:rPr lang="en-US" dirty="0"/>
            </a:br>
            <a:r>
              <a:rPr lang="en-US" dirty="0"/>
              <a:t>determine main ideas, </a:t>
            </a:r>
            <a:r>
              <a:rPr lang="en-US" dirty="0" smtClean="0"/>
              <a:t>summarize, </a:t>
            </a:r>
            <a:r>
              <a:rPr lang="en-US" dirty="0"/>
              <a:t>or </a:t>
            </a:r>
            <a:r>
              <a:rPr lang="en-US" dirty="0" smtClean="0"/>
              <a:t>analyze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FA824-156B-4F4D-A5BE-6AB9D1D063CC}" type="slidenum">
              <a:rPr lang="en-US" smtClean="0"/>
              <a:t>9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9144000" cy="118872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Background Information on </a:t>
            </a:r>
            <a:r>
              <a:rPr lang="en-US" sz="4000" b="1" dirty="0" smtClean="0"/>
              <a:t>Summative </a:t>
            </a:r>
            <a:r>
              <a:rPr lang="en-US" sz="4000" b="1" dirty="0"/>
              <a:t>Assessments</a:t>
            </a:r>
          </a:p>
        </p:txBody>
      </p:sp>
    </p:spTree>
    <p:extLst>
      <p:ext uri="{BB962C8B-B14F-4D97-AF65-F5344CB8AC3E}">
        <p14:creationId xmlns:p14="http://schemas.microsoft.com/office/powerpoint/2010/main" val="206783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810</TotalTime>
  <Words>2566</Words>
  <Application>Microsoft Office PowerPoint</Application>
  <PresentationFormat>On-screen Show (4:3)</PresentationFormat>
  <Paragraphs>362</Paragraphs>
  <Slides>31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Wingdings</vt:lpstr>
      <vt:lpstr>Office Theme</vt:lpstr>
      <vt:lpstr>Smarter Balanced Assessment Results 2018-19</vt:lpstr>
      <vt:lpstr>Agenda</vt:lpstr>
      <vt:lpstr>Purposes of State Summative  Assessments</vt:lpstr>
      <vt:lpstr>PowerPoint Presentation</vt:lpstr>
      <vt:lpstr>State Summative Assessments</vt:lpstr>
      <vt:lpstr>Purposes of State Summative  Assessments</vt:lpstr>
      <vt:lpstr>Background Information on Summative Assessments</vt:lpstr>
      <vt:lpstr>Background Information on Summative Assessments</vt:lpstr>
      <vt:lpstr>Background Information on Summative Assessments</vt:lpstr>
      <vt:lpstr>Background Information on Summative Assessments</vt:lpstr>
      <vt:lpstr>Background Information on Summative Assessments</vt:lpstr>
      <vt:lpstr>Background Information on Summative Assessments</vt:lpstr>
      <vt:lpstr>Scale Scores</vt:lpstr>
      <vt:lpstr>Achievement Levels</vt:lpstr>
      <vt:lpstr>Achievement Levels</vt:lpstr>
      <vt:lpstr>Scale Scores and Achievement Levels</vt:lpstr>
      <vt:lpstr>Results: Three Ways to Understand Change in Performance</vt:lpstr>
      <vt:lpstr>Matched Student Cohort Growth</vt:lpstr>
      <vt:lpstr>“Rough Cohort” Change</vt:lpstr>
      <vt:lpstr>Achievement Change</vt:lpstr>
      <vt:lpstr>Results: ELA – All Students</vt:lpstr>
      <vt:lpstr>Results: Mathematics - All Students</vt:lpstr>
      <vt:lpstr>Results: 2018-19 ELA  Subgroup Performance</vt:lpstr>
      <vt:lpstr>Results: 2018-19 Math  Subgroup Performance</vt:lpstr>
      <vt:lpstr>Next Steps</vt:lpstr>
      <vt:lpstr>Data Highlights</vt:lpstr>
      <vt:lpstr>Data Implications</vt:lpstr>
      <vt:lpstr>Needs Assessment</vt:lpstr>
      <vt:lpstr>Needs Assessment</vt:lpstr>
      <vt:lpstr>Next Steps in Curriculum/Instruction</vt:lpstr>
      <vt:lpstr>In Closing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Smarter Balanced Assessment Results 2015-16</dc:title>
  <dc:creator>Gopalakrishnan, Ajit</dc:creator>
  <cp:lastModifiedBy>Alberino, Cristi</cp:lastModifiedBy>
  <cp:revision>125</cp:revision>
  <cp:lastPrinted>2017-06-29T18:08:37Z</cp:lastPrinted>
  <dcterms:created xsi:type="dcterms:W3CDTF">2016-08-14T22:12:04Z</dcterms:created>
  <dcterms:modified xsi:type="dcterms:W3CDTF">2019-07-29T17:38:21Z</dcterms:modified>
</cp:coreProperties>
</file>